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71" r:id="rId5"/>
    <p:sldId id="262" r:id="rId6"/>
    <p:sldId id="263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5" autoAdjust="0"/>
    <p:restoredTop sz="94662" autoAdjust="0"/>
  </p:normalViewPr>
  <p:slideViewPr>
    <p:cSldViewPr>
      <p:cViewPr>
        <p:scale>
          <a:sx n="87" d="100"/>
          <a:sy n="87" d="100"/>
        </p:scale>
        <p:origin x="-134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CBBA-708E-4551-B5EA-D3ADFFE826BB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7C9-D7D4-4331-BB33-ECFA44B14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3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CBBA-708E-4551-B5EA-D3ADFFE826BB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7C9-D7D4-4331-BB33-ECFA44B14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5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CBBA-708E-4551-B5EA-D3ADFFE826BB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7C9-D7D4-4331-BB33-ECFA44B14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14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CBBA-708E-4551-B5EA-D3ADFFE826BB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7C9-D7D4-4331-BB33-ECFA44B14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64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CBBA-708E-4551-B5EA-D3ADFFE826BB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7C9-D7D4-4331-BB33-ECFA44B14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48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CBBA-708E-4551-B5EA-D3ADFFE826BB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7C9-D7D4-4331-BB33-ECFA44B14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73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CBBA-708E-4551-B5EA-D3ADFFE826BB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7C9-D7D4-4331-BB33-ECFA44B14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90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CBBA-708E-4551-B5EA-D3ADFFE826BB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7C9-D7D4-4331-BB33-ECFA44B14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14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CBBA-708E-4551-B5EA-D3ADFFE826BB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7C9-D7D4-4331-BB33-ECFA44B14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CBBA-708E-4551-B5EA-D3ADFFE826BB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7C9-D7D4-4331-BB33-ECFA44B14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88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CBBA-708E-4551-B5EA-D3ADFFE826BB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7C9-D7D4-4331-BB33-ECFA44B14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0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BCBBA-708E-4551-B5EA-D3ADFFE826BB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87C9-D7D4-4331-BB33-ECFA44B14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99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6394722"/>
          </a:xfrm>
        </p:spPr>
        <p:txBody>
          <a:bodyPr>
            <a:normAutofit/>
          </a:bodyPr>
          <a:lstStyle/>
          <a:p>
            <a:r>
              <a:rPr lang="uk-UA" sz="4000" b="1" smtClean="0"/>
              <a:t>6 </a:t>
            </a:r>
            <a:r>
              <a:rPr lang="uk-UA" sz="4000" b="1" smtClean="0"/>
              <a:t> </a:t>
            </a:r>
            <a:r>
              <a:rPr lang="uk-UA" sz="4000" b="1" dirty="0" smtClean="0"/>
              <a:t>клас</a:t>
            </a:r>
            <a:r>
              <a:rPr lang="uk-UA" sz="4000" b="1" smtClean="0"/>
              <a:t/>
            </a:r>
            <a:br>
              <a:rPr lang="uk-UA" sz="4000" b="1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>Тема уроку: </a:t>
            </a:r>
            <a:r>
              <a:rPr lang="uk-UA" sz="4000" b="1" i="1" dirty="0" smtClean="0">
                <a:solidFill>
                  <a:srgbClr val="0070C0"/>
                </a:solidFill>
              </a:rPr>
              <a:t>Відмінки іменників, їх </a:t>
            </a:r>
            <a:r>
              <a:rPr lang="uk-UA" sz="4000" b="1" i="1" dirty="0" smtClean="0">
                <a:solidFill>
                  <a:srgbClr val="0070C0"/>
                </a:solidFill>
              </a:rPr>
              <a:t>значення</a:t>
            </a:r>
            <a:br>
              <a:rPr lang="uk-UA" sz="4000" b="1" i="1" dirty="0" smtClean="0">
                <a:solidFill>
                  <a:srgbClr val="0070C0"/>
                </a:solidFill>
              </a:rPr>
            </a:br>
            <a:r>
              <a:rPr lang="uk-UA" sz="4000" b="1" i="1" dirty="0" smtClean="0">
                <a:solidFill>
                  <a:srgbClr val="0070C0"/>
                </a:solidFill>
              </a:rPr>
              <a:t/>
            </a:r>
            <a:br>
              <a:rPr lang="uk-UA" sz="4000" b="1" i="1" dirty="0" smtClean="0">
                <a:solidFill>
                  <a:srgbClr val="0070C0"/>
                </a:solidFill>
              </a:rPr>
            </a:br>
            <a:r>
              <a:rPr lang="ru-RU" sz="4000" b="1" i="1" dirty="0">
                <a:solidFill>
                  <a:srgbClr val="0070C0"/>
                </a:solidFill>
              </a:rPr>
              <a:t>Автор: </a:t>
            </a:r>
            <a:r>
              <a:rPr lang="ru-RU" sz="4000" b="1" i="1" dirty="0" err="1">
                <a:solidFill>
                  <a:srgbClr val="0070C0"/>
                </a:solidFill>
              </a:rPr>
              <a:t>вчитель</a:t>
            </a:r>
            <a:r>
              <a:rPr lang="ru-RU" sz="4000" b="1" i="1" dirty="0">
                <a:solidFill>
                  <a:srgbClr val="0070C0"/>
                </a:solidFill>
              </a:rPr>
              <a:t> </a:t>
            </a:r>
            <a:r>
              <a:rPr lang="ru-RU" sz="4000" b="1" i="1" dirty="0" err="1">
                <a:solidFill>
                  <a:srgbClr val="0070C0"/>
                </a:solidFill>
              </a:rPr>
              <a:t>української</a:t>
            </a:r>
            <a:r>
              <a:rPr lang="ru-RU" sz="4000" b="1" i="1" dirty="0">
                <a:solidFill>
                  <a:srgbClr val="0070C0"/>
                </a:solidFill>
              </a:rPr>
              <a:t> </a:t>
            </a:r>
            <a:r>
              <a:rPr lang="ru-RU" sz="4000" b="1" i="1" dirty="0" err="1">
                <a:solidFill>
                  <a:srgbClr val="0070C0"/>
                </a:solidFill>
              </a:rPr>
              <a:t>мови</a:t>
            </a:r>
            <a:r>
              <a:rPr lang="ru-RU" sz="4000" b="1" i="1" dirty="0">
                <a:solidFill>
                  <a:srgbClr val="0070C0"/>
                </a:solidFill>
              </a:rPr>
              <a:t> Тараненко  </a:t>
            </a:r>
            <a:r>
              <a:rPr lang="ru-RU" sz="4000" b="1" i="1" dirty="0" err="1">
                <a:solidFill>
                  <a:srgbClr val="0070C0"/>
                </a:solidFill>
              </a:rPr>
              <a:t>Поліна</a:t>
            </a:r>
            <a:r>
              <a:rPr lang="ru-RU" sz="4000" b="1" i="1" dirty="0">
                <a:solidFill>
                  <a:srgbClr val="0070C0"/>
                </a:solidFill>
              </a:rPr>
              <a:t> </a:t>
            </a:r>
            <a:r>
              <a:rPr lang="ru-RU" sz="4000" b="1" i="1" dirty="0" err="1">
                <a:solidFill>
                  <a:srgbClr val="0070C0"/>
                </a:solidFill>
              </a:rPr>
              <a:t>Сергіївна</a:t>
            </a:r>
            <a:r>
              <a:rPr lang="ru-RU" sz="4000" b="1" i="1" dirty="0">
                <a:solidFill>
                  <a:srgbClr val="0070C0"/>
                </a:solidFill>
              </a:rPr>
              <a:t/>
            </a:r>
            <a:br>
              <a:rPr lang="ru-RU" sz="4000" b="1" i="1" dirty="0">
                <a:solidFill>
                  <a:srgbClr val="0070C0"/>
                </a:solidFill>
              </a:rPr>
            </a:br>
            <a:r>
              <a:rPr lang="uk-UA" sz="4000" b="1" i="1" dirty="0">
                <a:solidFill>
                  <a:srgbClr val="FF0000"/>
                </a:solidFill>
              </a:rPr>
              <a:t/>
            </a:r>
            <a:br>
              <a:rPr lang="uk-UA" sz="4000" b="1" i="1" dirty="0">
                <a:solidFill>
                  <a:srgbClr val="FF0000"/>
                </a:solidFill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9394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6741368"/>
          </a:xfrm>
        </p:spPr>
        <p:txBody>
          <a:bodyPr>
            <a:normAutofit/>
          </a:bodyPr>
          <a:lstStyle/>
          <a:p>
            <a:pPr algn="l"/>
            <a:r>
              <a:rPr lang="uk-UA" b="1" i="1" u="sng" dirty="0" smtClean="0">
                <a:solidFill>
                  <a:srgbClr val="0070C0"/>
                </a:solidFill>
              </a:rPr>
              <a:t>Відмінки іменників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3600" b="1" i="1" dirty="0" err="1" smtClean="0"/>
              <a:t>Н.в</a:t>
            </a:r>
            <a:r>
              <a:rPr lang="uk-UA" sz="3600" b="1" i="1" dirty="0" smtClean="0"/>
              <a:t>.     Хто? Що?              </a:t>
            </a:r>
            <a:r>
              <a:rPr lang="uk-UA" sz="3600" u="sng" dirty="0" smtClean="0"/>
              <a:t>Прямий </a:t>
            </a:r>
            <a:br>
              <a:rPr lang="uk-UA" sz="3600" u="sng" dirty="0" smtClean="0"/>
            </a:br>
            <a:r>
              <a:rPr lang="uk-UA" sz="3600" i="1" dirty="0" smtClean="0"/>
              <a:t/>
            </a:r>
            <a:br>
              <a:rPr lang="uk-UA" sz="3600" i="1" dirty="0" smtClean="0"/>
            </a:br>
            <a:r>
              <a:rPr lang="uk-UA" sz="3600" b="1" i="1" dirty="0" err="1" smtClean="0"/>
              <a:t>Р.в</a:t>
            </a:r>
            <a:r>
              <a:rPr lang="uk-UA" sz="3600" b="1" i="1" dirty="0" smtClean="0"/>
              <a:t>.     Кого?Чого?</a:t>
            </a:r>
            <a:r>
              <a:rPr lang="uk-UA" sz="3600" i="1" dirty="0" smtClean="0"/>
              <a:t/>
            </a:r>
            <a:br>
              <a:rPr lang="uk-UA" sz="3600" i="1" dirty="0" smtClean="0"/>
            </a:br>
            <a:r>
              <a:rPr lang="uk-UA" sz="3600" b="1" i="1" dirty="0" err="1" smtClean="0"/>
              <a:t>Д.в</a:t>
            </a:r>
            <a:r>
              <a:rPr lang="uk-UA" sz="3600" b="1" i="1" dirty="0" smtClean="0"/>
              <a:t>.    Кому? Чому?</a:t>
            </a:r>
            <a:r>
              <a:rPr lang="uk-UA" sz="3600" i="1" dirty="0" smtClean="0"/>
              <a:t/>
            </a:r>
            <a:br>
              <a:rPr lang="uk-UA" sz="3600" i="1" dirty="0" smtClean="0"/>
            </a:br>
            <a:r>
              <a:rPr lang="uk-UA" sz="3600" b="1" i="1" dirty="0" err="1" smtClean="0"/>
              <a:t>З.в</a:t>
            </a:r>
            <a:r>
              <a:rPr lang="uk-UA" sz="3600" b="1" i="1" dirty="0" smtClean="0"/>
              <a:t>.     Кого? Що?                            </a:t>
            </a:r>
            <a:r>
              <a:rPr lang="uk-UA" sz="2800" i="1" u="sng" dirty="0" smtClean="0"/>
              <a:t>Непрямі відмінки </a:t>
            </a:r>
            <a:r>
              <a:rPr lang="uk-UA" sz="3600" i="1" dirty="0" smtClean="0"/>
              <a:t/>
            </a:r>
            <a:br>
              <a:rPr lang="uk-UA" sz="3600" i="1" dirty="0" smtClean="0"/>
            </a:br>
            <a:r>
              <a:rPr lang="uk-UA" sz="3600" b="1" i="1" dirty="0" err="1" smtClean="0"/>
              <a:t>О.в</a:t>
            </a:r>
            <a:r>
              <a:rPr lang="uk-UA" sz="3600" b="1" i="1" dirty="0" smtClean="0"/>
              <a:t>.    Ким? Чим?</a:t>
            </a:r>
            <a:r>
              <a:rPr lang="uk-UA" sz="3600" i="1" dirty="0" smtClean="0"/>
              <a:t/>
            </a:r>
            <a:br>
              <a:rPr lang="uk-UA" sz="3600" i="1" dirty="0" smtClean="0"/>
            </a:br>
            <a:r>
              <a:rPr lang="uk-UA" sz="3600" b="1" i="1" dirty="0" err="1" smtClean="0"/>
              <a:t>М.в</a:t>
            </a:r>
            <a:r>
              <a:rPr lang="uk-UA" sz="3600" b="1" i="1" dirty="0" smtClean="0"/>
              <a:t>.   На(у) кому?чому?</a:t>
            </a:r>
            <a:br>
              <a:rPr lang="uk-UA" sz="3600" b="1" i="1" dirty="0" smtClean="0"/>
            </a:br>
            <a:r>
              <a:rPr lang="uk-UA" sz="3600" i="1" dirty="0" smtClean="0"/>
              <a:t/>
            </a:r>
            <a:br>
              <a:rPr lang="uk-UA" sz="3600" i="1" dirty="0" smtClean="0"/>
            </a:br>
            <a:r>
              <a:rPr lang="uk-UA" sz="3600" b="1" i="1" dirty="0" err="1" smtClean="0"/>
              <a:t>Кл.в</a:t>
            </a:r>
            <a:r>
              <a:rPr lang="uk-UA" sz="3600" b="1" i="1" dirty="0" smtClean="0"/>
              <a:t>.  Звертання</a:t>
            </a:r>
            <a:endParaRPr lang="ru-RU" sz="3600" b="1" i="1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3635895" y="1700808"/>
            <a:ext cx="905253" cy="39378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932040" y="2860923"/>
            <a:ext cx="1152128" cy="244827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>
                <a:solidFill>
                  <a:srgbClr val="002060"/>
                </a:solidFill>
              </a:rPr>
              <a:t/>
            </a:r>
            <a:br>
              <a:rPr lang="ru-RU" sz="3200" b="1" i="1" dirty="0">
                <a:solidFill>
                  <a:srgbClr val="002060"/>
                </a:solidFill>
              </a:rPr>
            </a:br>
            <a:r>
              <a:rPr lang="ru-RU" sz="3200" b="1" i="1" dirty="0" err="1" smtClean="0">
                <a:solidFill>
                  <a:srgbClr val="002060"/>
                </a:solidFill>
              </a:rPr>
              <a:t>Називний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відмінок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однини</a:t>
            </a:r>
            <a:r>
              <a:rPr lang="ru-RU" sz="3200" b="1" i="1" dirty="0">
                <a:solidFill>
                  <a:srgbClr val="002060"/>
                </a:solidFill>
              </a:rPr>
              <a:t> — початкова </a:t>
            </a:r>
            <a:r>
              <a:rPr 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форма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іменника</a:t>
            </a:r>
            <a:r>
              <a:rPr lang="ru-RU" sz="3200" b="1" i="1" dirty="0">
                <a:solidFill>
                  <a:srgbClr val="002060"/>
                </a:solidFill>
              </a:rPr>
              <a:t>.</a:t>
            </a:r>
            <a:br>
              <a:rPr lang="ru-RU" sz="3200" b="1" i="1" dirty="0">
                <a:solidFill>
                  <a:srgbClr val="002060"/>
                </a:solidFill>
              </a:rPr>
            </a:br>
            <a:r>
              <a:rPr lang="ru-RU" sz="3200" b="1" i="1" dirty="0" err="1">
                <a:solidFill>
                  <a:srgbClr val="002060"/>
                </a:solidFill>
              </a:rPr>
              <a:t>Називний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відмінок</a:t>
            </a:r>
            <a:r>
              <a:rPr lang="ru-RU" sz="3200" b="1" i="1" dirty="0">
                <a:solidFill>
                  <a:srgbClr val="002060"/>
                </a:solidFill>
              </a:rPr>
              <a:t> є </a:t>
            </a:r>
            <a:r>
              <a:rPr lang="ru-RU" sz="3200" b="1" i="1" dirty="0" smtClean="0">
                <a:solidFill>
                  <a:srgbClr val="002060"/>
                </a:solidFill>
              </a:rPr>
              <a:t>прямим </a:t>
            </a:r>
            <a:r>
              <a:rPr lang="ru-RU" sz="3200" b="1" i="1" dirty="0">
                <a:solidFill>
                  <a:srgbClr val="002060"/>
                </a:solidFill>
              </a:rPr>
              <a:t>. </a:t>
            </a:r>
            <a:r>
              <a:rPr lang="ru-RU" sz="3200" b="1" i="1" dirty="0" err="1">
                <a:solidFill>
                  <a:srgbClr val="002060"/>
                </a:solidFill>
              </a:rPr>
              <a:t>Іменники</a:t>
            </a:r>
            <a:r>
              <a:rPr lang="ru-RU" sz="3200" b="1" i="1" dirty="0">
                <a:solidFill>
                  <a:srgbClr val="002060"/>
                </a:solidFill>
              </a:rPr>
              <a:t> в </a:t>
            </a:r>
            <a:r>
              <a:rPr lang="ru-RU" sz="3200" b="1" i="1" dirty="0" err="1">
                <a:solidFill>
                  <a:srgbClr val="002060"/>
                </a:solidFill>
              </a:rPr>
              <a:t>цьому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відмінку</a:t>
            </a:r>
            <a:r>
              <a:rPr lang="ru-RU" sz="3200" b="1" i="1" dirty="0">
                <a:solidFill>
                  <a:srgbClr val="002060"/>
                </a:solidFill>
              </a:rPr>
              <a:t>, як і в</a:t>
            </a:r>
            <a:br>
              <a:rPr lang="ru-RU" sz="3200" b="1" i="1" dirty="0">
                <a:solidFill>
                  <a:srgbClr val="002060"/>
                </a:solidFill>
              </a:rPr>
            </a:br>
            <a:r>
              <a:rPr lang="ru-RU" sz="3200" b="1" i="1" dirty="0" err="1">
                <a:solidFill>
                  <a:srgbClr val="002060"/>
                </a:solidFill>
              </a:rPr>
              <a:t>кличному</a:t>
            </a:r>
            <a:r>
              <a:rPr lang="ru-RU" sz="3200" b="1" i="1" dirty="0">
                <a:solidFill>
                  <a:srgbClr val="002060"/>
                </a:solidFill>
              </a:rPr>
              <a:t>, </a:t>
            </a:r>
            <a:r>
              <a:rPr lang="ru-RU" sz="3200" b="1" i="1" dirty="0" err="1">
                <a:solidFill>
                  <a:srgbClr val="002060"/>
                </a:solidFill>
              </a:rPr>
              <a:t>уживаються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завжди</a:t>
            </a:r>
            <a:r>
              <a:rPr lang="ru-RU" sz="3200" b="1" i="1" dirty="0">
                <a:solidFill>
                  <a:srgbClr val="002060"/>
                </a:solidFill>
              </a:rPr>
              <a:t> без </a:t>
            </a:r>
            <a:r>
              <a:rPr lang="ru-RU" sz="3200" b="1" i="1" dirty="0" err="1">
                <a:solidFill>
                  <a:srgbClr val="002060"/>
                </a:solidFill>
              </a:rPr>
              <a:t>прийменників</a:t>
            </a:r>
            <a:r>
              <a:rPr lang="ru-RU" sz="3200" b="1" i="1" dirty="0">
                <a:solidFill>
                  <a:srgbClr val="002060"/>
                </a:solidFill>
              </a:rPr>
              <a:t>.</a:t>
            </a:r>
            <a:br>
              <a:rPr lang="ru-RU" sz="3200" b="1" i="1" dirty="0">
                <a:solidFill>
                  <a:srgbClr val="002060"/>
                </a:solidFill>
              </a:rPr>
            </a:br>
            <a:r>
              <a:rPr lang="ru-RU" sz="3200" b="1" i="1" dirty="0" err="1">
                <a:solidFill>
                  <a:srgbClr val="002060"/>
                </a:solidFill>
              </a:rPr>
              <a:t>Решта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відмінків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називаються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непрямими</a:t>
            </a:r>
            <a:r>
              <a:rPr lang="ru-RU" sz="3200" b="1" i="1" dirty="0">
                <a:solidFill>
                  <a:srgbClr val="002060"/>
                </a:solidFill>
              </a:rPr>
              <a:t>. У </a:t>
            </a:r>
            <a:r>
              <a:rPr lang="ru-RU" sz="3200" b="1" i="1" dirty="0" err="1">
                <a:solidFill>
                  <a:srgbClr val="002060"/>
                </a:solidFill>
              </a:rPr>
              <a:t>формі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місцевого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відмінка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іменники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вживаються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тільки</a:t>
            </a:r>
            <a:r>
              <a:rPr lang="ru-RU" sz="3200" b="1" i="1" dirty="0">
                <a:solidFill>
                  <a:srgbClr val="002060"/>
                </a:solidFill>
              </a:rPr>
              <a:t> з </a:t>
            </a:r>
            <a:r>
              <a:rPr lang="ru-RU" sz="3200" b="1" i="1" dirty="0" err="1">
                <a:solidFill>
                  <a:srgbClr val="002060"/>
                </a:solidFill>
              </a:rPr>
              <a:t>прийменниками</a:t>
            </a:r>
            <a:r>
              <a:rPr lang="ru-RU" sz="3200" b="1" i="1" dirty="0">
                <a:solidFill>
                  <a:srgbClr val="002060"/>
                </a:solidFill>
              </a:rPr>
              <a:t>, а в </a:t>
            </a:r>
            <a:r>
              <a:rPr lang="ru-RU" sz="3200" b="1" i="1" dirty="0" err="1">
                <a:solidFill>
                  <a:srgbClr val="002060"/>
                </a:solidFill>
              </a:rPr>
              <a:t>інших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відмінках</a:t>
            </a:r>
            <a:r>
              <a:rPr lang="ru-RU" sz="3200" b="1" i="1" dirty="0">
                <a:solidFill>
                  <a:srgbClr val="002060"/>
                </a:solidFill>
              </a:rPr>
              <a:t> — і з </a:t>
            </a:r>
            <a:r>
              <a:rPr lang="ru-RU" sz="3200" b="1" i="1" dirty="0" err="1">
                <a:solidFill>
                  <a:srgbClr val="002060"/>
                </a:solidFill>
              </a:rPr>
              <a:t>прийменниками</a:t>
            </a:r>
            <a:r>
              <a:rPr lang="ru-RU" sz="3200" b="1" i="1" dirty="0">
                <a:solidFill>
                  <a:srgbClr val="002060"/>
                </a:solidFill>
              </a:rPr>
              <a:t>, і без них. </a:t>
            </a:r>
          </a:p>
        </p:txBody>
      </p:sp>
    </p:spTree>
    <p:extLst>
      <p:ext uri="{BB962C8B-B14F-4D97-AF65-F5344CB8AC3E}">
        <p14:creationId xmlns:p14="http://schemas.microsoft.com/office/powerpoint/2010/main" val="19835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Прочитайте</a:t>
            </a:r>
            <a:r>
              <a:rPr lang="ru-RU" sz="3200" b="1" i="1" dirty="0"/>
              <a:t>. </a:t>
            </a:r>
            <a:r>
              <a:rPr lang="ru-RU" sz="3200" b="1" i="1" dirty="0" err="1"/>
              <a:t>Визначте</a:t>
            </a:r>
            <a:r>
              <a:rPr lang="ru-RU" sz="3200" b="1" i="1" dirty="0"/>
              <a:t> </a:t>
            </a:r>
            <a:r>
              <a:rPr lang="ru-RU" sz="3200" b="1" i="1" dirty="0" err="1"/>
              <a:t>іменники</a:t>
            </a:r>
            <a:r>
              <a:rPr lang="ru-RU" sz="3200" b="1" i="1" dirty="0"/>
              <a:t>, з ’</a:t>
            </a:r>
            <a:r>
              <a:rPr lang="ru-RU" sz="3200" b="1" i="1" dirty="0" err="1"/>
              <a:t>ясуйте</a:t>
            </a:r>
            <a:r>
              <a:rPr lang="ru-RU" sz="3200" b="1" i="1" dirty="0"/>
              <a:t> </a:t>
            </a:r>
            <a:r>
              <a:rPr lang="ru-RU" sz="3200" b="1" i="1" dirty="0" err="1" smtClean="0"/>
              <a:t>відмінок</a:t>
            </a:r>
            <a:r>
              <a:rPr lang="ru-RU" sz="3200" b="1" i="1" dirty="0" smtClean="0"/>
              <a:t> </a:t>
            </a:r>
            <a:r>
              <a:rPr lang="ru-RU" sz="3200" b="1" i="1" dirty="0"/>
              <a:t>і число </a:t>
            </a:r>
            <a:r>
              <a:rPr lang="ru-RU" sz="3200" b="1" i="1" dirty="0" smtClean="0"/>
              <a:t>кожного.(</a:t>
            </a:r>
            <a:r>
              <a:rPr lang="ru-RU" sz="3200" b="1" i="1" dirty="0" err="1" smtClean="0"/>
              <a:t>усно</a:t>
            </a:r>
            <a:r>
              <a:rPr lang="ru-RU" sz="3200" b="1" i="1" dirty="0" smtClean="0"/>
              <a:t>)</a:t>
            </a:r>
            <a:r>
              <a:rPr lang="uk-UA" sz="6600" b="1" i="1" dirty="0" smtClean="0"/>
              <a:t/>
            </a:r>
            <a:br>
              <a:rPr lang="uk-UA" sz="6600" b="1" i="1" dirty="0" smtClean="0"/>
            </a:br>
            <a:r>
              <a:rPr lang="uk-UA" sz="2000" b="1" i="1" dirty="0"/>
              <a:t>1. Люблю всім серцем і душею я землю прадідів моїх (Б. Сосюра). </a:t>
            </a:r>
            <a:r>
              <a:rPr lang="uk-UA" sz="2000" b="1" i="1" dirty="0" smtClean="0"/>
              <a:t/>
            </a:r>
            <a:br>
              <a:rPr lang="uk-UA" sz="2000" b="1" i="1" dirty="0" smtClean="0"/>
            </a:br>
            <a:r>
              <a:rPr lang="uk-UA" sz="2000" b="1" i="1" dirty="0" smtClean="0"/>
              <a:t>2</a:t>
            </a:r>
            <a:r>
              <a:rPr lang="uk-UA" sz="2000" b="1" i="1" dirty="0"/>
              <a:t>. Серце радісно б'ється у країні батьків (Г. </a:t>
            </a:r>
            <a:r>
              <a:rPr lang="uk-UA" sz="2000" b="1" i="1" dirty="0" err="1"/>
              <a:t>Акулов</a:t>
            </a:r>
            <a:r>
              <a:rPr lang="uk-UA" sz="2000" b="1" i="1" dirty="0"/>
              <a:t>).</a:t>
            </a:r>
            <a:br>
              <a:rPr lang="uk-UA" sz="2000" b="1" i="1" dirty="0"/>
            </a:br>
            <a:r>
              <a:rPr lang="uk-UA" sz="2000" b="1" i="1" dirty="0"/>
              <a:t>3. Любіть Україну всім серцем своїм! (Б. Сосюра). </a:t>
            </a:r>
            <a:r>
              <a:rPr lang="uk-UA" sz="2000" b="1" i="1" dirty="0" smtClean="0"/>
              <a:t/>
            </a:r>
            <a:br>
              <a:rPr lang="uk-UA" sz="2000" b="1" i="1" dirty="0" smtClean="0"/>
            </a:br>
            <a:r>
              <a:rPr lang="uk-UA" sz="2000" b="1" i="1" dirty="0" smtClean="0"/>
              <a:t>4</a:t>
            </a:r>
            <a:r>
              <a:rPr lang="uk-UA" sz="2000" b="1" i="1" dirty="0"/>
              <a:t>. Україна — в</a:t>
            </a:r>
            <a:br>
              <a:rPr lang="uk-UA" sz="2000" b="1" i="1" dirty="0"/>
            </a:br>
            <a:r>
              <a:rPr lang="uk-UA" sz="2000" b="1" i="1" dirty="0"/>
              <a:t>рідній мові і в пісні прекрасній (</a:t>
            </a:r>
            <a:r>
              <a:rPr lang="uk-UA" sz="2000" b="1" i="1" dirty="0" err="1"/>
              <a:t>іО</a:t>
            </a:r>
            <a:r>
              <a:rPr lang="uk-UA" sz="2000" b="1" i="1" dirty="0"/>
              <a:t>. </a:t>
            </a:r>
            <a:r>
              <a:rPr lang="uk-UA" sz="2000" b="1" i="1" dirty="0" err="1"/>
              <a:t>Шкрумеляк</a:t>
            </a:r>
            <a:r>
              <a:rPr lang="uk-UA" sz="2000" b="1" i="1" dirty="0" smtClean="0"/>
              <a:t>).</a:t>
            </a:r>
            <a:br>
              <a:rPr lang="uk-UA" sz="2000" b="1" i="1" dirty="0" smtClean="0"/>
            </a:br>
            <a:r>
              <a:rPr lang="uk-UA" sz="2000" b="1" i="1" dirty="0" smtClean="0"/>
              <a:t> </a:t>
            </a:r>
            <a:r>
              <a:rPr lang="uk-UA" sz="2000" b="1" i="1" dirty="0"/>
              <a:t>5. Хай буде щасливим твій вільний народ, прекрасна моя Україно! (М. Верещака).</a:t>
            </a:r>
            <a:r>
              <a:rPr lang="uk-UA" sz="6600" b="1" i="1" dirty="0"/>
              <a:t/>
            </a:r>
            <a:br>
              <a:rPr lang="uk-UA" sz="6600" b="1" i="1" dirty="0"/>
            </a:br>
            <a:r>
              <a:rPr lang="uk-UA" sz="6600" dirty="0"/>
              <a:t/>
            </a:r>
            <a:br>
              <a:rPr lang="uk-UA" sz="6600" dirty="0"/>
            </a:b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19471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4176464"/>
          </a:xfrm>
        </p:spPr>
        <p:txBody>
          <a:bodyPr>
            <a:normAutofit/>
          </a:bodyPr>
          <a:lstStyle/>
          <a:p>
            <a:r>
              <a:rPr lang="ru-RU" sz="2400" dirty="0"/>
              <a:t>1. </a:t>
            </a:r>
            <a:r>
              <a:rPr lang="ru-RU" sz="2400" dirty="0" err="1"/>
              <a:t>Виростеш</a:t>
            </a:r>
            <a:r>
              <a:rPr lang="ru-RU" sz="2400" dirty="0"/>
              <a:t> </a:t>
            </a:r>
            <a:r>
              <a:rPr lang="ru-RU" sz="2400" dirty="0" err="1"/>
              <a:t>ти</a:t>
            </a:r>
            <a:r>
              <a:rPr lang="ru-RU" sz="2400" dirty="0"/>
              <a:t>, (</a:t>
            </a:r>
            <a:r>
              <a:rPr lang="ru-RU" sz="2400" dirty="0" err="1"/>
              <a:t>син</a:t>
            </a:r>
            <a:r>
              <a:rPr lang="ru-RU" sz="2400" dirty="0"/>
              <a:t>), </a:t>
            </a:r>
            <a:r>
              <a:rPr lang="ru-RU" sz="2400" dirty="0" err="1"/>
              <a:t>вирушиш</a:t>
            </a:r>
            <a:r>
              <a:rPr lang="ru-RU" sz="2400" dirty="0"/>
              <a:t> в дорогу (Б. Симоненко).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</a:t>
            </a:r>
            <a:r>
              <a:rPr lang="ru-RU" sz="2400" dirty="0"/>
              <a:t>. </a:t>
            </a:r>
            <a:r>
              <a:rPr lang="ru-RU" sz="2400" dirty="0" err="1"/>
              <a:t>Багато</a:t>
            </a:r>
            <a:r>
              <a:rPr lang="ru-RU" sz="2400" dirty="0"/>
              <a:t> в </a:t>
            </a:r>
            <a:r>
              <a:rPr lang="ru-RU" sz="2400" dirty="0" err="1"/>
              <a:t>світі</a:t>
            </a:r>
            <a:r>
              <a:rPr lang="ru-RU" sz="2400" dirty="0"/>
              <a:t> є стежок для тебе, </a:t>
            </a:r>
            <a:r>
              <a:rPr lang="ru-RU" sz="2400" dirty="0" err="1"/>
              <a:t>мій</a:t>
            </a:r>
            <a:r>
              <a:rPr lang="ru-RU" sz="2400" dirty="0"/>
              <a:t> (герой)! (М. </a:t>
            </a:r>
            <a:r>
              <a:rPr lang="ru-RU" sz="2400" dirty="0" err="1"/>
              <a:t>Познанська</a:t>
            </a:r>
            <a:r>
              <a:rPr lang="ru-RU" sz="2400" dirty="0"/>
              <a:t>).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</a:t>
            </a:r>
            <a:r>
              <a:rPr lang="ru-RU" sz="2400" dirty="0"/>
              <a:t>. </a:t>
            </a:r>
            <a:r>
              <a:rPr lang="ru-RU" sz="2400" dirty="0" err="1"/>
              <a:t>Чи</a:t>
            </a:r>
            <a:r>
              <a:rPr lang="ru-RU" sz="2400" dirty="0"/>
              <a:t> не</a:t>
            </a:r>
            <a:br>
              <a:rPr lang="ru-RU" sz="2400" dirty="0"/>
            </a:br>
            <a:r>
              <a:rPr lang="ru-RU" sz="2400" dirty="0"/>
              <a:t>тому в </a:t>
            </a:r>
            <a:r>
              <a:rPr lang="ru-RU" sz="2400" dirty="0" err="1"/>
              <a:t>барвінку</a:t>
            </a:r>
            <a:r>
              <a:rPr lang="ru-RU" sz="2400" dirty="0"/>
              <a:t>, (</a:t>
            </a:r>
            <a:r>
              <a:rPr lang="ru-RU" sz="2400" dirty="0" err="1"/>
              <a:t>ненька</a:t>
            </a:r>
            <a:r>
              <a:rPr lang="ru-RU" sz="2400" dirty="0"/>
              <a:t>), і </a:t>
            </a:r>
            <a:r>
              <a:rPr lang="ru-RU" sz="2400" dirty="0" err="1"/>
              <a:t>взимку</a:t>
            </a:r>
            <a:r>
              <a:rPr lang="ru-RU" sz="2400" dirty="0"/>
              <a:t> </a:t>
            </a:r>
            <a:r>
              <a:rPr lang="ru-RU" sz="2400" dirty="0" err="1"/>
              <a:t>листя</a:t>
            </a:r>
            <a:r>
              <a:rPr lang="ru-RU" sz="2400" dirty="0"/>
              <a:t> </a:t>
            </a:r>
            <a:r>
              <a:rPr lang="ru-RU" sz="2400" dirty="0" err="1"/>
              <a:t>зелененьке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бере</a:t>
            </a:r>
            <a:r>
              <a:rPr lang="ru-RU" sz="2400" dirty="0"/>
              <a:t> тепло? (Б. </a:t>
            </a:r>
            <a:r>
              <a:rPr lang="ru-RU" sz="2400" dirty="0" err="1"/>
              <a:t>Василаиіко</a:t>
            </a:r>
            <a:r>
              <a:rPr lang="ru-RU" sz="2400" dirty="0"/>
              <a:t>).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4</a:t>
            </a:r>
            <a:r>
              <a:rPr lang="ru-RU" sz="2400" dirty="0"/>
              <a:t>. </a:t>
            </a:r>
            <a:r>
              <a:rPr lang="ru-RU" sz="2400" dirty="0" err="1"/>
              <a:t>Шипшина</a:t>
            </a:r>
            <a:r>
              <a:rPr lang="ru-RU" sz="2400" dirty="0"/>
              <a:t> </a:t>
            </a:r>
            <a:r>
              <a:rPr lang="ru-RU" sz="2400" dirty="0" err="1"/>
              <a:t>важко</a:t>
            </a:r>
            <a:r>
              <a:rPr lang="ru-RU" sz="2400" dirty="0"/>
              <a:t> </a:t>
            </a:r>
            <a:r>
              <a:rPr lang="ru-RU" sz="2400" dirty="0" err="1"/>
              <a:t>віддає</a:t>
            </a:r>
            <a:r>
              <a:rPr lang="ru-RU" sz="2400" dirty="0"/>
              <a:t> плоди. Вона</a:t>
            </a:r>
            <a:br>
              <a:rPr lang="ru-RU" sz="2400" dirty="0"/>
            </a:br>
            <a:r>
              <a:rPr lang="ru-RU" sz="2400" dirty="0"/>
              <a:t>людей </a:t>
            </a:r>
            <a:r>
              <a:rPr lang="ru-RU" sz="2400" dirty="0" err="1"/>
              <a:t>хапає</a:t>
            </a:r>
            <a:r>
              <a:rPr lang="ru-RU" sz="2400" dirty="0"/>
              <a:t> за рукава, вона </a:t>
            </a:r>
            <a:r>
              <a:rPr lang="ru-RU" sz="2400" dirty="0" err="1"/>
              <a:t>кричить</a:t>
            </a:r>
            <a:r>
              <a:rPr lang="ru-RU" sz="2400" dirty="0"/>
              <a:t>: «(Людина), </a:t>
            </a:r>
            <a:r>
              <a:rPr lang="ru-RU" sz="2400" dirty="0" err="1"/>
              <a:t>підожди</a:t>
            </a:r>
            <a:r>
              <a:rPr lang="ru-RU" sz="2400" dirty="0"/>
              <a:t>! </a:t>
            </a:r>
            <a:r>
              <a:rPr lang="ru-RU" sz="2400" dirty="0" err="1"/>
              <a:t>Ти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підожди</a:t>
            </a:r>
            <a:r>
              <a:rPr lang="ru-RU" sz="2400" dirty="0"/>
              <a:t>, (</a:t>
            </a:r>
            <a:r>
              <a:rPr lang="ru-RU" sz="2400" dirty="0" err="1"/>
              <a:t>людина</a:t>
            </a:r>
            <a:r>
              <a:rPr lang="ru-RU" sz="2400" dirty="0"/>
              <a:t>), будь </a:t>
            </a:r>
            <a:r>
              <a:rPr lang="ru-RU" sz="2400" dirty="0" err="1"/>
              <a:t>ласкава</a:t>
            </a:r>
            <a:r>
              <a:rPr lang="ru-RU" sz="2400" dirty="0"/>
              <a:t>!» (Л. Костенко)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548680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Перепишіть</a:t>
            </a:r>
            <a:r>
              <a:rPr lang="ru-RU" sz="2400" dirty="0"/>
              <a:t> </a:t>
            </a:r>
            <a:r>
              <a:rPr lang="ru-RU" sz="2400" dirty="0" err="1"/>
              <a:t>речення</a:t>
            </a:r>
            <a:r>
              <a:rPr lang="ru-RU" sz="2400" dirty="0"/>
              <a:t>. </a:t>
            </a:r>
            <a:r>
              <a:rPr lang="ru-RU" sz="2400" dirty="0" err="1"/>
              <a:t>Подані</a:t>
            </a:r>
            <a:r>
              <a:rPr lang="ru-RU" sz="2400" dirty="0"/>
              <a:t> в </a:t>
            </a:r>
            <a:r>
              <a:rPr lang="ru-RU" sz="2400" dirty="0" smtClean="0"/>
              <a:t>дужках </a:t>
            </a:r>
            <a:r>
              <a:rPr lang="ru-RU" sz="2400" dirty="0" err="1"/>
              <a:t>іменники</a:t>
            </a:r>
            <a:r>
              <a:rPr lang="ru-RU" sz="2400" dirty="0"/>
              <a:t> </a:t>
            </a:r>
            <a:r>
              <a:rPr lang="ru-RU" sz="2400" dirty="0" err="1"/>
              <a:t>поставте</a:t>
            </a:r>
            <a:r>
              <a:rPr lang="ru-RU" sz="2400" dirty="0"/>
              <a:t> у </a:t>
            </a:r>
            <a:r>
              <a:rPr lang="ru-RU" sz="2400" dirty="0" err="1" smtClean="0"/>
              <a:t>формі</a:t>
            </a:r>
            <a:r>
              <a:rPr lang="ru-RU" sz="2400" dirty="0" smtClean="0"/>
              <a:t> </a:t>
            </a:r>
            <a:r>
              <a:rPr lang="ru-RU" sz="2400" dirty="0" err="1" smtClean="0"/>
              <a:t>кличного</a:t>
            </a:r>
            <a:r>
              <a:rPr lang="ru-RU" sz="2400" dirty="0" smtClean="0"/>
              <a:t> </a:t>
            </a:r>
            <a:r>
              <a:rPr lang="ru-RU" sz="2400" dirty="0" err="1"/>
              <a:t>відмінка</a:t>
            </a:r>
            <a:r>
              <a:rPr lang="ru-RU" sz="2400" dirty="0" smtClean="0"/>
              <a:t>. (до </a:t>
            </a:r>
            <a:r>
              <a:rPr lang="ru-RU" sz="2400" dirty="0" err="1" smtClean="0"/>
              <a:t>зошита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015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pPr algn="l"/>
            <a:r>
              <a:rPr lang="uk-UA" b="1" i="1" dirty="0" smtClean="0">
                <a:solidFill>
                  <a:srgbClr val="0070C0"/>
                </a:solidFill>
              </a:rPr>
              <a:t>Запам'ятай!</a:t>
            </a:r>
            <a:br>
              <a:rPr lang="uk-UA" b="1" i="1" dirty="0" smtClean="0">
                <a:solidFill>
                  <a:srgbClr val="0070C0"/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i="1" dirty="0" smtClean="0"/>
              <a:t>- Непрямі відмінки можуть уживатися з прийменником чи без нього;</a:t>
            </a:r>
            <a:br>
              <a:rPr lang="uk-UA" b="1" i="1" dirty="0" smtClean="0"/>
            </a:br>
            <a:r>
              <a:rPr lang="uk-UA" b="1" i="1" dirty="0" smtClean="0"/>
              <a:t>- </a:t>
            </a:r>
            <a:r>
              <a:rPr lang="uk-UA" b="1" i="1" dirty="0" err="1" smtClean="0"/>
              <a:t>Н.в</a:t>
            </a:r>
            <a:r>
              <a:rPr lang="uk-UA" b="1" i="1" dirty="0" smtClean="0"/>
              <a:t>. і </a:t>
            </a:r>
            <a:r>
              <a:rPr lang="uk-UA" b="1" i="1" dirty="0" err="1" smtClean="0"/>
              <a:t>Кл.в</a:t>
            </a:r>
            <a:r>
              <a:rPr lang="uk-UA" b="1" i="1" dirty="0" smtClean="0"/>
              <a:t>. – уживаються завжди без прийменника;</a:t>
            </a:r>
            <a:br>
              <a:rPr lang="uk-UA" b="1" i="1" dirty="0" smtClean="0"/>
            </a:br>
            <a:r>
              <a:rPr lang="uk-UA" b="1" i="1" dirty="0" smtClean="0"/>
              <a:t>- </a:t>
            </a:r>
            <a:r>
              <a:rPr lang="uk-UA" b="1" i="1" dirty="0" err="1" smtClean="0"/>
              <a:t>М.в</a:t>
            </a:r>
            <a:r>
              <a:rPr lang="uk-UA" b="1" i="1" dirty="0" smtClean="0"/>
              <a:t>. – тільки з прийменником.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91585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6770"/>
          </a:xfrm>
        </p:spPr>
        <p:txBody>
          <a:bodyPr>
            <a:noAutofit/>
          </a:bodyPr>
          <a:lstStyle/>
          <a:p>
            <a:pPr algn="l"/>
            <a:r>
              <a:rPr lang="uk-UA" sz="3200" b="1" i="1" dirty="0" smtClean="0">
                <a:solidFill>
                  <a:srgbClr val="0070C0"/>
                </a:solidFill>
              </a:rPr>
              <a:t>Перевір себе</a:t>
            </a:r>
            <a:br>
              <a:rPr lang="uk-UA" sz="3200" b="1" i="1" dirty="0" smtClean="0">
                <a:solidFill>
                  <a:srgbClr val="0070C0"/>
                </a:solidFill>
              </a:rPr>
            </a:br>
            <a:r>
              <a:rPr lang="uk-UA" sz="3200" dirty="0" smtClean="0"/>
              <a:t>1.Початкова форма іменника.</a:t>
            </a:r>
            <a:br>
              <a:rPr lang="uk-UA" sz="3200" dirty="0" smtClean="0"/>
            </a:br>
            <a:r>
              <a:rPr lang="uk-UA" sz="3200" dirty="0" smtClean="0"/>
              <a:t>2.Скільки відмінків у іменника?</a:t>
            </a:r>
            <a:br>
              <a:rPr lang="uk-UA" sz="3200" dirty="0" smtClean="0"/>
            </a:br>
            <a:r>
              <a:rPr lang="uk-UA" sz="3200" dirty="0" smtClean="0"/>
              <a:t>3. Кличний відмінок у реченні є…</a:t>
            </a:r>
            <a:br>
              <a:rPr lang="uk-UA" sz="3200" dirty="0" smtClean="0"/>
            </a:br>
            <a:r>
              <a:rPr lang="uk-UA" sz="3200" dirty="0" smtClean="0"/>
              <a:t>4. Який відмінок прямий?</a:t>
            </a:r>
            <a:br>
              <a:rPr lang="uk-UA" sz="3200" dirty="0" smtClean="0"/>
            </a:br>
            <a:r>
              <a:rPr lang="uk-UA" sz="3200" dirty="0" smtClean="0"/>
              <a:t>5. Назвіть непрямі відмінки.</a:t>
            </a:r>
            <a:br>
              <a:rPr lang="uk-UA" sz="3200" dirty="0" smtClean="0"/>
            </a:br>
            <a:r>
              <a:rPr lang="uk-UA" sz="3200" dirty="0" smtClean="0"/>
              <a:t>6. Який член речення виступає у прямому відмінку?</a:t>
            </a:r>
            <a:br>
              <a:rPr lang="uk-UA" sz="3200" dirty="0" smtClean="0"/>
            </a:br>
            <a:r>
              <a:rPr lang="uk-UA" sz="3200" dirty="0" smtClean="0"/>
              <a:t>7. Які відмінки не вживаються з прийменником?</a:t>
            </a:r>
            <a:br>
              <a:rPr lang="uk-UA" sz="3200" dirty="0" smtClean="0"/>
            </a:br>
            <a:r>
              <a:rPr lang="uk-UA" sz="3200" dirty="0" smtClean="0"/>
              <a:t>8. Які іменники не змінюються за відмінками?</a:t>
            </a:r>
            <a:br>
              <a:rPr lang="uk-UA" sz="3200" dirty="0" smtClean="0"/>
            </a:br>
            <a:r>
              <a:rPr lang="uk-UA" sz="3200" dirty="0" smtClean="0"/>
              <a:t>9. Яким членом речення є звертання?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3064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/>
          <a:lstStyle/>
          <a:p>
            <a:r>
              <a:rPr lang="uk-UA" b="1" i="1" dirty="0" smtClean="0"/>
              <a:t>Домашнє завдання</a:t>
            </a:r>
            <a:r>
              <a:rPr lang="uk-UA" b="1" i="1" dirty="0"/>
              <a:t/>
            </a:r>
            <a:br>
              <a:rPr lang="uk-UA" b="1" i="1" dirty="0"/>
            </a:br>
            <a:r>
              <a:rPr lang="uk-UA" sz="3600" b="1" i="1" dirty="0" smtClean="0"/>
              <a:t> Підручник : ст.105-106 (вивчити </a:t>
            </a:r>
            <a:r>
              <a:rPr lang="uk-UA" sz="3600" b="1" i="1" dirty="0" err="1" smtClean="0"/>
              <a:t>павила</a:t>
            </a:r>
            <a:r>
              <a:rPr lang="uk-UA" sz="3600" b="1" i="1" dirty="0" smtClean="0"/>
              <a:t>)  </a:t>
            </a:r>
            <a:r>
              <a:rPr lang="uk-UA" sz="3600" b="1" i="1" dirty="0"/>
              <a:t/>
            </a:r>
            <a:br>
              <a:rPr lang="uk-UA" sz="3600" b="1" i="1" dirty="0"/>
            </a:b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2313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43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6  клас  Тема уроку: Відмінки іменників, їх значення  Автор: вчитель української мови Тараненко  Поліна Сергіївна  </vt:lpstr>
      <vt:lpstr>Відмінки іменників  Н.в.     Хто? Що?              Прямий   Р.в.     Кого?Чого? Д.в.    Кому? Чому? З.в.     Кого? Що?                            Непрямі відмінки  О.в.    Ким? Чим? М.в.   На(у) кому?чому?  Кл.в.  Звертання</vt:lpstr>
      <vt:lpstr>  Називний відмінок однини — початкова  форма іменника. Називний відмінок є прямим . Іменники в цьому відмінку, як і в кличному, уживаються завжди без прийменників. Решта відмінків називаються непрямими. У формі місцевого відмінка іменники вживаються тільки з прийменниками, а в інших відмінках — і з прийменниками, і без них. </vt:lpstr>
      <vt:lpstr>   Прочитайте. Визначте іменники, з ’ясуйте відмінок і число кожного.(усно) 1. Люблю всім серцем і душею я землю прадідів моїх (Б. Сосюра).  2. Серце радісно б'ється у країні батьків (Г. Акулов). 3. Любіть Україну всім серцем своїм! (Б. Сосюра).  4. Україна — в рідній мові і в пісні прекрасній (іО. Шкрумеляк).  5. Хай буде щасливим твій вільний народ, прекрасна моя Україно! (М. Верещака).  </vt:lpstr>
      <vt:lpstr>1. Виростеш ти, (син), вирушиш в дорогу (Б. Симоненко).  2. Багато в світі є стежок для тебе, мій (герой)! (М. Познанська).  3. Чи не тому в барвінку, (ненька), і взимку листя зелененьке, що від землі бере тепло? (Б. Василаиіко).  4. Шипшина важко віддає плоди. Вона людей хапає за рукава, вона кричить: «(Людина), підожди! Ти підожди, (людина), будь ласкава!» (Л. Костенко)</vt:lpstr>
      <vt:lpstr>Запам'ятай!  - Непрямі відмінки можуть уживатися з прийменником чи без нього; - Н.в. і Кл.в. – уживаються завжди без прийменника; - М.в. – тільки з прийменником.</vt:lpstr>
      <vt:lpstr>Перевір себе 1.Початкова форма іменника. 2.Скільки відмінків у іменника? 3. Кличний відмінок у реченні є… 4. Який відмінок прямий? 5. Назвіть непрямі відмінки. 6. Який член речення виступає у прямому відмінку? 7. Які відмінки не вживаються з прийменником? 8. Які іменники не змінюються за відмінками? 9. Яким членом речення є звертання?</vt:lpstr>
      <vt:lpstr>Домашнє завдання  Підручник : ст.105-106 (вивчити павила) 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31</cp:revision>
  <dcterms:created xsi:type="dcterms:W3CDTF">2012-12-04T15:32:15Z</dcterms:created>
  <dcterms:modified xsi:type="dcterms:W3CDTF">2020-12-03T18:17:30Z</dcterms:modified>
</cp:coreProperties>
</file>