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66" r:id="rId2"/>
    <p:sldId id="294" r:id="rId3"/>
    <p:sldId id="265" r:id="rId4"/>
    <p:sldId id="272" r:id="rId5"/>
    <p:sldId id="291" r:id="rId6"/>
    <p:sldId id="295" r:id="rId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C3CF869-4E75-4B53-B3D5-E6AF9C8279EF}">
          <p14:sldIdLst>
            <p14:sldId id="266"/>
            <p14:sldId id="294"/>
            <p14:sldId id="265"/>
            <p14:sldId id="272"/>
            <p14:sldId id="291"/>
            <p14:sldId id="295"/>
          </p14:sldIdLst>
        </p14:section>
        <p14:section name="Раздел без заголовка" id="{CF48B4AF-1903-48CD-9714-22EA9C7FCEE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66"/>
    <a:srgbClr val="00FFFF"/>
    <a:srgbClr val="990000"/>
    <a:srgbClr val="0033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FDFC7-3D81-463D-B056-510861A1C557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BB70E-24E9-48A6-A878-A23E0C4FDC3F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5565A-0747-48D8-8209-35BA64E985F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530C6-B6DF-4ED4-B599-4A0B908DDCBB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E09E-4D76-433A-B08B-8FDCA98DF8C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30E2A-DA78-40C1-A1FC-570C89576E2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303AE-9675-4645-AC2E-3F54F99DB906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F490F-2922-4577-8996-4D5D0A610F1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C9E41-BFE2-4CAA-9AFC-5508426D7BB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D1197-D9A2-4565-902B-09C4D806C10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EDDAC-76B9-4150-B1FE-BD6532286C3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0C522-E21A-49D2-B825-2EAE9ED26D9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433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434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</p:grp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FBCEF64-1B44-4857-9B6E-503E3D499C2F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2055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6uj4FEr2bA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4" descr="c969f580d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713" y="404813"/>
            <a:ext cx="7823200" cy="611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148064" y="1412776"/>
            <a:ext cx="1944688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6 </a:t>
            </a:r>
            <a:r>
              <a:rPr lang="uk-UA" b="1" dirty="0" smtClean="0">
                <a:solidFill>
                  <a:srgbClr val="002060"/>
                </a:solidFill>
              </a:rPr>
              <a:t> клас</a:t>
            </a:r>
            <a:endParaRPr lang="uk-UA" b="1" dirty="0" smtClean="0">
              <a:solidFill>
                <a:srgbClr val="002060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83768" y="2428868"/>
            <a:ext cx="5231504" cy="353943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Тема: </a:t>
            </a:r>
            <a:r>
              <a:rPr lang="uk-UA" sz="2800" b="1" dirty="0" err="1" smtClean="0">
                <a:solidFill>
                  <a:srgbClr val="002060"/>
                </a:solidFill>
              </a:rPr>
              <a:t>Вімінювання</a:t>
            </a:r>
            <a:r>
              <a:rPr lang="uk-UA" sz="2800" b="1" dirty="0" smtClean="0">
                <a:solidFill>
                  <a:srgbClr val="002060"/>
                </a:solidFill>
              </a:rPr>
              <a:t> іменників. </a:t>
            </a:r>
          </a:p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Поділ іменників на відміни й групи</a:t>
            </a:r>
            <a:r>
              <a:rPr lang="uk-UA" sz="28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Автор: </a:t>
            </a:r>
            <a:r>
              <a:rPr lang="ru-RU" sz="2800" b="1" dirty="0" err="1">
                <a:solidFill>
                  <a:srgbClr val="002060"/>
                </a:solidFill>
              </a:rPr>
              <a:t>вчитель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української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мови</a:t>
            </a:r>
            <a:r>
              <a:rPr lang="ru-RU" sz="2800" b="1" dirty="0">
                <a:solidFill>
                  <a:srgbClr val="002060"/>
                </a:solidFill>
              </a:rPr>
              <a:t> Тараненко  </a:t>
            </a:r>
            <a:r>
              <a:rPr lang="ru-RU" sz="2800" b="1" dirty="0" err="1">
                <a:solidFill>
                  <a:srgbClr val="002060"/>
                </a:solidFill>
              </a:rPr>
              <a:t>Поліна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Сергіївна</a:t>
            </a:r>
            <a:endParaRPr lang="ru-RU" sz="2800" b="1" dirty="0">
              <a:solidFill>
                <a:srgbClr val="002060"/>
              </a:solidFill>
            </a:endParaRP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2" y="142853"/>
          <a:ext cx="8715440" cy="6326960"/>
        </p:xfrm>
        <a:graphic>
          <a:graphicData uri="http://schemas.openxmlformats.org/drawingml/2006/table">
            <a:tbl>
              <a:tblPr/>
              <a:tblGrid>
                <a:gridCol w="1743088"/>
                <a:gridCol w="1743088"/>
                <a:gridCol w="1743088"/>
                <a:gridCol w="1743088"/>
                <a:gridCol w="1743088"/>
              </a:tblGrid>
              <a:tr h="1266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b="1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Відміна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b="1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Рід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b="1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Закінчення</a:t>
                      </a:r>
                      <a:r>
                        <a:rPr lang="ru-RU" sz="2000" b="1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в Н. в. </a:t>
                      </a:r>
                      <a:r>
                        <a:rPr lang="ru-RU" sz="2000" b="1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однини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b="1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Група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b="1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Приклади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36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Перша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Жіночий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чоловічий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спільний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-а (-я)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Тверда,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м’яка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мішана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ручка, сирота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надія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суддя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межа, круча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836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Друга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Чоловічий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середній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нульове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-о, -е, -а, -я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Тверда,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м’яка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мішана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місто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біг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зілля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явище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морж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08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Третя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Жіночий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нульове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сіль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молодь,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мати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720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Четверта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Середній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-а, (-я) (у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непрямих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відмінках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з’являється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суфікс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-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ат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 (-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ят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), -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ен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000" dirty="0">
                        <a:latin typeface="Calibri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лоша</a:t>
                      </a:r>
                      <a:r>
                        <a:rPr lang="ru-RU" sz="2000" dirty="0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, теля, </a:t>
                      </a:r>
                      <a:r>
                        <a:rPr lang="ru-RU" sz="2000" dirty="0" err="1">
                          <a:solidFill>
                            <a:srgbClr val="504945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дівча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494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3" descr="Професо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5143512"/>
            <a:ext cx="1387880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75327" y="2132856"/>
            <a:ext cx="8572528" cy="4150814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</a:rPr>
              <a:t>Доля, хата, </a:t>
            </a:r>
            <a:r>
              <a:rPr lang="ru-RU" sz="2400" dirty="0" err="1">
                <a:solidFill>
                  <a:srgbClr val="000000"/>
                </a:solidFill>
              </a:rPr>
              <a:t>рік</a:t>
            </a:r>
            <a:r>
              <a:rPr lang="ru-RU" sz="2400" dirty="0">
                <a:solidFill>
                  <a:srgbClr val="000000"/>
                </a:solidFill>
              </a:rPr>
              <a:t>, душа, борщ, молоко, </a:t>
            </a:r>
            <a:r>
              <a:rPr lang="ru-RU" sz="2400" dirty="0" err="1">
                <a:solidFill>
                  <a:srgbClr val="000000"/>
                </a:solidFill>
              </a:rPr>
              <a:t>дихання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вчинок</a:t>
            </a:r>
            <a:r>
              <a:rPr lang="ru-RU" sz="2400" dirty="0">
                <a:solidFill>
                  <a:srgbClr val="000000"/>
                </a:solidFill>
              </a:rPr>
              <a:t>, золото, </a:t>
            </a:r>
            <a:r>
              <a:rPr lang="ru-RU" sz="2400" dirty="0" err="1">
                <a:solidFill>
                  <a:srgbClr val="000000"/>
                </a:solidFill>
              </a:rPr>
              <a:t>зілля</a:t>
            </a:r>
            <a:r>
              <a:rPr lang="ru-RU" sz="2400" dirty="0">
                <a:solidFill>
                  <a:srgbClr val="000000"/>
                </a:solidFill>
              </a:rPr>
              <a:t>, куля, </a:t>
            </a:r>
            <a:r>
              <a:rPr lang="ru-RU" sz="2400" dirty="0" err="1">
                <a:solidFill>
                  <a:srgbClr val="000000"/>
                </a:solidFill>
              </a:rPr>
              <a:t>маля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сіль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звістка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різнотрав'я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гордість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</a:rPr>
              <a:t>листя,тім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'я, </a:t>
            </a:r>
            <a:r>
              <a:rPr lang="ru-RU" sz="2400" dirty="0" err="1">
                <a:solidFill>
                  <a:srgbClr val="000000"/>
                </a:solidFill>
              </a:rPr>
              <a:t>кисіль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пташеня</a:t>
            </a:r>
            <a:r>
              <a:rPr lang="ru-RU" sz="2400" dirty="0">
                <a:solidFill>
                  <a:srgbClr val="000000"/>
                </a:solidFill>
              </a:rPr>
              <a:t>, пуща, </a:t>
            </a:r>
            <a:r>
              <a:rPr lang="ru-RU" sz="2400" dirty="0" err="1">
                <a:solidFill>
                  <a:srgbClr val="000000"/>
                </a:solidFill>
              </a:rPr>
              <a:t>щастя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курча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читання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місяць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купіль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калюжа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ягня</a:t>
            </a:r>
            <a:r>
              <a:rPr lang="ru-RU" sz="2400" dirty="0">
                <a:solidFill>
                  <a:srgbClr val="000000"/>
                </a:solidFill>
              </a:rPr>
              <a:t>, тополя, </a:t>
            </a:r>
            <a:r>
              <a:rPr lang="ru-RU" sz="2400" dirty="0" err="1">
                <a:solidFill>
                  <a:srgbClr val="000000"/>
                </a:solidFill>
              </a:rPr>
              <a:t>птиця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роздоріжжя</a:t>
            </a:r>
            <a:r>
              <a:rPr lang="ru-RU" sz="2400" dirty="0">
                <a:solidFill>
                  <a:srgbClr val="000000"/>
                </a:solidFill>
              </a:rPr>
              <a:t>, зерно, зерня.</a:t>
            </a:r>
          </a:p>
        </p:txBody>
      </p:sp>
      <p:sp>
        <p:nvSpPr>
          <p:cNvPr id="18434" name="AutoShape 2" descr="Картинки по запросу чемодан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36" name="AutoShape 4" descr="Картинки по запросу чемодан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91680" y="548680"/>
            <a:ext cx="568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solidFill>
                  <a:srgbClr val="000000"/>
                </a:solidFill>
              </a:rPr>
              <a:t>Подані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dirty="0" err="1">
                <a:solidFill>
                  <a:srgbClr val="000000"/>
                </a:solidFill>
              </a:rPr>
              <a:t>нижче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dirty="0" err="1">
                <a:solidFill>
                  <a:srgbClr val="000000"/>
                </a:solidFill>
              </a:rPr>
              <a:t>іменники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dirty="0" err="1">
                <a:solidFill>
                  <a:srgbClr val="000000"/>
                </a:solidFill>
              </a:rPr>
              <a:t>згрупуйте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dirty="0" smtClean="0">
                <a:solidFill>
                  <a:srgbClr val="000000"/>
                </a:solidFill>
              </a:rPr>
              <a:t>за </a:t>
            </a:r>
            <a:r>
              <a:rPr lang="ru-RU" sz="2800" dirty="0" err="1" smtClean="0">
                <a:solidFill>
                  <a:srgbClr val="000000"/>
                </a:solidFill>
              </a:rPr>
              <a:t>відмінами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й </a:t>
            </a:r>
            <a:r>
              <a:rPr lang="ru-RU" sz="2800" dirty="0" err="1" smtClean="0">
                <a:solidFill>
                  <a:srgbClr val="000000"/>
                </a:solidFill>
              </a:rPr>
              <a:t>запишіть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у </a:t>
            </a:r>
            <a:r>
              <a:rPr lang="ru-RU" sz="2800" dirty="0" err="1">
                <a:solidFill>
                  <a:srgbClr val="000000"/>
                </a:solidFill>
              </a:rPr>
              <a:t>чотири</a:t>
            </a:r>
            <a:r>
              <a:rPr lang="ru-RU" sz="2800" dirty="0">
                <a:solidFill>
                  <a:srgbClr val="000000"/>
                </a:solidFill>
              </a:rPr>
              <a:t> </a:t>
            </a:r>
            <a:r>
              <a:rPr lang="ru-RU" sz="2800" dirty="0" smtClean="0">
                <a:solidFill>
                  <a:srgbClr val="000000"/>
                </a:solidFill>
              </a:rPr>
              <a:t>колонки(до </a:t>
            </a:r>
            <a:r>
              <a:rPr lang="ru-RU" sz="2800" dirty="0" err="1" smtClean="0">
                <a:solidFill>
                  <a:srgbClr val="000000"/>
                </a:solidFill>
              </a:rPr>
              <a:t>зошита</a:t>
            </a:r>
            <a:r>
              <a:rPr lang="ru-RU" sz="2800" dirty="0" smtClean="0">
                <a:solidFill>
                  <a:srgbClr val="000000"/>
                </a:solidFill>
              </a:rPr>
              <a:t>)</a:t>
            </a:r>
            <a:endParaRPr lang="ru-RU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3717032"/>
            <a:ext cx="8258204" cy="2664718"/>
          </a:xfrm>
        </p:spPr>
        <p:txBody>
          <a:bodyPr/>
          <a:lstStyle/>
          <a:p>
            <a:pPr eaLnBrk="1" hangingPunct="1"/>
            <a:r>
              <a:rPr lang="uk-UA" sz="5400" b="1" dirty="0" smtClean="0">
                <a:solidFill>
                  <a:schemeClr val="bg2"/>
                </a:solidFill>
              </a:rPr>
              <a:t>  </a:t>
            </a:r>
            <a:br>
              <a:rPr lang="uk-UA" sz="5400" b="1" dirty="0" smtClean="0">
                <a:solidFill>
                  <a:schemeClr val="bg2"/>
                </a:solidFill>
              </a:rPr>
            </a:br>
            <a:r>
              <a:rPr lang="ru-RU" sz="4800" b="1" dirty="0" smtClean="0">
                <a:solidFill>
                  <a:srgbClr val="0070C0"/>
                </a:solidFill>
              </a:rPr>
              <a:t> </a:t>
            </a:r>
            <a:endParaRPr lang="uk-UA" sz="5400" b="1" dirty="0" smtClean="0">
              <a:solidFill>
                <a:schemeClr val="bg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620688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000000"/>
                </a:solidFill>
              </a:rPr>
              <a:t>Із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поданих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речень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випишіть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іменники</a:t>
            </a:r>
            <a:r>
              <a:rPr lang="ru-RU" sz="2400" dirty="0">
                <a:solidFill>
                  <a:srgbClr val="000000"/>
                </a:solidFill>
              </a:rPr>
              <a:t> в </a:t>
            </a:r>
            <a:r>
              <a:rPr lang="ru-RU" sz="2400" dirty="0" err="1">
                <a:solidFill>
                  <a:srgbClr val="000000"/>
                </a:solidFill>
              </a:rPr>
              <a:t>однині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ставлячи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їх</a:t>
            </a:r>
            <a:r>
              <a:rPr lang="ru-RU" sz="2400" dirty="0">
                <a:solidFill>
                  <a:srgbClr val="000000"/>
                </a:solidFill>
              </a:rPr>
              <a:t> у </a:t>
            </a:r>
            <a:r>
              <a:rPr lang="ru-RU" sz="2400" dirty="0" err="1">
                <a:solidFill>
                  <a:srgbClr val="000000"/>
                </a:solidFill>
              </a:rPr>
              <a:t>початковій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формі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визначте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відміну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позначте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закінчення</a:t>
            </a:r>
            <a:r>
              <a:rPr lang="ru-RU" sz="2400" dirty="0" smtClean="0">
                <a:solidFill>
                  <a:srgbClr val="000000"/>
                </a:solidFill>
              </a:rPr>
              <a:t>(до </a:t>
            </a:r>
            <a:r>
              <a:rPr lang="ru-RU" sz="2400" dirty="0" err="1" smtClean="0">
                <a:solidFill>
                  <a:srgbClr val="000000"/>
                </a:solidFill>
              </a:rPr>
              <a:t>зошита</a:t>
            </a:r>
            <a:r>
              <a:rPr lang="ru-RU" sz="2400" dirty="0" smtClean="0">
                <a:solidFill>
                  <a:srgbClr val="000000"/>
                </a:solidFill>
              </a:rPr>
              <a:t>)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2420888"/>
            <a:ext cx="61024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1</a:t>
            </a:r>
            <a:r>
              <a:rPr lang="ru-RU" sz="2000" dirty="0">
                <a:solidFill>
                  <a:srgbClr val="000000"/>
                </a:solidFill>
              </a:rPr>
              <a:t>. </a:t>
            </a:r>
            <a:r>
              <a:rPr lang="ru-RU" sz="2000" dirty="0" err="1">
                <a:solidFill>
                  <a:srgbClr val="000000"/>
                </a:solidFill>
              </a:rPr>
              <a:t>Дніпро</a:t>
            </a:r>
            <a:r>
              <a:rPr lang="ru-RU" sz="2000" dirty="0">
                <a:solidFill>
                  <a:srgbClr val="000000"/>
                </a:solidFill>
              </a:rPr>
              <a:t> берег </a:t>
            </a:r>
            <a:r>
              <a:rPr lang="ru-RU" sz="2000" dirty="0" err="1">
                <a:solidFill>
                  <a:srgbClr val="000000"/>
                </a:solidFill>
              </a:rPr>
              <a:t>риє-риє</a:t>
            </a:r>
            <a:r>
              <a:rPr lang="ru-RU" sz="2000" dirty="0">
                <a:solidFill>
                  <a:srgbClr val="000000"/>
                </a:solidFill>
              </a:rPr>
              <a:t>,</a:t>
            </a: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Яворові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корінь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миє</a:t>
            </a:r>
            <a:r>
              <a:rPr lang="ru-RU" sz="2000" dirty="0">
                <a:solidFill>
                  <a:srgbClr val="000000"/>
                </a:solidFill>
              </a:rPr>
              <a:t>.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2. За вас правда, за вас слава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І воля святая!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3. </a:t>
            </a:r>
            <a:r>
              <a:rPr lang="ru-RU" sz="2000" dirty="0" err="1">
                <a:solidFill>
                  <a:srgbClr val="000000"/>
                </a:solidFill>
              </a:rPr>
              <a:t>Сидить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Неначе</a:t>
            </a:r>
            <a:r>
              <a:rPr lang="ru-RU" sz="2000" dirty="0">
                <a:solidFill>
                  <a:srgbClr val="000000"/>
                </a:solidFill>
              </a:rPr>
              <a:t> й </a:t>
            </a:r>
            <a:r>
              <a:rPr lang="ru-RU" sz="2000" dirty="0" err="1">
                <a:solidFill>
                  <a:srgbClr val="000000"/>
                </a:solidFill>
              </a:rPr>
              <a:t>досі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сивий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дід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Коло </a:t>
            </a:r>
            <a:r>
              <a:rPr lang="ru-RU" sz="2000" dirty="0" err="1">
                <a:solidFill>
                  <a:srgbClr val="000000"/>
                </a:solidFill>
              </a:rPr>
              <a:t>хатиночки</a:t>
            </a:r>
            <a:r>
              <a:rPr lang="ru-RU" sz="2000" dirty="0">
                <a:solidFill>
                  <a:srgbClr val="000000"/>
                </a:solidFill>
              </a:rPr>
              <a:t> і </a:t>
            </a:r>
            <a:r>
              <a:rPr lang="ru-RU" sz="2000" dirty="0" err="1">
                <a:solidFill>
                  <a:srgbClr val="000000"/>
                </a:solidFill>
              </a:rPr>
              <a:t>бавить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Хорошеє</a:t>
            </a:r>
            <a:r>
              <a:rPr lang="ru-RU" sz="2000" dirty="0">
                <a:solidFill>
                  <a:srgbClr val="000000"/>
                </a:solidFill>
              </a:rPr>
              <a:t> та </a:t>
            </a:r>
            <a:r>
              <a:rPr lang="ru-RU" sz="2000" dirty="0" err="1">
                <a:solidFill>
                  <a:srgbClr val="000000"/>
                </a:solidFill>
              </a:rPr>
              <a:t>кучеряве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000" dirty="0" err="1">
                <a:solidFill>
                  <a:srgbClr val="000000"/>
                </a:solidFill>
              </a:rPr>
              <a:t>Своє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маленькеє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внуча</a:t>
            </a:r>
            <a:r>
              <a:rPr lang="ru-RU" sz="2000" dirty="0">
                <a:solidFill>
                  <a:srgbClr val="000000"/>
                </a:solidFill>
              </a:rPr>
              <a:t>.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4. Мене </a:t>
            </a:r>
            <a:r>
              <a:rPr lang="ru-RU" sz="2000" dirty="0" err="1">
                <a:solidFill>
                  <a:srgbClr val="000000"/>
                </a:solidFill>
              </a:rPr>
              <a:t>мати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ще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сповиту</a:t>
            </a:r>
            <a:endParaRPr lang="ru-RU" sz="2000" dirty="0">
              <a:solidFill>
                <a:srgbClr val="000000"/>
              </a:solidFill>
            </a:endParaRP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На руках носила.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80728"/>
            <a:ext cx="8964488" cy="3744416"/>
          </a:xfrm>
        </p:spPr>
        <p:txBody>
          <a:bodyPr/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>
                <a:solidFill>
                  <a:srgbClr val="000000"/>
                </a:solidFill>
              </a:rPr>
              <a:t>П</a:t>
            </a:r>
            <a:r>
              <a:rPr lang="ru-RU" sz="2800" dirty="0" smtClean="0">
                <a:solidFill>
                  <a:srgbClr val="000000"/>
                </a:solidFill>
              </a:rPr>
              <a:t>рогляньте </a:t>
            </a:r>
            <a:r>
              <a:rPr lang="ru-RU" sz="2800" dirty="0" err="1" smtClean="0">
                <a:solidFill>
                  <a:srgbClr val="000000"/>
                </a:solidFill>
              </a:rPr>
              <a:t>відео,воно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допоможе</a:t>
            </a:r>
            <a:r>
              <a:rPr lang="ru-RU" sz="2800" dirty="0" smtClean="0">
                <a:solidFill>
                  <a:srgbClr val="000000"/>
                </a:solidFill>
              </a:rPr>
              <a:t> вам </a:t>
            </a:r>
            <a:r>
              <a:rPr lang="ru-RU" sz="2800" dirty="0" err="1" smtClean="0">
                <a:solidFill>
                  <a:srgbClr val="000000"/>
                </a:solidFill>
              </a:rPr>
              <a:t>розібратися</a:t>
            </a:r>
            <a:r>
              <a:rPr lang="ru-RU" sz="2800" dirty="0" smtClean="0">
                <a:solidFill>
                  <a:srgbClr val="000000"/>
                </a:solidFill>
              </a:rPr>
              <a:t>  у </a:t>
            </a:r>
            <a:r>
              <a:rPr lang="ru-RU" sz="2800" dirty="0" err="1" smtClean="0">
                <a:solidFill>
                  <a:srgbClr val="000000"/>
                </a:solidFill>
              </a:rPr>
              <a:t>відмінах</a:t>
            </a:r>
            <a:r>
              <a:rPr lang="ru-RU" sz="2800" dirty="0" smtClean="0">
                <a:solidFill>
                  <a:srgbClr val="000000"/>
                </a:solidFill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</a:rPr>
              <a:t>іменників</a:t>
            </a:r>
            <a:r>
              <a:rPr lang="ru-RU" sz="2800" dirty="0" smtClean="0">
                <a:solidFill>
                  <a:srgbClr val="000000"/>
                </a:solidFill>
              </a:rPr>
              <a:t/>
            </a:r>
            <a:br>
              <a:rPr lang="ru-RU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  <a:hlinkClick r:id="rId2"/>
              </a:rPr>
              <a:t>https://www.youtube.com/watch?v=Y6uj4FEr2bA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uk-UA" sz="3200" dirty="0" smtClean="0">
                <a:solidFill>
                  <a:srgbClr val="000000"/>
                </a:solidFill>
              </a:rPr>
              <a:t>Домашнє завдання</a:t>
            </a:r>
            <a:br>
              <a:rPr lang="uk-UA" sz="3200" dirty="0" smtClean="0">
                <a:solidFill>
                  <a:srgbClr val="000000"/>
                </a:solidFill>
              </a:rPr>
            </a:br>
            <a:r>
              <a:rPr lang="ru-RU" sz="1800" dirty="0">
                <a:solidFill>
                  <a:srgbClr val="000000"/>
                </a:solidFill>
              </a:rPr>
              <a:t>Прочитайте </a:t>
            </a:r>
            <a:r>
              <a:rPr lang="ru-RU" sz="1800" dirty="0" err="1">
                <a:solidFill>
                  <a:srgbClr val="000000"/>
                </a:solidFill>
              </a:rPr>
              <a:t>уривок</a:t>
            </a:r>
            <a:r>
              <a:rPr lang="ru-RU" sz="1800" dirty="0">
                <a:solidFill>
                  <a:srgbClr val="000000"/>
                </a:solidFill>
              </a:rPr>
              <a:t> С. </a:t>
            </a:r>
            <a:r>
              <a:rPr lang="ru-RU" sz="1800" dirty="0" err="1">
                <a:solidFill>
                  <a:srgbClr val="000000"/>
                </a:solidFill>
              </a:rPr>
              <a:t>Васильченка</a:t>
            </a:r>
            <a:r>
              <a:rPr lang="ru-RU" sz="1800" dirty="0">
                <a:solidFill>
                  <a:srgbClr val="000000"/>
                </a:solidFill>
              </a:rPr>
              <a:t> про </a:t>
            </a:r>
            <a:r>
              <a:rPr lang="ru-RU" sz="1800" dirty="0" err="1">
                <a:solidFill>
                  <a:srgbClr val="000000"/>
                </a:solidFill>
              </a:rPr>
              <a:t>дитинство</a:t>
            </a:r>
            <a:r>
              <a:rPr lang="ru-RU" sz="1800" dirty="0">
                <a:solidFill>
                  <a:srgbClr val="000000"/>
                </a:solidFill>
              </a:rPr>
              <a:t> </a:t>
            </a:r>
            <a:r>
              <a:rPr lang="ru-RU" sz="1800" dirty="0" err="1">
                <a:solidFill>
                  <a:srgbClr val="000000"/>
                </a:solidFill>
              </a:rPr>
              <a:t>Шевченка</a:t>
            </a:r>
            <a:r>
              <a:rPr lang="ru-RU" sz="1800" dirty="0">
                <a:solidFill>
                  <a:srgbClr val="000000"/>
                </a:solidFill>
              </a:rPr>
              <a:t/>
            </a:r>
            <a:br>
              <a:rPr lang="ru-RU" sz="1800" dirty="0">
                <a:solidFill>
                  <a:srgbClr val="000000"/>
                </a:solidFill>
              </a:rPr>
            </a:br>
            <a:r>
              <a:rPr lang="ru-RU" sz="2000" dirty="0" err="1">
                <a:solidFill>
                  <a:srgbClr val="000000"/>
                </a:solidFill>
              </a:rPr>
              <a:t>Минає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рік</a:t>
            </a:r>
            <a:r>
              <a:rPr lang="ru-RU" sz="2000" dirty="0">
                <a:solidFill>
                  <a:srgbClr val="000000"/>
                </a:solidFill>
              </a:rPr>
              <a:t>, і два, і </a:t>
            </a:r>
            <a:r>
              <a:rPr lang="ru-RU" sz="2000" dirty="0" err="1">
                <a:solidFill>
                  <a:srgbClr val="000000"/>
                </a:solidFill>
              </a:rPr>
              <a:t>п’ять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років</a:t>
            </a:r>
            <a:r>
              <a:rPr lang="ru-RU" sz="2000" dirty="0">
                <a:solidFill>
                  <a:srgbClr val="000000"/>
                </a:solidFill>
              </a:rPr>
              <a:t>… Росте Тарас Шевченко. </a:t>
            </a:r>
            <a:r>
              <a:rPr lang="ru-RU" sz="2000" dirty="0" err="1">
                <a:solidFill>
                  <a:srgbClr val="000000"/>
                </a:solidFill>
              </a:rPr>
              <a:t>Тільки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зіп’явся</a:t>
            </a:r>
            <a:r>
              <a:rPr lang="ru-RU" sz="2000" dirty="0">
                <a:solidFill>
                  <a:srgbClr val="000000"/>
                </a:solidFill>
              </a:rPr>
              <a:t> на ноги , </a:t>
            </a:r>
            <a:r>
              <a:rPr lang="ru-RU" sz="2000" dirty="0" err="1">
                <a:solidFill>
                  <a:srgbClr val="000000"/>
                </a:solidFill>
              </a:rPr>
              <a:t>почалося</a:t>
            </a:r>
            <a:r>
              <a:rPr lang="ru-RU" sz="2000" dirty="0">
                <a:solidFill>
                  <a:srgbClr val="000000"/>
                </a:solidFill>
              </a:rPr>
              <a:t> те </a:t>
            </a:r>
            <a:r>
              <a:rPr lang="ru-RU" sz="2000" dirty="0" err="1">
                <a:solidFill>
                  <a:srgbClr val="000000"/>
                </a:solidFill>
              </a:rPr>
              <a:t>дитяче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бурлакування</a:t>
            </a:r>
            <a:r>
              <a:rPr lang="ru-RU" sz="2000" dirty="0">
                <a:solidFill>
                  <a:srgbClr val="000000"/>
                </a:solidFill>
              </a:rPr>
              <a:t>. Батьки – на </a:t>
            </a:r>
            <a:r>
              <a:rPr lang="ru-RU" sz="2000" dirty="0" err="1">
                <a:solidFill>
                  <a:srgbClr val="000000"/>
                </a:solidFill>
              </a:rPr>
              <a:t>панщині</a:t>
            </a:r>
            <a:r>
              <a:rPr lang="ru-RU" sz="2000" dirty="0">
                <a:solidFill>
                  <a:srgbClr val="000000"/>
                </a:solidFill>
              </a:rPr>
              <a:t>, брат </a:t>
            </a:r>
            <a:r>
              <a:rPr lang="ru-RU" sz="2000" dirty="0" err="1">
                <a:solidFill>
                  <a:srgbClr val="000000"/>
                </a:solidFill>
              </a:rPr>
              <a:t>десь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пастушить</a:t>
            </a:r>
            <a:r>
              <a:rPr lang="ru-RU" sz="2000" dirty="0">
                <a:solidFill>
                  <a:srgbClr val="000000"/>
                </a:solidFill>
              </a:rPr>
              <a:t>, сестра на </a:t>
            </a:r>
            <a:r>
              <a:rPr lang="ru-RU" sz="2000" dirty="0" err="1">
                <a:solidFill>
                  <a:srgbClr val="000000"/>
                </a:solidFill>
              </a:rPr>
              <a:t>городі</a:t>
            </a:r>
            <a:r>
              <a:rPr lang="ru-RU" sz="2000" dirty="0">
                <a:solidFill>
                  <a:srgbClr val="000000"/>
                </a:solidFill>
              </a:rPr>
              <a:t>, а </a:t>
            </a:r>
            <a:r>
              <a:rPr lang="ru-RU" sz="2000" dirty="0" err="1">
                <a:solidFill>
                  <a:srgbClr val="000000"/>
                </a:solidFill>
              </a:rPr>
              <a:t>ти</a:t>
            </a:r>
            <a:r>
              <a:rPr lang="ru-RU" sz="2000" dirty="0">
                <a:solidFill>
                  <a:srgbClr val="000000"/>
                </a:solidFill>
              </a:rPr>
              <a:t>, Тарасе, </a:t>
            </a:r>
            <a:r>
              <a:rPr lang="ru-RU" sz="2000" dirty="0" err="1">
                <a:solidFill>
                  <a:srgbClr val="000000"/>
                </a:solidFill>
              </a:rPr>
              <a:t>куди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хочеш</a:t>
            </a:r>
            <a:r>
              <a:rPr lang="ru-RU" sz="2000" dirty="0">
                <a:solidFill>
                  <a:srgbClr val="000000"/>
                </a:solidFill>
              </a:rPr>
              <a:t> – </a:t>
            </a:r>
            <a:r>
              <a:rPr lang="ru-RU" sz="2000" dirty="0" err="1">
                <a:solidFill>
                  <a:srgbClr val="000000"/>
                </a:solidFill>
              </a:rPr>
              <a:t>скрізь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тобі</a:t>
            </a:r>
            <a:r>
              <a:rPr lang="ru-RU" sz="2000" dirty="0">
                <a:solidFill>
                  <a:srgbClr val="000000"/>
                </a:solidFill>
              </a:rPr>
              <a:t> шляхи </a:t>
            </a:r>
            <a:r>
              <a:rPr lang="ru-RU" sz="2000" dirty="0" err="1">
                <a:solidFill>
                  <a:srgbClr val="000000"/>
                </a:solidFill>
              </a:rPr>
              <a:t>одкриті</a:t>
            </a:r>
            <a:r>
              <a:rPr lang="ru-RU" sz="2000" dirty="0">
                <a:solidFill>
                  <a:srgbClr val="000000"/>
                </a:solidFill>
              </a:rPr>
              <a:t>: на леваду, до ставу, за село до </a:t>
            </a:r>
            <a:r>
              <a:rPr lang="ru-RU" sz="2000" dirty="0" err="1">
                <a:solidFill>
                  <a:srgbClr val="000000"/>
                </a:solidFill>
              </a:rPr>
              <a:t>млина</a:t>
            </a:r>
            <a:r>
              <a:rPr lang="ru-RU" sz="2000" dirty="0">
                <a:solidFill>
                  <a:srgbClr val="000000"/>
                </a:solidFill>
              </a:rPr>
              <a:t>, у той сад </a:t>
            </a:r>
            <a:r>
              <a:rPr lang="ru-RU" sz="2000" dirty="0" err="1">
                <a:solidFill>
                  <a:srgbClr val="000000"/>
                </a:solidFill>
              </a:rPr>
              <a:t>густий</a:t>
            </a:r>
            <a:r>
              <a:rPr lang="ru-RU" sz="2000" dirty="0">
                <a:solidFill>
                  <a:srgbClr val="000000"/>
                </a:solidFill>
              </a:rPr>
              <a:t> та </a:t>
            </a:r>
            <a:r>
              <a:rPr lang="ru-RU" sz="2000" dirty="0" err="1">
                <a:solidFill>
                  <a:srgbClr val="000000"/>
                </a:solidFill>
              </a:rPr>
              <a:t>темний</a:t>
            </a:r>
            <a:r>
              <a:rPr lang="ru-RU" sz="2000" dirty="0">
                <a:solidFill>
                  <a:srgbClr val="000000"/>
                </a:solidFill>
              </a:rPr>
              <a:t>, за сад на могилу… І </a:t>
            </a:r>
            <a:r>
              <a:rPr lang="ru-RU" sz="2000" dirty="0" err="1">
                <a:solidFill>
                  <a:srgbClr val="000000"/>
                </a:solidFill>
              </a:rPr>
              <a:t>мандрує</a:t>
            </a:r>
            <a:r>
              <a:rPr lang="ru-RU" sz="2000" dirty="0">
                <a:solidFill>
                  <a:srgbClr val="000000"/>
                </a:solidFill>
              </a:rPr>
              <a:t> мала </a:t>
            </a:r>
            <a:r>
              <a:rPr lang="ru-RU" sz="2000" dirty="0" err="1">
                <a:solidFill>
                  <a:srgbClr val="000000"/>
                </a:solidFill>
              </a:rPr>
              <a:t>людина</a:t>
            </a:r>
            <a:r>
              <a:rPr lang="ru-RU" sz="2000" dirty="0">
                <a:solidFill>
                  <a:srgbClr val="000000"/>
                </a:solidFill>
              </a:rPr>
              <a:t> по </a:t>
            </a:r>
            <a:r>
              <a:rPr lang="ru-RU" sz="2000" dirty="0" err="1">
                <a:solidFill>
                  <a:srgbClr val="000000"/>
                </a:solidFill>
              </a:rPr>
              <a:t>світу</a:t>
            </a:r>
            <a:r>
              <a:rPr lang="ru-RU" sz="2000" dirty="0">
                <a:solidFill>
                  <a:srgbClr val="000000"/>
                </a:solidFill>
              </a:rPr>
              <a:t> з ранку до </a:t>
            </a:r>
            <a:r>
              <a:rPr lang="ru-RU" sz="2000" dirty="0" err="1">
                <a:solidFill>
                  <a:srgbClr val="000000"/>
                </a:solidFill>
              </a:rPr>
              <a:t>вечора</a:t>
            </a:r>
            <a:r>
              <a:rPr lang="ru-RU" sz="2000" dirty="0">
                <a:solidFill>
                  <a:srgbClr val="000000"/>
                </a:solidFill>
              </a:rPr>
              <a:t>, дива </a:t>
            </a:r>
            <a:r>
              <a:rPr lang="ru-RU" sz="2000" dirty="0" err="1">
                <a:solidFill>
                  <a:srgbClr val="000000"/>
                </a:solidFill>
              </a:rPr>
              <a:t>всякі</a:t>
            </a:r>
            <a:r>
              <a:rPr lang="ru-RU" sz="2000" dirty="0">
                <a:solidFill>
                  <a:srgbClr val="000000"/>
                </a:solidFill>
              </a:rPr>
              <a:t> на </a:t>
            </a:r>
            <a:r>
              <a:rPr lang="ru-RU" sz="2000" dirty="0" err="1">
                <a:solidFill>
                  <a:srgbClr val="000000"/>
                </a:solidFill>
              </a:rPr>
              <a:t>ньому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споглядає</a:t>
            </a:r>
            <a:r>
              <a:rPr lang="ru-RU" sz="2000" dirty="0">
                <a:solidFill>
                  <a:srgbClr val="000000"/>
                </a:solidFill>
              </a:rPr>
              <a:t>, </a:t>
            </a:r>
            <a:r>
              <a:rPr lang="ru-RU" sz="2000" dirty="0" err="1">
                <a:solidFill>
                  <a:srgbClr val="000000"/>
                </a:solidFill>
              </a:rPr>
              <a:t>розуму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набирається</a:t>
            </a:r>
            <a:r>
              <a:rPr lang="ru-RU" sz="2000" dirty="0">
                <a:solidFill>
                  <a:srgbClr val="000000"/>
                </a:solidFill>
              </a:rPr>
              <a:t>. </a:t>
            </a:r>
            <a:r>
              <a:rPr lang="ru-RU" sz="2000" dirty="0" err="1">
                <a:solidFill>
                  <a:srgbClr val="000000"/>
                </a:solidFill>
              </a:rPr>
              <a:t>Вийде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із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бур’янів</a:t>
            </a:r>
            <a:r>
              <a:rPr lang="ru-RU" sz="2000" dirty="0">
                <a:solidFill>
                  <a:srgbClr val="000000"/>
                </a:solidFill>
              </a:rPr>
              <a:t> на поле, як </a:t>
            </a:r>
            <a:r>
              <a:rPr lang="ru-RU" sz="2000" dirty="0" err="1">
                <a:solidFill>
                  <a:srgbClr val="000000"/>
                </a:solidFill>
              </a:rPr>
              <a:t>Кармалюк</a:t>
            </a:r>
            <a:r>
              <a:rPr lang="ru-RU" sz="2000" dirty="0">
                <a:solidFill>
                  <a:srgbClr val="000000"/>
                </a:solidFill>
              </a:rPr>
              <a:t> з </a:t>
            </a:r>
            <a:r>
              <a:rPr lang="ru-RU" sz="2000" dirty="0" err="1">
                <a:solidFill>
                  <a:srgbClr val="000000"/>
                </a:solidFill>
              </a:rPr>
              <a:t>лісу</a:t>
            </a:r>
            <a:r>
              <a:rPr lang="ru-RU" sz="2000" dirty="0">
                <a:solidFill>
                  <a:srgbClr val="000000"/>
                </a:solidFill>
              </a:rPr>
              <a:t>, дивиться, як </a:t>
            </a:r>
            <a:r>
              <a:rPr lang="ru-RU" sz="2000" dirty="0" err="1">
                <a:solidFill>
                  <a:srgbClr val="000000"/>
                </a:solidFill>
              </a:rPr>
              <a:t>сонце</a:t>
            </a:r>
            <a:r>
              <a:rPr lang="ru-RU" sz="2000" dirty="0">
                <a:solidFill>
                  <a:srgbClr val="000000"/>
                </a:solidFill>
              </a:rPr>
              <a:t> заходить, як </a:t>
            </a:r>
            <a:r>
              <a:rPr lang="ru-RU" sz="2000" dirty="0" err="1">
                <a:solidFill>
                  <a:srgbClr val="000000"/>
                </a:solidFill>
              </a:rPr>
              <a:t>легенька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хмарка</a:t>
            </a:r>
            <a:r>
              <a:rPr lang="ru-RU" sz="2000" dirty="0">
                <a:solidFill>
                  <a:srgbClr val="000000"/>
                </a:solidFill>
              </a:rPr>
              <a:t> з </a:t>
            </a:r>
            <a:r>
              <a:rPr lang="ru-RU" sz="2000" dirty="0" err="1">
                <a:solidFill>
                  <a:srgbClr val="000000"/>
                </a:solidFill>
              </a:rPr>
              <a:t>золотими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крайками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закриває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його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своїми</a:t>
            </a:r>
            <a:r>
              <a:rPr lang="ru-RU" sz="2000" dirty="0">
                <a:solidFill>
                  <a:srgbClr val="000000"/>
                </a:solidFill>
              </a:rPr>
              <a:t> полами. І </a:t>
            </a:r>
            <a:r>
              <a:rPr lang="ru-RU" sz="2000" dirty="0" err="1">
                <a:solidFill>
                  <a:srgbClr val="000000"/>
                </a:solidFill>
              </a:rPr>
              <a:t>здається</a:t>
            </a:r>
            <a:r>
              <a:rPr lang="ru-RU" sz="2000" dirty="0">
                <a:solidFill>
                  <a:srgbClr val="000000"/>
                </a:solidFill>
              </a:rPr>
              <a:t> малому, </a:t>
            </a:r>
            <a:r>
              <a:rPr lang="ru-RU" sz="2000" dirty="0" err="1">
                <a:solidFill>
                  <a:srgbClr val="000000"/>
                </a:solidFill>
              </a:rPr>
              <a:t>що</a:t>
            </a:r>
            <a:r>
              <a:rPr lang="ru-RU" sz="2000" dirty="0">
                <a:solidFill>
                  <a:srgbClr val="000000"/>
                </a:solidFill>
              </a:rPr>
              <a:t> там – край </a:t>
            </a:r>
            <a:r>
              <a:rPr lang="ru-RU" sz="2000" dirty="0" err="1">
                <a:solidFill>
                  <a:srgbClr val="000000"/>
                </a:solidFill>
              </a:rPr>
              <a:t>світу</a:t>
            </a:r>
            <a:r>
              <a:rPr lang="ru-RU" sz="2000" dirty="0">
                <a:solidFill>
                  <a:srgbClr val="000000"/>
                </a:solidFill>
              </a:rPr>
              <a:t>. Там </a:t>
            </a:r>
            <a:r>
              <a:rPr lang="ru-RU" sz="2000" dirty="0" err="1">
                <a:solidFill>
                  <a:srgbClr val="000000"/>
                </a:solidFill>
              </a:rPr>
              <a:t>сонце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спати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лягає</a:t>
            </a:r>
            <a:r>
              <a:rPr lang="ru-RU" sz="2000" dirty="0">
                <a:solidFill>
                  <a:srgbClr val="000000"/>
                </a:solidFill>
              </a:rPr>
              <a:t>. Як </a:t>
            </a:r>
            <a:r>
              <a:rPr lang="ru-RU" sz="2000" dirty="0" err="1">
                <a:solidFill>
                  <a:srgbClr val="000000"/>
                </a:solidFill>
              </a:rPr>
              <a:t>мати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вечорами</a:t>
            </a:r>
            <a:r>
              <a:rPr lang="ru-RU" sz="2000" dirty="0">
                <a:solidFill>
                  <a:srgbClr val="000000"/>
                </a:solidFill>
              </a:rPr>
              <a:t> у свято: </a:t>
            </a:r>
            <a:r>
              <a:rPr lang="ru-RU" sz="2000" dirty="0" err="1">
                <a:solidFill>
                  <a:srgbClr val="000000"/>
                </a:solidFill>
              </a:rPr>
              <a:t>скидає</a:t>
            </a:r>
            <a:r>
              <a:rPr lang="ru-RU" sz="2000" dirty="0">
                <a:solidFill>
                  <a:srgbClr val="000000"/>
                </a:solidFill>
              </a:rPr>
              <a:t> з </a:t>
            </a:r>
            <a:r>
              <a:rPr lang="ru-RU" sz="2000" dirty="0" err="1">
                <a:solidFill>
                  <a:srgbClr val="000000"/>
                </a:solidFill>
              </a:rPr>
              <a:t>шиї</a:t>
            </a:r>
            <a:r>
              <a:rPr lang="ru-RU" sz="2000" dirty="0">
                <a:solidFill>
                  <a:srgbClr val="000000"/>
                </a:solidFill>
              </a:rPr>
              <a:t> дороге </a:t>
            </a:r>
            <a:r>
              <a:rPr lang="ru-RU" sz="2000" dirty="0" err="1">
                <a:solidFill>
                  <a:srgbClr val="000000"/>
                </a:solidFill>
              </a:rPr>
              <a:t>намисто</a:t>
            </a:r>
            <a:r>
              <a:rPr lang="ru-RU" sz="2000" dirty="0">
                <a:solidFill>
                  <a:srgbClr val="000000"/>
                </a:solidFill>
              </a:rPr>
              <a:t>, у </a:t>
            </a:r>
            <a:r>
              <a:rPr lang="ru-RU" sz="2000" dirty="0" err="1">
                <a:solidFill>
                  <a:srgbClr val="000000"/>
                </a:solidFill>
              </a:rPr>
              <a:t>скриню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ховає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червону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err="1">
                <a:solidFill>
                  <a:srgbClr val="000000"/>
                </a:solidFill>
              </a:rPr>
              <a:t>хустку</a:t>
            </a:r>
            <a:r>
              <a:rPr lang="ru-RU" sz="2000" dirty="0">
                <a:solidFill>
                  <a:srgbClr val="000000"/>
                </a:solidFill>
              </a:rPr>
              <a:t>, плахту…. </a:t>
            </a:r>
            <a:r>
              <a:rPr lang="ru-RU" sz="1400" dirty="0">
                <a:solidFill>
                  <a:srgbClr val="000000"/>
                </a:solidFill>
              </a:rPr>
              <a:t/>
            </a:r>
            <a:br>
              <a:rPr lang="ru-RU" sz="1400" dirty="0">
                <a:solidFill>
                  <a:srgbClr val="000000"/>
                </a:solidFill>
              </a:rPr>
            </a:br>
            <a:r>
              <a:rPr lang="ru-RU" sz="1400" dirty="0">
                <a:solidFill>
                  <a:srgbClr val="000000"/>
                </a:solidFill>
              </a:rPr>
              <a:t/>
            </a:r>
            <a:br>
              <a:rPr lang="ru-RU" sz="1400" dirty="0">
                <a:solidFill>
                  <a:srgbClr val="000000"/>
                </a:solidFill>
              </a:rPr>
            </a:br>
            <a:r>
              <a:rPr lang="ru-RU" sz="2400" dirty="0">
                <a:solidFill>
                  <a:srgbClr val="000000"/>
                </a:solidFill>
              </a:rPr>
              <a:t>- </a:t>
            </a:r>
            <a:r>
              <a:rPr lang="ru-RU" sz="2400" dirty="0" err="1">
                <a:solidFill>
                  <a:srgbClr val="000000"/>
                </a:solidFill>
              </a:rPr>
              <a:t>Самостійно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складіть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декілька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речень</a:t>
            </a:r>
            <a:r>
              <a:rPr lang="ru-RU" sz="2400" dirty="0">
                <a:solidFill>
                  <a:srgbClr val="000000"/>
                </a:solidFill>
              </a:rPr>
              <a:t> про  </a:t>
            </a:r>
            <a:r>
              <a:rPr lang="ru-RU" sz="2400" dirty="0" err="1">
                <a:solidFill>
                  <a:srgbClr val="000000"/>
                </a:solidFill>
              </a:rPr>
              <a:t>дитинство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поета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ru-RU" sz="2400" dirty="0" err="1">
                <a:solidFill>
                  <a:srgbClr val="000000"/>
                </a:solidFill>
              </a:rPr>
              <a:t>назвіть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відміни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використаних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dirty="0" err="1">
                <a:solidFill>
                  <a:srgbClr val="000000"/>
                </a:solidFill>
              </a:rPr>
              <a:t>іменників</a:t>
            </a:r>
            <a:r>
              <a:rPr lang="ru-RU" sz="2400" dirty="0" smtClean="0">
                <a:solidFill>
                  <a:srgbClr val="000000"/>
                </a:solidFill>
              </a:rPr>
              <a:t>. (до </a:t>
            </a:r>
            <a:r>
              <a:rPr lang="ru-RU" sz="2400" dirty="0" err="1" smtClean="0">
                <a:solidFill>
                  <a:srgbClr val="000000"/>
                </a:solidFill>
              </a:rPr>
              <a:t>зошита</a:t>
            </a:r>
            <a:r>
              <a:rPr lang="ru-RU" sz="2400" dirty="0" smtClean="0">
                <a:solidFill>
                  <a:srgbClr val="000000"/>
                </a:solidFill>
              </a:rPr>
              <a:t>)</a:t>
            </a:r>
            <a:br>
              <a:rPr lang="ru-RU" sz="2400" dirty="0" smtClean="0">
                <a:solidFill>
                  <a:srgbClr val="000000"/>
                </a:solidFill>
              </a:rPr>
            </a:br>
            <a:r>
              <a:rPr lang="ru-RU" sz="2400" dirty="0" err="1" smtClean="0">
                <a:solidFill>
                  <a:srgbClr val="000000"/>
                </a:solidFill>
              </a:rPr>
              <a:t>виконане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завдання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сфотографуйте</a:t>
            </a:r>
            <a:r>
              <a:rPr lang="ru-RU" sz="2400" dirty="0" smtClean="0">
                <a:solidFill>
                  <a:srgbClr val="000000"/>
                </a:solidFill>
              </a:rPr>
              <a:t> та </a:t>
            </a:r>
            <a:r>
              <a:rPr lang="ru-RU" sz="2400" dirty="0" err="1" smtClean="0">
                <a:solidFill>
                  <a:srgbClr val="000000"/>
                </a:solidFill>
              </a:rPr>
              <a:t>надішліть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вчителю</a:t>
            </a:r>
            <a:r>
              <a:rPr lang="ru-RU" sz="2400" dirty="0" smtClean="0">
                <a:solidFill>
                  <a:srgbClr val="000000"/>
                </a:solidFill>
              </a:rPr>
              <a:t> через форму</a:t>
            </a:r>
            <a:r>
              <a:rPr lang="ru-RU" sz="2400" dirty="0">
                <a:solidFill>
                  <a:srgbClr val="000000"/>
                </a:solidFill>
              </a:rPr>
              <a:t/>
            </a:r>
            <a:br>
              <a:rPr lang="ru-RU" sz="2400" dirty="0">
                <a:solidFill>
                  <a:srgbClr val="000000"/>
                </a:solidFill>
              </a:rPr>
            </a:br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068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дяные знаки">
  <a:themeElements>
    <a:clrScheme name="Водяные знаки 4">
      <a:dk1>
        <a:srgbClr val="333300"/>
      </a:dk1>
      <a:lt1>
        <a:srgbClr val="FFFFCC"/>
      </a:lt1>
      <a:dk2>
        <a:srgbClr val="336600"/>
      </a:dk2>
      <a:lt2>
        <a:srgbClr val="FFFFCC"/>
      </a:lt2>
      <a:accent1>
        <a:srgbClr val="99CC00"/>
      </a:accent1>
      <a:accent2>
        <a:srgbClr val="669900"/>
      </a:accent2>
      <a:accent3>
        <a:srgbClr val="ADB8AA"/>
      </a:accent3>
      <a:accent4>
        <a:srgbClr val="DADAAE"/>
      </a:accent4>
      <a:accent5>
        <a:srgbClr val="CAE2AA"/>
      </a:accent5>
      <a:accent6>
        <a:srgbClr val="5C8A00"/>
      </a:accent6>
      <a:hlink>
        <a:srgbClr val="CC9900"/>
      </a:hlink>
      <a:folHlink>
        <a:srgbClr val="FFCC00"/>
      </a:folHlink>
    </a:clrScheme>
    <a:fontScheme name="Водяные зна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495</TotalTime>
  <Words>275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Водяные знаки</vt:lpstr>
      <vt:lpstr>Презентация PowerPoint</vt:lpstr>
      <vt:lpstr>Презентация PowerPoint</vt:lpstr>
      <vt:lpstr>Презентация PowerPoint</vt:lpstr>
      <vt:lpstr>    </vt:lpstr>
      <vt:lpstr> Прогляньте відео,воно допоможе вам розібратися  у відмінах іменників https://www.youtube.com/watch?v=Y6uj4FEr2bA</vt:lpstr>
      <vt:lpstr>Домашнє завдання Прочитайте уривок С. Васильченка про дитинство Шевченка Минає рік, і два, і п’ять років… Росте Тарас Шевченко. Тільки зіп’явся на ноги , почалося те дитяче бурлакування. Батьки – на панщині, брат десь пастушить, сестра на городі, а ти, Тарасе, куди хочеш – скрізь тобі шляхи одкриті: на леваду, до ставу, за село до млина, у той сад густий та темний, за сад на могилу… І мандрує мала людина по світу з ранку до вечора, дива всякі на ньому споглядає, розуму набирається. Вийде із бур’янів на поле, як Кармалюк з лісу, дивиться, як сонце заходить, як легенька хмарка з золотими крайками закриває його своїми полами. І здається малому, що там – край світу. Там сонце спати лягає. Як мати вечорами у свято: скидає з шиї дороге намисто, у скриню ховає червону хустку, плахту….   - Самостійно складіть декілька речень про  дитинство поета, назвіть відміни використаних іменників. (до зошита) виконане завдання сфотографуйте та надішліть вчителю через форму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temp</dc:creator>
  <cp:lastModifiedBy>Пользователь Windows</cp:lastModifiedBy>
  <cp:revision>47</cp:revision>
  <dcterms:created xsi:type="dcterms:W3CDTF">2014-07-02T07:45:14Z</dcterms:created>
  <dcterms:modified xsi:type="dcterms:W3CDTF">2020-12-03T18:18:14Z</dcterms:modified>
</cp:coreProperties>
</file>