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89" r:id="rId2"/>
    <p:sldId id="283" r:id="rId3"/>
    <p:sldId id="288" r:id="rId4"/>
    <p:sldId id="287" r:id="rId5"/>
    <p:sldId id="285" r:id="rId6"/>
    <p:sldId id="284" r:id="rId7"/>
    <p:sldId id="290" r:id="rId8"/>
    <p:sldId id="286" r:id="rId9"/>
    <p:sldId id="291" r:id="rId10"/>
    <p:sldId id="29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>
      <p:cViewPr>
        <p:scale>
          <a:sx n="87" d="100"/>
          <a:sy n="87" d="100"/>
        </p:scale>
        <p:origin x="-1330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LearningApp_iBookWidget_2756454.zip" TargetMode="External"/><Relationship Id="rId2" Type="http://schemas.openxmlformats.org/officeDocument/2006/relationships/hyperlink" Target="https://learningapps.org/275645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124744"/>
            <a:ext cx="7175351" cy="3800713"/>
          </a:xfrm>
        </p:spPr>
        <p:txBody>
          <a:bodyPr/>
          <a:lstStyle/>
          <a:p>
            <a:pPr algn="ctr"/>
            <a:r>
              <a:rPr lang="ru-RU" dirty="0"/>
              <a:t>6 </a:t>
            </a:r>
            <a:r>
              <a:rPr lang="ru-RU" dirty="0" err="1"/>
              <a:t>клас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словотворення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6480048" cy="1752600"/>
          </a:xfrm>
        </p:spPr>
        <p:txBody>
          <a:bodyPr/>
          <a:lstStyle/>
          <a:p>
            <a:r>
              <a:rPr lang="ru-RU" sz="3200" dirty="0"/>
              <a:t>Автор: </a:t>
            </a:r>
            <a:r>
              <a:rPr lang="ru-RU" sz="3200" dirty="0" err="1"/>
              <a:t>вчитель</a:t>
            </a:r>
            <a:r>
              <a:rPr lang="ru-RU" sz="3200" dirty="0"/>
              <a:t> </a:t>
            </a:r>
            <a:r>
              <a:rPr lang="ru-RU" sz="3200" dirty="0" err="1"/>
              <a:t>української</a:t>
            </a:r>
            <a:r>
              <a:rPr lang="ru-RU" sz="3200" dirty="0"/>
              <a:t> </a:t>
            </a:r>
            <a:r>
              <a:rPr lang="ru-RU" sz="3200" dirty="0" err="1"/>
              <a:t>мови</a:t>
            </a:r>
            <a:r>
              <a:rPr lang="ru-RU" sz="3200" dirty="0"/>
              <a:t> Тараненко  </a:t>
            </a:r>
            <a:r>
              <a:rPr lang="ru-RU" sz="3200" dirty="0" err="1"/>
              <a:t>Поліна</a:t>
            </a:r>
            <a:r>
              <a:rPr lang="ru-RU" sz="3200" dirty="0"/>
              <a:t> </a:t>
            </a:r>
            <a:r>
              <a:rPr lang="ru-RU" sz="3200" dirty="0" err="1"/>
              <a:t>Сергіївна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27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Вивчити</a:t>
            </a:r>
            <a:r>
              <a:rPr lang="ru-RU" dirty="0"/>
              <a:t> правила </a:t>
            </a:r>
          </a:p>
          <a:p>
            <a:r>
              <a:rPr lang="ru-RU" dirty="0"/>
              <a:t>2. </a:t>
            </a:r>
            <a:r>
              <a:rPr lang="ru-RU" dirty="0" err="1"/>
              <a:t>Дослідити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значущої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( </a:t>
            </a:r>
            <a:r>
              <a:rPr lang="ru-RU" dirty="0" err="1"/>
              <a:t>кореня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) </a:t>
            </a:r>
            <a:r>
              <a:rPr lang="ru-RU" dirty="0" err="1"/>
              <a:t>утворено</a:t>
            </a:r>
            <a:r>
              <a:rPr lang="ru-RU" dirty="0"/>
              <a:t> слова </a:t>
            </a:r>
            <a:r>
              <a:rPr lang="ru-RU" dirty="0" err="1"/>
              <a:t>переможець</a:t>
            </a:r>
            <a:r>
              <a:rPr lang="ru-RU" dirty="0"/>
              <a:t>, землячка, </a:t>
            </a:r>
            <a:r>
              <a:rPr lang="ru-RU" dirty="0" err="1"/>
              <a:t>водопровід</a:t>
            </a:r>
            <a:r>
              <a:rPr lang="ru-RU" dirty="0" smtClean="0"/>
              <a:t>.(до </a:t>
            </a:r>
            <a:r>
              <a:rPr lang="ru-RU" dirty="0" err="1" smtClean="0"/>
              <a:t>зошита</a:t>
            </a:r>
            <a:r>
              <a:rPr lang="ru-RU" smtClean="0"/>
              <a:t>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360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Прочитайте уважно!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Нові</a:t>
            </a:r>
            <a:r>
              <a:rPr lang="ru-RU" dirty="0"/>
              <a:t> слова </a:t>
            </a:r>
            <a:r>
              <a:rPr lang="ru-RU" dirty="0" err="1"/>
              <a:t>творяться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основ, а не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коренів</a:t>
            </a:r>
            <a:r>
              <a:rPr lang="ru-RU" dirty="0"/>
              <a:t>. Основа,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</a:t>
            </a:r>
            <a:r>
              <a:rPr lang="ru-RU" dirty="0" err="1"/>
              <a:t>нове</a:t>
            </a:r>
            <a:r>
              <a:rPr lang="ru-RU" dirty="0"/>
              <a:t> слово,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твірною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 err="1">
                <a:solidFill>
                  <a:srgbClr val="0070C0"/>
                </a:solidFill>
              </a:rPr>
              <a:t>Наприклад</a:t>
            </a:r>
            <a:r>
              <a:rPr lang="ru-RU" dirty="0">
                <a:solidFill>
                  <a:srgbClr val="0070C0"/>
                </a:solidFill>
              </a:rPr>
              <a:t>, основа сон є </a:t>
            </a:r>
            <a:r>
              <a:rPr lang="ru-RU" dirty="0" err="1">
                <a:solidFill>
                  <a:srgbClr val="0070C0"/>
                </a:solidFill>
              </a:rPr>
              <a:t>твірною</a:t>
            </a:r>
            <a:r>
              <a:rPr lang="ru-RU" dirty="0">
                <a:solidFill>
                  <a:srgbClr val="0070C0"/>
                </a:solidFill>
              </a:rPr>
              <a:t> для слова </a:t>
            </a:r>
            <a:r>
              <a:rPr lang="ru-RU" dirty="0" err="1">
                <a:solidFill>
                  <a:srgbClr val="0070C0"/>
                </a:solidFill>
              </a:rPr>
              <a:t>сонний</a:t>
            </a:r>
            <a:r>
              <a:rPr lang="ru-RU" dirty="0">
                <a:solidFill>
                  <a:srgbClr val="0070C0"/>
                </a:solidFill>
              </a:rPr>
              <a:t> (</a:t>
            </a:r>
            <a:r>
              <a:rPr lang="ru-RU" dirty="0" err="1">
                <a:solidFill>
                  <a:srgbClr val="0070C0"/>
                </a:solidFill>
              </a:rPr>
              <a:t>сон+н+ий</a:t>
            </a:r>
            <a:r>
              <a:rPr lang="ru-RU" dirty="0">
                <a:solidFill>
                  <a:srgbClr val="0070C0"/>
                </a:solidFill>
              </a:rPr>
              <a:t>).</a:t>
            </a:r>
          </a:p>
          <a:p>
            <a:r>
              <a:rPr lang="ru-RU" dirty="0"/>
              <a:t>Основа,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з </a:t>
            </a:r>
            <a:r>
              <a:rPr lang="ru-RU" dirty="0" err="1"/>
              <a:t>кореня</a:t>
            </a:r>
            <a:r>
              <a:rPr lang="ru-RU" dirty="0"/>
              <a:t> (не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суфіксів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префіксів</a:t>
            </a:r>
            <a:r>
              <a:rPr lang="ru-RU" dirty="0"/>
              <a:t>), є </a:t>
            </a:r>
            <a:r>
              <a:rPr lang="ru-RU" dirty="0" err="1">
                <a:solidFill>
                  <a:srgbClr val="FF0000"/>
                </a:solidFill>
              </a:rPr>
              <a:t>непохідною</a:t>
            </a:r>
            <a:r>
              <a:rPr lang="ru-RU" dirty="0"/>
              <a:t>: </a:t>
            </a:r>
            <a:r>
              <a:rPr lang="ru-RU" dirty="0" err="1"/>
              <a:t>ліс</a:t>
            </a:r>
            <a:r>
              <a:rPr lang="ru-RU" dirty="0"/>
              <a:t>, вода, став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Основа, </a:t>
            </a:r>
            <a:r>
              <a:rPr lang="ru-RU" dirty="0" err="1"/>
              <a:t>утворена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суфіксів</a:t>
            </a:r>
            <a:r>
              <a:rPr lang="ru-RU" dirty="0"/>
              <a:t> та </a:t>
            </a:r>
            <a:r>
              <a:rPr lang="ru-RU" dirty="0" err="1"/>
              <a:t>префіксів</a:t>
            </a:r>
            <a:r>
              <a:rPr lang="ru-RU" dirty="0"/>
              <a:t>,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похідною</a:t>
            </a:r>
            <a:r>
              <a:rPr lang="ru-RU" dirty="0"/>
              <a:t>: </a:t>
            </a:r>
            <a:r>
              <a:rPr lang="ru-RU" dirty="0" err="1"/>
              <a:t>лісний</a:t>
            </a:r>
            <a:r>
              <a:rPr lang="ru-RU" dirty="0"/>
              <a:t>, </a:t>
            </a:r>
            <a:r>
              <a:rPr lang="ru-RU" dirty="0" err="1"/>
              <a:t>водяний</a:t>
            </a:r>
            <a:r>
              <a:rPr lang="ru-RU" dirty="0"/>
              <a:t>, ставок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089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Пригадайте!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36278" y="1700808"/>
            <a:ext cx="3939227" cy="347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868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ПРИГАДАЙТЕ.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6998" y="1628800"/>
            <a:ext cx="7506372" cy="34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751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Уважно роздивіться таблицю!</a:t>
            </a:r>
            <a:br>
              <a:rPr lang="uk-UA" dirty="0" smtClean="0"/>
            </a:br>
            <a:r>
              <a:rPr lang="uk-UA" dirty="0" smtClean="0"/>
              <a:t>Основні способи словотворення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8838331"/>
              </p:ext>
            </p:extLst>
          </p:nvPr>
        </p:nvGraphicFramePr>
        <p:xfrm>
          <a:off x="457200" y="1600200"/>
          <a:ext cx="7467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2901"/>
                <a:gridCol w="2482942"/>
                <a:gridCol w="3341757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Спосіб словотворення</a:t>
                      </a:r>
                      <a:endParaRPr lang="ru-RU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За допомогою чого твориться нове слово</a:t>
                      </a:r>
                      <a:endParaRPr lang="ru-RU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приклади</a:t>
                      </a:r>
                      <a:endParaRPr lang="ru-RU" dirty="0"/>
                    </a:p>
                  </a:txBody>
                  <a:tcPr marL="82974" marR="82974"/>
                </a:tc>
              </a:tr>
              <a:tr h="540648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Префіксальний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творення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похідних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слів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допомоги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префікса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бігти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—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прибігти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писати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—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підписати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дописати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переписати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записати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4" marR="8297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Суфіксальний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творення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похідних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слів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додаванням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суфікса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слухати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— слухач, день —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денний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вікно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—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віконний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говорити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—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говоріння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4" marR="8297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Префіксально-суфіксальний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творення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похідних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додаванням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твірної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префікса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суфікса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ліс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—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пролісок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вода —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підводник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земля —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підземний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4" marR="8297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Складання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основ або слів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складання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основ,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унаслідок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чого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постають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складні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складноскорочені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слова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телефон, автомат — телефон-автомат;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лід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ходити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—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льодохід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4" marR="8297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Безафіксний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творення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нового слова без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участі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суфікса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префікса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блакитний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—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блакить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пробігати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—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біг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приїзд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—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їзда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бігати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— 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біг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74" marR="8297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19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Завдання для контролю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err="1">
                <a:solidFill>
                  <a:srgbClr val="0070C0"/>
                </a:solidFill>
              </a:rPr>
              <a:t>Утворіть</a:t>
            </a:r>
            <a:r>
              <a:rPr lang="ru-RU" dirty="0">
                <a:solidFill>
                  <a:srgbClr val="0070C0"/>
                </a:solidFill>
              </a:rPr>
              <a:t> і </a:t>
            </a:r>
            <a:r>
              <a:rPr lang="ru-RU" dirty="0" err="1">
                <a:solidFill>
                  <a:srgbClr val="0070C0"/>
                </a:solidFill>
              </a:rPr>
              <a:t>запишіть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від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поданих</a:t>
            </a:r>
            <a:r>
              <a:rPr lang="ru-RU" dirty="0">
                <a:solidFill>
                  <a:srgbClr val="0070C0"/>
                </a:solidFill>
              </a:rPr>
              <a:t> пар </a:t>
            </a:r>
            <a:r>
              <a:rPr lang="ru-RU" dirty="0" err="1">
                <a:solidFill>
                  <a:srgbClr val="0070C0"/>
                </a:solidFill>
              </a:rPr>
              <a:t>слів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нові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слова </a:t>
            </a:r>
            <a:r>
              <a:rPr lang="ru-RU" dirty="0">
                <a:solidFill>
                  <a:srgbClr val="0070C0"/>
                </a:solidFill>
              </a:rPr>
              <a:t>способом </a:t>
            </a:r>
            <a:r>
              <a:rPr lang="ru-RU" dirty="0" err="1">
                <a:solidFill>
                  <a:srgbClr val="0070C0"/>
                </a:solidFill>
              </a:rPr>
              <a:t>складання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основ (до </a:t>
            </a:r>
            <a:r>
              <a:rPr lang="ru-RU" dirty="0" err="1" smtClean="0">
                <a:solidFill>
                  <a:srgbClr val="0070C0"/>
                </a:solidFill>
              </a:rPr>
              <a:t>зошита</a:t>
            </a:r>
            <a:r>
              <a:rPr lang="ru-RU" dirty="0" smtClean="0">
                <a:solidFill>
                  <a:srgbClr val="0070C0"/>
                </a:solidFill>
              </a:rPr>
              <a:t>):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sz="1600" dirty="0" err="1">
                <a:solidFill>
                  <a:srgbClr val="FF0000"/>
                </a:solidFill>
              </a:rPr>
              <a:t>Чорне</a:t>
            </a:r>
            <a:r>
              <a:rPr lang="ru-RU" sz="1600" dirty="0">
                <a:solidFill>
                  <a:srgbClr val="FF0000"/>
                </a:solidFill>
              </a:rPr>
              <a:t> море </a:t>
            </a:r>
            <a:r>
              <a:rPr lang="ru-RU" sz="1600" dirty="0" smtClean="0">
                <a:solidFill>
                  <a:srgbClr val="FF0000"/>
                </a:solidFill>
              </a:rPr>
              <a:t>        </a:t>
            </a:r>
          </a:p>
          <a:p>
            <a:r>
              <a:rPr lang="ru-RU" sz="1600" dirty="0" err="1">
                <a:solidFill>
                  <a:srgbClr val="FF0000"/>
                </a:solidFill>
              </a:rPr>
              <a:t>робити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 err="1">
                <a:solidFill>
                  <a:srgbClr val="FF0000"/>
                </a:solidFill>
              </a:rPr>
              <a:t>хліб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endParaRPr lang="ru-RU" sz="1600" dirty="0" smtClean="0">
              <a:solidFill>
                <a:srgbClr val="FF0000"/>
              </a:solidFill>
            </a:endParaRPr>
          </a:p>
          <a:p>
            <a:r>
              <a:rPr lang="ru-RU" sz="1600" dirty="0" err="1">
                <a:solidFill>
                  <a:srgbClr val="FF0000"/>
                </a:solidFill>
              </a:rPr>
              <a:t>зорі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 err="1">
                <a:solidFill>
                  <a:srgbClr val="FF0000"/>
                </a:solidFill>
              </a:rPr>
              <a:t>падають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endParaRPr lang="ru-RU" sz="1600" dirty="0" smtClean="0">
              <a:solidFill>
                <a:srgbClr val="FF0000"/>
              </a:solidFill>
            </a:endParaRPr>
          </a:p>
          <a:p>
            <a:r>
              <a:rPr lang="ru-RU" sz="1600" dirty="0">
                <a:solidFill>
                  <a:srgbClr val="FF0000"/>
                </a:solidFill>
              </a:rPr>
              <a:t>вода </a:t>
            </a:r>
            <a:r>
              <a:rPr lang="ru-RU" sz="1600" dirty="0" err="1">
                <a:solidFill>
                  <a:srgbClr val="FF0000"/>
                </a:solidFill>
              </a:rPr>
              <a:t>грає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endParaRPr lang="ru-RU" sz="1600" dirty="0" smtClean="0">
              <a:solidFill>
                <a:srgbClr val="FF0000"/>
              </a:solidFill>
            </a:endParaRPr>
          </a:p>
          <a:p>
            <a:r>
              <a:rPr lang="ru-RU" sz="1600" dirty="0" err="1">
                <a:solidFill>
                  <a:srgbClr val="FF0000"/>
                </a:solidFill>
              </a:rPr>
              <a:t>карі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 err="1">
                <a:solidFill>
                  <a:srgbClr val="FF0000"/>
                </a:solidFill>
              </a:rPr>
              <a:t>очі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endParaRPr lang="ru-RU" sz="1600" dirty="0" smtClean="0">
              <a:solidFill>
                <a:srgbClr val="FF0000"/>
              </a:solidFill>
            </a:endParaRPr>
          </a:p>
          <a:p>
            <a:r>
              <a:rPr lang="ru-RU" sz="1600" dirty="0" err="1">
                <a:solidFill>
                  <a:srgbClr val="FF0000"/>
                </a:solidFill>
              </a:rPr>
              <a:t>сім</a:t>
            </a:r>
            <a:r>
              <a:rPr lang="ru-RU" sz="1600" dirty="0">
                <a:solidFill>
                  <a:srgbClr val="FF0000"/>
                </a:solidFill>
              </a:rPr>
              <a:t> струн </a:t>
            </a:r>
            <a:endParaRPr lang="ru-RU" sz="1600" dirty="0" smtClean="0">
              <a:solidFill>
                <a:srgbClr val="FF0000"/>
              </a:solidFill>
            </a:endParaRPr>
          </a:p>
          <a:p>
            <a:r>
              <a:rPr lang="ru-RU" sz="1600" dirty="0" err="1">
                <a:solidFill>
                  <a:srgbClr val="FF0000"/>
                </a:solidFill>
              </a:rPr>
              <a:t>трусити</a:t>
            </a:r>
            <a:r>
              <a:rPr lang="ru-RU" sz="1600" dirty="0">
                <a:solidFill>
                  <a:srgbClr val="FF0000"/>
                </a:solidFill>
              </a:rPr>
              <a:t> землю </a:t>
            </a:r>
            <a:endParaRPr lang="ru-RU" sz="1600" dirty="0" smtClean="0">
              <a:solidFill>
                <a:srgbClr val="FF0000"/>
              </a:solidFill>
            </a:endParaRPr>
          </a:p>
          <a:p>
            <a:r>
              <a:rPr lang="ru-RU" sz="1600" dirty="0" err="1">
                <a:solidFill>
                  <a:srgbClr val="FF0000"/>
                </a:solidFill>
              </a:rPr>
              <a:t>чорні</a:t>
            </a:r>
            <a:r>
              <a:rPr lang="ru-RU" sz="1600" dirty="0">
                <a:solidFill>
                  <a:srgbClr val="FF0000"/>
                </a:solidFill>
              </a:rPr>
              <a:t> брови </a:t>
            </a:r>
          </a:p>
        </p:txBody>
      </p:sp>
    </p:spTree>
    <p:extLst>
      <p:ext uri="{BB962C8B-B14F-4D97-AF65-F5344CB8AC3E}">
        <p14:creationId xmlns:p14="http://schemas.microsoft.com/office/powerpoint/2010/main" val="417964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>
                <a:solidFill>
                  <a:srgbClr val="7030A0"/>
                </a:solidFill>
              </a:rPr>
              <a:t>Конструюваня</a:t>
            </a:r>
            <a:r>
              <a:rPr lang="uk-UA" dirty="0" smtClean="0">
                <a:solidFill>
                  <a:srgbClr val="7030A0"/>
                </a:solidFill>
              </a:rPr>
              <a:t> слів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ru-RU" dirty="0" err="1">
                <a:solidFill>
                  <a:srgbClr val="92D050"/>
                </a:solidFill>
              </a:rPr>
              <a:t>Утворіть</a:t>
            </a:r>
            <a:r>
              <a:rPr lang="ru-RU" dirty="0">
                <a:solidFill>
                  <a:srgbClr val="92D050"/>
                </a:solidFill>
              </a:rPr>
              <a:t> слова </a:t>
            </a:r>
            <a:r>
              <a:rPr lang="ru-RU" dirty="0" err="1">
                <a:solidFill>
                  <a:srgbClr val="92D050"/>
                </a:solidFill>
              </a:rPr>
              <a:t>префіксальним</a:t>
            </a:r>
            <a:r>
              <a:rPr lang="ru-RU" dirty="0">
                <a:solidFill>
                  <a:srgbClr val="92D050"/>
                </a:solidFill>
              </a:rPr>
              <a:t> способом. </a:t>
            </a:r>
            <a:r>
              <a:rPr lang="ru-RU" dirty="0" err="1">
                <a:solidFill>
                  <a:srgbClr val="92D050"/>
                </a:solidFill>
              </a:rPr>
              <a:t>Запишіть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їх</a:t>
            </a:r>
            <a:r>
              <a:rPr lang="ru-RU" dirty="0">
                <a:solidFill>
                  <a:srgbClr val="92D050"/>
                </a:solidFill>
              </a:rPr>
              <a:t>. </a:t>
            </a:r>
            <a:r>
              <a:rPr lang="ru-RU" dirty="0" err="1">
                <a:solidFill>
                  <a:srgbClr val="92D050"/>
                </a:solidFill>
              </a:rPr>
              <a:t>Поясніть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правопис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 smtClean="0">
                <a:solidFill>
                  <a:srgbClr val="92D050"/>
                </a:solidFill>
              </a:rPr>
              <a:t>префікса</a:t>
            </a:r>
            <a:r>
              <a:rPr lang="ru-RU" dirty="0">
                <a:solidFill>
                  <a:srgbClr val="92D050"/>
                </a:solidFill>
              </a:rPr>
              <a:t>   з- (с-, </a:t>
            </a:r>
            <a:r>
              <a:rPr lang="ru-RU" dirty="0" err="1">
                <a:solidFill>
                  <a:srgbClr val="92D050"/>
                </a:solidFill>
              </a:rPr>
              <a:t>зі</a:t>
            </a:r>
            <a:r>
              <a:rPr lang="ru-RU" dirty="0">
                <a:solidFill>
                  <a:srgbClr val="92D050"/>
                </a:solidFill>
              </a:rPr>
              <a:t>-).</a:t>
            </a:r>
          </a:p>
          <a:p>
            <a:r>
              <a:rPr lang="ru-RU" dirty="0">
                <a:solidFill>
                  <a:srgbClr val="00B050"/>
                </a:solidFill>
              </a:rPr>
              <a:t>Ви- : </a:t>
            </a:r>
            <a:r>
              <a:rPr lang="ru-RU" dirty="0" err="1">
                <a:solidFill>
                  <a:srgbClr val="00B050"/>
                </a:solidFill>
              </a:rPr>
              <a:t>кинути</a:t>
            </a:r>
            <a:r>
              <a:rPr lang="ru-RU" dirty="0">
                <a:solidFill>
                  <a:srgbClr val="00B050"/>
                </a:solidFill>
              </a:rPr>
              <a:t>, нести, </a:t>
            </a:r>
            <a:r>
              <a:rPr lang="ru-RU" dirty="0" err="1">
                <a:solidFill>
                  <a:srgbClr val="00B050"/>
                </a:solidFill>
              </a:rPr>
              <a:t>летіти</a:t>
            </a:r>
            <a:r>
              <a:rPr lang="ru-RU" dirty="0">
                <a:solidFill>
                  <a:srgbClr val="00B050"/>
                </a:solidFill>
              </a:rPr>
              <a:t>;</a:t>
            </a:r>
          </a:p>
          <a:p>
            <a:r>
              <a:rPr lang="ru-RU" dirty="0">
                <a:solidFill>
                  <a:srgbClr val="00B050"/>
                </a:solidFill>
              </a:rPr>
              <a:t>па- : росток, горб;               </a:t>
            </a:r>
          </a:p>
          <a:p>
            <a:r>
              <a:rPr lang="ru-RU" dirty="0">
                <a:solidFill>
                  <a:srgbClr val="00B050"/>
                </a:solidFill>
              </a:rPr>
              <a:t>з- (с-, </a:t>
            </a:r>
            <a:r>
              <a:rPr lang="ru-RU" dirty="0" err="1">
                <a:solidFill>
                  <a:srgbClr val="00B050"/>
                </a:solidFill>
              </a:rPr>
              <a:t>зі</a:t>
            </a:r>
            <a:r>
              <a:rPr lang="ru-RU" dirty="0">
                <a:solidFill>
                  <a:srgbClr val="00B050"/>
                </a:solidFill>
              </a:rPr>
              <a:t>-) : </a:t>
            </a:r>
            <a:r>
              <a:rPr lang="ru-RU" dirty="0" err="1">
                <a:solidFill>
                  <a:srgbClr val="00B050"/>
                </a:solidFill>
              </a:rPr>
              <a:t>бігти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писати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гнати</a:t>
            </a:r>
            <a:r>
              <a:rPr lang="ru-RU" dirty="0">
                <a:solidFill>
                  <a:srgbClr val="00B050"/>
                </a:solidFill>
              </a:rPr>
              <a:t>;</a:t>
            </a:r>
          </a:p>
          <a:p>
            <a:r>
              <a:rPr lang="ru-RU" dirty="0" err="1">
                <a:solidFill>
                  <a:srgbClr val="00B050"/>
                </a:solidFill>
              </a:rPr>
              <a:t>не-</a:t>
            </a:r>
            <a:r>
              <a:rPr lang="ru-RU" dirty="0">
                <a:solidFill>
                  <a:srgbClr val="00B050"/>
                </a:solidFill>
              </a:rPr>
              <a:t> : </a:t>
            </a:r>
            <a:r>
              <a:rPr lang="ru-RU" dirty="0" err="1">
                <a:solidFill>
                  <a:srgbClr val="00B050"/>
                </a:solidFill>
              </a:rPr>
              <a:t>письменний</a:t>
            </a:r>
            <a:r>
              <a:rPr lang="ru-RU" dirty="0">
                <a:solidFill>
                  <a:srgbClr val="00B050"/>
                </a:solidFill>
              </a:rPr>
              <a:t>, друг, </a:t>
            </a:r>
            <a:r>
              <a:rPr lang="ru-RU" dirty="0" err="1">
                <a:solidFill>
                  <a:srgbClr val="00B050"/>
                </a:solidFill>
              </a:rPr>
              <a:t>згода</a:t>
            </a:r>
            <a:r>
              <a:rPr lang="ru-RU" dirty="0">
                <a:solidFill>
                  <a:srgbClr val="00B050"/>
                </a:solidFill>
              </a:rPr>
              <a:t>;</a:t>
            </a:r>
          </a:p>
          <a:p>
            <a:r>
              <a:rPr lang="ru-RU" dirty="0">
                <a:solidFill>
                  <a:srgbClr val="00B050"/>
                </a:solidFill>
              </a:rPr>
              <a:t>перед- : день, </a:t>
            </a:r>
            <a:r>
              <a:rPr lang="ru-RU" dirty="0" err="1">
                <a:solidFill>
                  <a:srgbClr val="00B050"/>
                </a:solidFill>
              </a:rPr>
              <a:t>учора</a:t>
            </a:r>
            <a:r>
              <a:rPr lang="ru-RU" dirty="0">
                <a:solidFill>
                  <a:srgbClr val="00B05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03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Завдання!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Дорогі діти, </a:t>
            </a:r>
            <a:r>
              <a:rPr lang="uk-UA" dirty="0" err="1" smtClean="0"/>
              <a:t>перейдіть,будь</a:t>
            </a:r>
            <a:r>
              <a:rPr lang="uk-UA" dirty="0" smtClean="0"/>
              <a:t> ласка, за посиланням та розподіліть подані слова на групи відповідно до способу творення. </a:t>
            </a:r>
          </a:p>
          <a:p>
            <a:r>
              <a:rPr lang="uk-UA" smtClean="0"/>
              <a:t>Будьте уважні </a:t>
            </a:r>
            <a:r>
              <a:rPr lang="en-US" smtClean="0">
                <a:hlinkClick r:id="rId2"/>
              </a:rPr>
              <a:t>https://learningapps.org/2756454</a:t>
            </a:r>
            <a:endParaRPr lang="uk-UA" dirty="0" smtClean="0"/>
          </a:p>
          <a:p>
            <a:pPr marL="0" indent="0">
              <a:buNone/>
            </a:pPr>
            <a:r>
              <a:rPr lang="uk-UA" dirty="0">
                <a:hlinkClick r:id="rId3" action="ppaction://hlinkfile"/>
              </a:rPr>
              <a:t> </a:t>
            </a:r>
            <a:r>
              <a:rPr lang="uk-UA" dirty="0" smtClean="0">
                <a:hlinkClick r:id="rId3" action="ppaction://hlinkfile"/>
              </a:rPr>
              <a:t>       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80945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Вибірковий диктант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" indent="0" algn="ctr">
              <a:buNone/>
            </a:pPr>
            <a:r>
              <a:rPr lang="ru-RU" dirty="0">
                <a:solidFill>
                  <a:srgbClr val="00B050"/>
                </a:solidFill>
              </a:rPr>
              <a:t>Прочитайте </a:t>
            </a:r>
            <a:r>
              <a:rPr lang="ru-RU" dirty="0" err="1">
                <a:solidFill>
                  <a:srgbClr val="00B050"/>
                </a:solidFill>
              </a:rPr>
              <a:t>уривок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із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казки</a:t>
            </a:r>
            <a:r>
              <a:rPr lang="ru-RU" dirty="0">
                <a:solidFill>
                  <a:srgbClr val="00B050"/>
                </a:solidFill>
              </a:rPr>
              <a:t> Г. К. Андерсена. </a:t>
            </a:r>
            <a:r>
              <a:rPr lang="ru-RU" dirty="0" err="1">
                <a:solidFill>
                  <a:srgbClr val="00B050"/>
                </a:solidFill>
              </a:rPr>
              <a:t>Поясніть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відомі</a:t>
            </a:r>
            <a:r>
              <a:rPr lang="ru-RU" dirty="0">
                <a:solidFill>
                  <a:srgbClr val="00B050"/>
                </a:solidFill>
              </a:rPr>
              <a:t> вам </a:t>
            </a:r>
            <a:r>
              <a:rPr lang="ru-RU" dirty="0" err="1">
                <a:solidFill>
                  <a:srgbClr val="00B050"/>
                </a:solidFill>
              </a:rPr>
              <a:t>орфограми</a:t>
            </a:r>
            <a:r>
              <a:rPr lang="ru-RU" dirty="0">
                <a:solidFill>
                  <a:srgbClr val="00B050"/>
                </a:solidFill>
              </a:rPr>
              <a:t>. </a:t>
            </a:r>
            <a:r>
              <a:rPr lang="ru-RU" dirty="0" err="1">
                <a:solidFill>
                  <a:srgbClr val="00B050"/>
                </a:solidFill>
              </a:rPr>
              <a:t>Знайдіть</a:t>
            </a:r>
            <a:r>
              <a:rPr lang="ru-RU" dirty="0">
                <a:solidFill>
                  <a:srgbClr val="00B050"/>
                </a:solidFill>
              </a:rPr>
              <a:t> слова </a:t>
            </a:r>
            <a:r>
              <a:rPr lang="ru-RU" dirty="0" err="1">
                <a:solidFill>
                  <a:srgbClr val="00B050"/>
                </a:solidFill>
              </a:rPr>
              <a:t>із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зменшувально-пестливими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суфіксами</a:t>
            </a:r>
            <a:r>
              <a:rPr lang="ru-RU" dirty="0">
                <a:solidFill>
                  <a:srgbClr val="00B050"/>
                </a:solidFill>
              </a:rPr>
              <a:t>. </a:t>
            </a:r>
            <a:r>
              <a:rPr lang="ru-RU" dirty="0" err="1">
                <a:solidFill>
                  <a:srgbClr val="00B050"/>
                </a:solidFill>
              </a:rPr>
              <a:t>Розберіть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ці</a:t>
            </a:r>
            <a:r>
              <a:rPr lang="ru-RU" dirty="0">
                <a:solidFill>
                  <a:srgbClr val="00B050"/>
                </a:solidFill>
              </a:rPr>
              <a:t> слова за </a:t>
            </a:r>
            <a:r>
              <a:rPr lang="ru-RU" dirty="0" err="1">
                <a:solidFill>
                  <a:srgbClr val="00B050"/>
                </a:solidFill>
              </a:rPr>
              <a:t>будовою</a:t>
            </a:r>
            <a:r>
              <a:rPr lang="ru-RU" dirty="0">
                <a:solidFill>
                  <a:srgbClr val="00B050"/>
                </a:solidFill>
              </a:rPr>
              <a:t>. </a:t>
            </a:r>
            <a:r>
              <a:rPr lang="ru-RU" dirty="0" err="1">
                <a:solidFill>
                  <a:srgbClr val="00B050"/>
                </a:solidFill>
              </a:rPr>
              <a:t>Чи</a:t>
            </a:r>
            <a:r>
              <a:rPr lang="ru-RU" dirty="0">
                <a:solidFill>
                  <a:srgbClr val="00B050"/>
                </a:solidFill>
              </a:rPr>
              <a:t> є в </a:t>
            </a:r>
            <a:r>
              <a:rPr lang="ru-RU" dirty="0" err="1">
                <a:solidFill>
                  <a:srgbClr val="00B050"/>
                </a:solidFill>
              </a:rPr>
              <a:t>тексті</a:t>
            </a:r>
            <a:r>
              <a:rPr lang="ru-RU" dirty="0">
                <a:solidFill>
                  <a:srgbClr val="00B050"/>
                </a:solidFill>
              </a:rPr>
              <a:t> слова, </a:t>
            </a:r>
            <a:r>
              <a:rPr lang="ru-RU" dirty="0" err="1">
                <a:solidFill>
                  <a:srgbClr val="00B050"/>
                </a:solidFill>
              </a:rPr>
              <a:t>утворені</a:t>
            </a:r>
            <a:r>
              <a:rPr lang="ru-RU" dirty="0">
                <a:solidFill>
                  <a:srgbClr val="00B050"/>
                </a:solidFill>
              </a:rPr>
              <a:t> способом </a:t>
            </a:r>
            <a:r>
              <a:rPr lang="ru-RU" dirty="0" err="1">
                <a:solidFill>
                  <a:srgbClr val="00B050"/>
                </a:solidFill>
              </a:rPr>
              <a:t>складання</a:t>
            </a:r>
            <a:r>
              <a:rPr lang="ru-RU" dirty="0">
                <a:solidFill>
                  <a:srgbClr val="00B050"/>
                </a:solidFill>
              </a:rPr>
              <a:t> основ? </a:t>
            </a:r>
            <a:r>
              <a:rPr lang="ru-RU" dirty="0" err="1">
                <a:solidFill>
                  <a:srgbClr val="00B050"/>
                </a:solidFill>
              </a:rPr>
              <a:t>Якщо</a:t>
            </a:r>
            <a:r>
              <a:rPr lang="ru-RU" dirty="0">
                <a:solidFill>
                  <a:srgbClr val="00B050"/>
                </a:solidFill>
              </a:rPr>
              <a:t> так, </a:t>
            </a:r>
            <a:r>
              <a:rPr lang="ru-RU" dirty="0" err="1">
                <a:solidFill>
                  <a:srgbClr val="00B050"/>
                </a:solidFill>
              </a:rPr>
              <a:t>скажіть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від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яких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слів</a:t>
            </a:r>
            <a:r>
              <a:rPr lang="ru-RU" dirty="0">
                <a:solidFill>
                  <a:srgbClr val="00B050"/>
                </a:solidFill>
              </a:rPr>
              <a:t> вони </a:t>
            </a:r>
            <a:r>
              <a:rPr lang="ru-RU" dirty="0" err="1">
                <a:solidFill>
                  <a:srgbClr val="00B050"/>
                </a:solidFill>
              </a:rPr>
              <a:t>утворені</a:t>
            </a:r>
            <a:r>
              <a:rPr lang="ru-RU" dirty="0" smtClean="0">
                <a:solidFill>
                  <a:srgbClr val="00B050"/>
                </a:solidFill>
              </a:rPr>
              <a:t>.(до </a:t>
            </a:r>
            <a:r>
              <a:rPr lang="ru-RU" dirty="0" err="1" smtClean="0">
                <a:solidFill>
                  <a:srgbClr val="00B050"/>
                </a:solidFill>
              </a:rPr>
              <a:t>зошита</a:t>
            </a:r>
            <a:r>
              <a:rPr lang="ru-RU" dirty="0" smtClean="0">
                <a:solidFill>
                  <a:srgbClr val="00B050"/>
                </a:solidFill>
              </a:rPr>
              <a:t>)</a:t>
            </a:r>
            <a:endParaRPr lang="ru-RU" dirty="0">
              <a:solidFill>
                <a:srgbClr val="00B050"/>
              </a:solidFill>
            </a:endParaRPr>
          </a:p>
          <a:p>
            <a:r>
              <a:rPr lang="ru-RU" dirty="0">
                <a:solidFill>
                  <a:srgbClr val="7030A0"/>
                </a:solidFill>
              </a:rPr>
              <a:t>У </a:t>
            </a:r>
            <a:r>
              <a:rPr lang="ru-RU" dirty="0" err="1">
                <a:solidFill>
                  <a:srgbClr val="7030A0"/>
                </a:solidFill>
              </a:rPr>
              <a:t>цій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хатинці</a:t>
            </a:r>
            <a:r>
              <a:rPr lang="ru-RU" dirty="0">
                <a:solidFill>
                  <a:srgbClr val="7030A0"/>
                </a:solidFill>
              </a:rPr>
              <a:t> мешкала </a:t>
            </a:r>
            <a:r>
              <a:rPr lang="ru-RU" dirty="0" err="1">
                <a:solidFill>
                  <a:srgbClr val="7030A0"/>
                </a:solidFill>
              </a:rPr>
              <a:t>бабця</a:t>
            </a:r>
            <a:r>
              <a:rPr lang="ru-RU" dirty="0">
                <a:solidFill>
                  <a:srgbClr val="7030A0"/>
                </a:solidFill>
              </a:rPr>
              <a:t> - </a:t>
            </a:r>
            <a:r>
              <a:rPr lang="ru-RU" dirty="0" err="1">
                <a:solidFill>
                  <a:srgbClr val="7030A0"/>
                </a:solidFill>
              </a:rPr>
              <a:t>господиня</a:t>
            </a:r>
            <a:r>
              <a:rPr lang="ru-RU" dirty="0">
                <a:solidFill>
                  <a:srgbClr val="7030A0"/>
                </a:solidFill>
              </a:rPr>
              <a:t> з котом та </a:t>
            </a:r>
            <a:r>
              <a:rPr lang="ru-RU" dirty="0" err="1">
                <a:solidFill>
                  <a:srgbClr val="7030A0"/>
                </a:solidFill>
              </a:rPr>
              <a:t>куркою</a:t>
            </a:r>
            <a:r>
              <a:rPr lang="ru-RU" dirty="0">
                <a:solidFill>
                  <a:srgbClr val="7030A0"/>
                </a:solidFill>
              </a:rPr>
              <a:t>. Кота вона </a:t>
            </a:r>
            <a:r>
              <a:rPr lang="ru-RU" dirty="0" err="1">
                <a:solidFill>
                  <a:srgbClr val="7030A0"/>
                </a:solidFill>
              </a:rPr>
              <a:t>називала</a:t>
            </a:r>
            <a:r>
              <a:rPr lang="ru-RU" dirty="0">
                <a:solidFill>
                  <a:srgbClr val="7030A0"/>
                </a:solidFill>
              </a:rPr>
              <a:t> «</a:t>
            </a:r>
            <a:r>
              <a:rPr lang="ru-RU" dirty="0" err="1">
                <a:solidFill>
                  <a:srgbClr val="7030A0"/>
                </a:solidFill>
              </a:rPr>
              <a:t>синочком</a:t>
            </a:r>
            <a:r>
              <a:rPr lang="ru-RU" dirty="0">
                <a:solidFill>
                  <a:srgbClr val="7030A0"/>
                </a:solidFill>
              </a:rPr>
              <a:t>»; </a:t>
            </a:r>
            <a:r>
              <a:rPr lang="ru-RU" dirty="0" err="1">
                <a:solidFill>
                  <a:srgbClr val="7030A0"/>
                </a:solidFill>
              </a:rPr>
              <a:t>він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умів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вигинати</a:t>
            </a:r>
            <a:r>
              <a:rPr lang="ru-RU" dirty="0">
                <a:solidFill>
                  <a:srgbClr val="7030A0"/>
                </a:solidFill>
              </a:rPr>
              <a:t> спинку, </a:t>
            </a:r>
            <a:r>
              <a:rPr lang="ru-RU" dirty="0" err="1">
                <a:solidFill>
                  <a:srgbClr val="7030A0"/>
                </a:solidFill>
              </a:rPr>
              <a:t>нявчати</a:t>
            </a:r>
            <a:r>
              <a:rPr lang="ru-RU" dirty="0">
                <a:solidFill>
                  <a:srgbClr val="7030A0"/>
                </a:solidFill>
              </a:rPr>
              <a:t>, а коли </a:t>
            </a:r>
            <a:r>
              <a:rPr lang="ru-RU" dirty="0" err="1">
                <a:solidFill>
                  <a:srgbClr val="7030A0"/>
                </a:solidFill>
              </a:rPr>
              <a:t>його</a:t>
            </a:r>
            <a:r>
              <a:rPr lang="ru-RU" dirty="0">
                <a:solidFill>
                  <a:srgbClr val="7030A0"/>
                </a:solidFill>
              </a:rPr>
              <a:t> гладили </a:t>
            </a:r>
            <a:r>
              <a:rPr lang="ru-RU" dirty="0" err="1">
                <a:solidFill>
                  <a:srgbClr val="7030A0"/>
                </a:solidFill>
              </a:rPr>
              <a:t>проти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шерсті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від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нього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навіть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летіли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іскри</a:t>
            </a:r>
            <a:r>
              <a:rPr lang="ru-RU" dirty="0">
                <a:solidFill>
                  <a:srgbClr val="7030A0"/>
                </a:solidFill>
              </a:rPr>
              <a:t>. У курки </a:t>
            </a:r>
            <a:r>
              <a:rPr lang="ru-RU" dirty="0" err="1">
                <a:solidFill>
                  <a:srgbClr val="7030A0"/>
                </a:solidFill>
              </a:rPr>
              <a:t>були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маленькі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куценькі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ніжки</a:t>
            </a:r>
            <a:r>
              <a:rPr lang="ru-RU" dirty="0">
                <a:solidFill>
                  <a:srgbClr val="7030A0"/>
                </a:solidFill>
              </a:rPr>
              <a:t> – ось </a:t>
            </a:r>
            <a:r>
              <a:rPr lang="ru-RU" dirty="0" err="1">
                <a:solidFill>
                  <a:srgbClr val="7030A0"/>
                </a:solidFill>
              </a:rPr>
              <a:t>їй</a:t>
            </a:r>
            <a:r>
              <a:rPr lang="ru-RU" dirty="0">
                <a:solidFill>
                  <a:srgbClr val="7030A0"/>
                </a:solidFill>
              </a:rPr>
              <a:t> і дали </a:t>
            </a:r>
            <a:r>
              <a:rPr lang="ru-RU" dirty="0" err="1">
                <a:solidFill>
                  <a:srgbClr val="7030A0"/>
                </a:solidFill>
              </a:rPr>
              <a:t>прізвисько</a:t>
            </a:r>
            <a:r>
              <a:rPr lang="ru-RU" dirty="0">
                <a:solidFill>
                  <a:srgbClr val="7030A0"/>
                </a:solidFill>
              </a:rPr>
              <a:t> «</a:t>
            </a:r>
            <a:r>
              <a:rPr lang="ru-RU" dirty="0" err="1">
                <a:solidFill>
                  <a:srgbClr val="7030A0"/>
                </a:solidFill>
              </a:rPr>
              <a:t>куцоніжка</a:t>
            </a:r>
            <a:r>
              <a:rPr lang="ru-RU" dirty="0">
                <a:solidFill>
                  <a:srgbClr val="7030A0"/>
                </a:solidFill>
              </a:rPr>
              <a:t>»; вона </a:t>
            </a:r>
            <a:r>
              <a:rPr lang="ru-RU" dirty="0" err="1">
                <a:solidFill>
                  <a:srgbClr val="7030A0"/>
                </a:solidFill>
              </a:rPr>
              <a:t>старанно</a:t>
            </a:r>
            <a:r>
              <a:rPr lang="ru-RU" dirty="0">
                <a:solidFill>
                  <a:srgbClr val="7030A0"/>
                </a:solidFill>
              </a:rPr>
              <a:t> несла </a:t>
            </a:r>
            <a:r>
              <a:rPr lang="ru-RU" dirty="0" err="1">
                <a:solidFill>
                  <a:srgbClr val="7030A0"/>
                </a:solidFill>
              </a:rPr>
              <a:t>яйця</a:t>
            </a:r>
            <a:r>
              <a:rPr lang="ru-RU" dirty="0">
                <a:solidFill>
                  <a:srgbClr val="7030A0"/>
                </a:solidFill>
              </a:rPr>
              <a:t>, і </a:t>
            </a:r>
            <a:r>
              <a:rPr lang="ru-RU" dirty="0" err="1">
                <a:solidFill>
                  <a:srgbClr val="7030A0"/>
                </a:solidFill>
              </a:rPr>
              <a:t>бабця</a:t>
            </a:r>
            <a:r>
              <a:rPr lang="ru-RU" dirty="0">
                <a:solidFill>
                  <a:srgbClr val="7030A0"/>
                </a:solidFill>
              </a:rPr>
              <a:t> любила </a:t>
            </a:r>
            <a:r>
              <a:rPr lang="ru-RU" dirty="0" err="1">
                <a:solidFill>
                  <a:srgbClr val="7030A0"/>
                </a:solidFill>
              </a:rPr>
              <a:t>її</a:t>
            </a:r>
            <a:r>
              <a:rPr lang="ru-RU" dirty="0">
                <a:solidFill>
                  <a:srgbClr val="7030A0"/>
                </a:solidFill>
              </a:rPr>
              <a:t> як </a:t>
            </a:r>
            <a:r>
              <a:rPr lang="ru-RU" dirty="0" err="1">
                <a:solidFill>
                  <a:srgbClr val="7030A0"/>
                </a:solidFill>
              </a:rPr>
              <a:t>доньку</a:t>
            </a:r>
            <a:r>
              <a:rPr lang="ru-RU" dirty="0">
                <a:solidFill>
                  <a:srgbClr val="7030A0"/>
                </a:solidFill>
              </a:rPr>
              <a:t>.(</a:t>
            </a:r>
            <a:r>
              <a:rPr lang="ru-RU" dirty="0" err="1">
                <a:solidFill>
                  <a:srgbClr val="7030A0"/>
                </a:solidFill>
              </a:rPr>
              <a:t>Г.К.Андерсен</a:t>
            </a:r>
            <a:r>
              <a:rPr lang="ru-RU" dirty="0">
                <a:solidFill>
                  <a:srgbClr val="7030A0"/>
                </a:solidFill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240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244</TotalTime>
  <Words>403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6 клас Основні способи словотворення </vt:lpstr>
      <vt:lpstr>Прочитайте уважно!</vt:lpstr>
      <vt:lpstr>Пригадайте!</vt:lpstr>
      <vt:lpstr>ПРИГАДАЙТЕ.</vt:lpstr>
      <vt:lpstr>Уважно роздивіться таблицю! Основні способи словотворення</vt:lpstr>
      <vt:lpstr>Завдання для контролю.</vt:lpstr>
      <vt:lpstr>Конструюваня слів</vt:lpstr>
      <vt:lpstr>Завдання! </vt:lpstr>
      <vt:lpstr>Вибірковий диктант</vt:lpstr>
      <vt:lpstr>Домашнє завдання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Змінювання й творення слів. Твірне слово – база для утворення іншого слова</dc:title>
  <dc:creator>Админ</dc:creator>
  <cp:lastModifiedBy>Пользователь Windows</cp:lastModifiedBy>
  <cp:revision>33</cp:revision>
  <dcterms:modified xsi:type="dcterms:W3CDTF">2020-12-03T18:13:46Z</dcterms:modified>
</cp:coreProperties>
</file>