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3" r:id="rId1"/>
  </p:sldMasterIdLst>
  <p:sldIdLst>
    <p:sldId id="256" r:id="rId2"/>
    <p:sldId id="258" r:id="rId3"/>
    <p:sldId id="260" r:id="rId4"/>
    <p:sldId id="271" r:id="rId5"/>
    <p:sldId id="272" r:id="rId6"/>
    <p:sldId id="273" r:id="rId7"/>
    <p:sldId id="274" r:id="rId8"/>
    <p:sldId id="261" r:id="rId9"/>
    <p:sldId id="262" r:id="rId10"/>
    <p:sldId id="264" r:id="rId11"/>
    <p:sldId id="263" r:id="rId12"/>
    <p:sldId id="275" r:id="rId13"/>
    <p:sldId id="276"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360"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8" name="Slide Number Placeholder 7"/>
          <p:cNvSpPr>
            <a:spLocks noGrp="1"/>
          </p:cNvSpPr>
          <p:nvPr>
            <p:ph type="sldNum" sz="quarter" idx="11"/>
          </p:nvPr>
        </p:nvSpPr>
        <p:spPr/>
        <p:txBody>
          <a:bodyPr/>
          <a:lstStyle/>
          <a:p>
            <a:fld id="{6D22F896-40B5-4ADD-8801-0D06FADFA095}"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9" name="Content Placeholder 8"/>
          <p:cNvSpPr>
            <a:spLocks noGrp="1"/>
          </p:cNvSpPr>
          <p:nvPr>
            <p:ph sz="quarter" idx="13"/>
          </p:nvPr>
        </p:nvSpPr>
        <p:spPr>
          <a:xfrm>
            <a:off x="487680" y="1600200"/>
            <a:ext cx="5388864"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
        <p:nvSpPr>
          <p:cNvPr id="11" name="Content Placeholder 10"/>
          <p:cNvSpPr>
            <a:spLocks noGrp="1"/>
          </p:cNvSpPr>
          <p:nvPr>
            <p:ph sz="quarter" idx="13"/>
          </p:nvPr>
        </p:nvSpPr>
        <p:spPr>
          <a:xfrm>
            <a:off x="609600" y="2212848"/>
            <a:ext cx="5388864"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8A87A34-81AB-432B-8DAE-1953F412C126}" type="datetimeFigureOut">
              <a:rPr lang="en-US" smtClean="0"/>
              <a:pPr/>
              <a:t>12/3/2020</a:t>
            </a:fld>
            <a:endParaRPr lang="en-US" dirty="0"/>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D22F896-40B5-4ADD-8801-0D06FADFA095}" type="slidenum">
              <a:rPr lang="en-US" smtClean="0"/>
              <a:pPr/>
              <a:t>‹#›</a:t>
            </a:fld>
            <a:endParaRPr lang="en-US" dirty="0"/>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1300785"/>
            <a:ext cx="8689976" cy="886603"/>
          </a:xfrm>
        </p:spPr>
        <p:txBody>
          <a:bodyPr/>
          <a:lstStyle/>
          <a:p>
            <a:r>
              <a:rPr lang="uk-UA" dirty="0"/>
              <a:t>6</a:t>
            </a:r>
            <a:r>
              <a:rPr lang="uk-UA" dirty="0" smtClean="0"/>
              <a:t> клас</a:t>
            </a:r>
            <a:endParaRPr lang="ru-RU" dirty="0"/>
          </a:p>
        </p:txBody>
      </p:sp>
      <p:sp>
        <p:nvSpPr>
          <p:cNvPr id="3" name="Подзаголовок 2"/>
          <p:cNvSpPr>
            <a:spLocks noGrp="1"/>
          </p:cNvSpPr>
          <p:nvPr>
            <p:ph type="subTitle" idx="1"/>
          </p:nvPr>
        </p:nvSpPr>
        <p:spPr>
          <a:xfrm>
            <a:off x="1751012" y="2402542"/>
            <a:ext cx="8689976" cy="2855258"/>
          </a:xfrm>
        </p:spPr>
        <p:txBody>
          <a:bodyPr>
            <a:normAutofit fontScale="77500" lnSpcReduction="20000"/>
          </a:bodyPr>
          <a:lstStyle/>
          <a:p>
            <a:r>
              <a:rPr lang="uk-UA" sz="4800" b="1" dirty="0" smtClean="0">
                <a:solidFill>
                  <a:srgbClr val="0070C0"/>
                </a:solidFill>
              </a:rPr>
              <a:t>Словотвірний ланцюжок.</a:t>
            </a:r>
          </a:p>
          <a:p>
            <a:r>
              <a:rPr lang="uk-UA" sz="4800" b="1" dirty="0" smtClean="0">
                <a:solidFill>
                  <a:srgbClr val="0070C0"/>
                </a:solidFill>
              </a:rPr>
              <a:t>Словотвірний </a:t>
            </a:r>
            <a:r>
              <a:rPr lang="uk-UA" sz="4800" b="1" dirty="0">
                <a:solidFill>
                  <a:srgbClr val="0070C0"/>
                </a:solidFill>
              </a:rPr>
              <a:t>розбір </a:t>
            </a:r>
            <a:r>
              <a:rPr lang="uk-UA" sz="4800" b="1" dirty="0" smtClean="0">
                <a:solidFill>
                  <a:srgbClr val="0070C0"/>
                </a:solidFill>
              </a:rPr>
              <a:t>слова</a:t>
            </a:r>
          </a:p>
          <a:p>
            <a:endParaRPr lang="uk-UA" sz="4800" b="1" dirty="0" smtClean="0">
              <a:solidFill>
                <a:srgbClr val="0070C0"/>
              </a:solidFill>
            </a:endParaRPr>
          </a:p>
          <a:p>
            <a:r>
              <a:rPr lang="ru-RU" sz="4800" b="1" dirty="0">
                <a:solidFill>
                  <a:srgbClr val="FF0000"/>
                </a:solidFill>
              </a:rPr>
              <a:t>Автор: </a:t>
            </a:r>
            <a:r>
              <a:rPr lang="ru-RU" sz="4800" b="1" dirty="0" err="1">
                <a:solidFill>
                  <a:srgbClr val="FF0000"/>
                </a:solidFill>
              </a:rPr>
              <a:t>вчитель</a:t>
            </a:r>
            <a:r>
              <a:rPr lang="ru-RU" sz="4800" b="1" dirty="0">
                <a:solidFill>
                  <a:srgbClr val="FF0000"/>
                </a:solidFill>
              </a:rPr>
              <a:t> </a:t>
            </a:r>
            <a:r>
              <a:rPr lang="ru-RU" sz="4800" b="1" dirty="0" err="1">
                <a:solidFill>
                  <a:srgbClr val="FF0000"/>
                </a:solidFill>
              </a:rPr>
              <a:t>української</a:t>
            </a:r>
            <a:r>
              <a:rPr lang="ru-RU" sz="4800" b="1" dirty="0">
                <a:solidFill>
                  <a:srgbClr val="FF0000"/>
                </a:solidFill>
              </a:rPr>
              <a:t> </a:t>
            </a:r>
            <a:r>
              <a:rPr lang="ru-RU" sz="4800" b="1" dirty="0" err="1">
                <a:solidFill>
                  <a:srgbClr val="FF0000"/>
                </a:solidFill>
              </a:rPr>
              <a:t>мови</a:t>
            </a:r>
            <a:r>
              <a:rPr lang="ru-RU" sz="4800" b="1" dirty="0">
                <a:solidFill>
                  <a:srgbClr val="FF0000"/>
                </a:solidFill>
              </a:rPr>
              <a:t> Тараненко  </a:t>
            </a:r>
            <a:r>
              <a:rPr lang="ru-RU" sz="4800" b="1" dirty="0" err="1">
                <a:solidFill>
                  <a:srgbClr val="FF0000"/>
                </a:solidFill>
              </a:rPr>
              <a:t>Поліна</a:t>
            </a:r>
            <a:r>
              <a:rPr lang="ru-RU" sz="4800" b="1" dirty="0">
                <a:solidFill>
                  <a:srgbClr val="FF0000"/>
                </a:solidFill>
              </a:rPr>
              <a:t> </a:t>
            </a:r>
            <a:r>
              <a:rPr lang="ru-RU" sz="4800" b="1" dirty="0" err="1">
                <a:solidFill>
                  <a:srgbClr val="FF0000"/>
                </a:solidFill>
              </a:rPr>
              <a:t>Сергіївна</a:t>
            </a:r>
            <a:endParaRPr lang="ru-RU" sz="4800" b="1" dirty="0">
              <a:solidFill>
                <a:srgbClr val="FF0000"/>
              </a:solidFill>
            </a:endParaRPr>
          </a:p>
          <a:p>
            <a:endParaRPr lang="ru-RU" sz="4800" b="1" dirty="0">
              <a:solidFill>
                <a:srgbClr val="FF0000"/>
              </a:solidFill>
            </a:endParaRPr>
          </a:p>
          <a:p>
            <a:endParaRPr lang="ru-RU" sz="4800" b="1" dirty="0"/>
          </a:p>
        </p:txBody>
      </p:sp>
    </p:spTree>
    <p:extLst>
      <p:ext uri="{BB962C8B-B14F-4D97-AF65-F5344CB8AC3E}">
        <p14:creationId xmlns:p14="http://schemas.microsoft.com/office/powerpoint/2010/main" val="234636733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barn(inVertical)">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4" y="828564"/>
            <a:ext cx="10351752" cy="856801"/>
          </a:xfrm>
        </p:spPr>
        <p:txBody>
          <a:bodyPr>
            <a:normAutofit fontScale="90000"/>
          </a:bodyPr>
          <a:lstStyle/>
          <a:p>
            <a:r>
              <a:rPr lang="uk-UA" sz="6000" b="1" dirty="0" smtClean="0"/>
              <a:t>Завдання для контролю.</a:t>
            </a:r>
            <a:endParaRPr lang="ru-RU" sz="6000" b="1" dirty="0"/>
          </a:p>
        </p:txBody>
      </p:sp>
      <p:sp>
        <p:nvSpPr>
          <p:cNvPr id="3" name="Текст 2"/>
          <p:cNvSpPr>
            <a:spLocks noGrp="1"/>
          </p:cNvSpPr>
          <p:nvPr>
            <p:ph type="body" idx="1"/>
          </p:nvPr>
        </p:nvSpPr>
        <p:spPr>
          <a:xfrm>
            <a:off x="913774" y="1855695"/>
            <a:ext cx="10351752" cy="3169946"/>
          </a:xfrm>
        </p:spPr>
        <p:txBody>
          <a:bodyPr>
            <a:noAutofit/>
          </a:bodyPr>
          <a:lstStyle/>
          <a:p>
            <a:r>
              <a:rPr lang="uk-UA" sz="4000" dirty="0" smtClean="0">
                <a:solidFill>
                  <a:schemeClr val="tx1"/>
                </a:solidFill>
              </a:rPr>
              <a:t>Зробіть словотворчий розбір слів:</a:t>
            </a:r>
          </a:p>
          <a:p>
            <a:r>
              <a:rPr lang="uk-UA" sz="4000" dirty="0" smtClean="0">
                <a:solidFill>
                  <a:schemeClr val="tx1"/>
                </a:solidFill>
              </a:rPr>
              <a:t>Відтінки, увібрали, виграють</a:t>
            </a:r>
            <a:endParaRPr lang="ru-RU" sz="4000" dirty="0">
              <a:solidFill>
                <a:schemeClr val="tx1"/>
              </a:solidFill>
            </a:endParaRPr>
          </a:p>
        </p:txBody>
      </p:sp>
    </p:spTree>
    <p:extLst>
      <p:ext uri="{BB962C8B-B14F-4D97-AF65-F5344CB8AC3E}">
        <p14:creationId xmlns:p14="http://schemas.microsoft.com/office/powerpoint/2010/main" val="13265287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1300785"/>
            <a:ext cx="8689976" cy="1343803"/>
          </a:xfrm>
        </p:spPr>
        <p:txBody>
          <a:bodyPr>
            <a:noAutofit/>
          </a:bodyPr>
          <a:lstStyle/>
          <a:p>
            <a:r>
              <a:rPr lang="ru-RU" sz="4800" b="1" dirty="0" smtClean="0">
                <a:solidFill>
                  <a:srgbClr val="FF0000"/>
                </a:solidFill>
              </a:rPr>
              <a:t/>
            </a:r>
            <a:br>
              <a:rPr lang="ru-RU" sz="4800" b="1" dirty="0" smtClean="0">
                <a:solidFill>
                  <a:srgbClr val="FF0000"/>
                </a:solidFill>
              </a:rPr>
            </a:br>
            <a:r>
              <a:rPr lang="ru-RU" sz="4800" b="1" dirty="0"/>
              <a:t/>
            </a:r>
            <a:br>
              <a:rPr lang="ru-RU" sz="4800" b="1" dirty="0"/>
            </a:br>
            <a:r>
              <a:rPr lang="ru-RU" sz="4800" b="1" dirty="0" err="1">
                <a:solidFill>
                  <a:srgbClr val="002060"/>
                </a:solidFill>
              </a:rPr>
              <a:t>Т</a:t>
            </a:r>
            <a:r>
              <a:rPr lang="ru-RU" sz="4800" b="1" dirty="0" err="1" smtClean="0">
                <a:solidFill>
                  <a:srgbClr val="002060"/>
                </a:solidFill>
              </a:rPr>
              <a:t>ворче</a:t>
            </a:r>
            <a:r>
              <a:rPr lang="ru-RU" sz="4800" b="1" dirty="0" smtClean="0">
                <a:solidFill>
                  <a:srgbClr val="002060"/>
                </a:solidFill>
              </a:rPr>
              <a:t> </a:t>
            </a:r>
            <a:r>
              <a:rPr lang="ru-RU" sz="4800" b="1" dirty="0" err="1" smtClean="0">
                <a:solidFill>
                  <a:srgbClr val="002060"/>
                </a:solidFill>
              </a:rPr>
              <a:t>дослідження</a:t>
            </a:r>
            <a:r>
              <a:rPr lang="ru-RU" sz="4800" b="1" dirty="0" smtClean="0">
                <a:solidFill>
                  <a:srgbClr val="002060"/>
                </a:solidFill>
              </a:rPr>
              <a:t/>
            </a:r>
            <a:br>
              <a:rPr lang="ru-RU" sz="4800" b="1" dirty="0" smtClean="0">
                <a:solidFill>
                  <a:srgbClr val="002060"/>
                </a:solidFill>
              </a:rPr>
            </a:br>
            <a:r>
              <a:rPr lang="ru-RU" sz="4800" b="1" dirty="0" smtClean="0">
                <a:solidFill>
                  <a:srgbClr val="002060"/>
                </a:solidFill>
              </a:rPr>
              <a:t>(</a:t>
            </a:r>
            <a:r>
              <a:rPr lang="ru-RU" sz="4800" b="1" dirty="0" err="1" smtClean="0">
                <a:solidFill>
                  <a:srgbClr val="002060"/>
                </a:solidFill>
              </a:rPr>
              <a:t>усно</a:t>
            </a:r>
            <a:r>
              <a:rPr lang="ru-RU" sz="4800" b="1" dirty="0" smtClean="0">
                <a:solidFill>
                  <a:srgbClr val="002060"/>
                </a:solidFill>
              </a:rPr>
              <a:t>)</a:t>
            </a:r>
            <a:r>
              <a:rPr lang="ru-RU" sz="4800" b="1" dirty="0" smtClean="0">
                <a:solidFill>
                  <a:srgbClr val="002060"/>
                </a:solidFill>
              </a:rPr>
              <a:t/>
            </a:r>
            <a:br>
              <a:rPr lang="ru-RU" sz="4800" b="1" dirty="0" smtClean="0">
                <a:solidFill>
                  <a:srgbClr val="002060"/>
                </a:solidFill>
              </a:rPr>
            </a:br>
            <a:endParaRPr lang="ru-RU" sz="4800" b="1" dirty="0">
              <a:solidFill>
                <a:srgbClr val="002060"/>
              </a:solidFill>
            </a:endParaRPr>
          </a:p>
        </p:txBody>
      </p:sp>
      <p:sp>
        <p:nvSpPr>
          <p:cNvPr id="5" name="Подзаголовок 4"/>
          <p:cNvSpPr>
            <a:spLocks noGrp="1"/>
          </p:cNvSpPr>
          <p:nvPr>
            <p:ph type="subTitle" idx="1"/>
          </p:nvPr>
        </p:nvSpPr>
        <p:spPr>
          <a:xfrm>
            <a:off x="1751012" y="2563906"/>
            <a:ext cx="8689976" cy="2693893"/>
          </a:xfrm>
        </p:spPr>
        <p:txBody>
          <a:bodyPr/>
          <a:lstStyle/>
          <a:p>
            <a:r>
              <a:rPr lang="ru-RU" dirty="0" err="1">
                <a:solidFill>
                  <a:srgbClr val="002060"/>
                </a:solidFill>
              </a:rPr>
              <a:t>Простежте</a:t>
            </a:r>
            <a:r>
              <a:rPr lang="ru-RU" dirty="0">
                <a:solidFill>
                  <a:srgbClr val="002060"/>
                </a:solidFill>
              </a:rPr>
              <a:t>, як </a:t>
            </a:r>
            <a:r>
              <a:rPr lang="ru-RU" dirty="0" err="1">
                <a:solidFill>
                  <a:srgbClr val="002060"/>
                </a:solidFill>
              </a:rPr>
              <a:t>від</a:t>
            </a:r>
            <a:r>
              <a:rPr lang="ru-RU" dirty="0">
                <a:solidFill>
                  <a:srgbClr val="002060"/>
                </a:solidFill>
              </a:rPr>
              <a:t> </a:t>
            </a:r>
            <a:r>
              <a:rPr lang="ru-RU" dirty="0" err="1">
                <a:solidFill>
                  <a:srgbClr val="002060"/>
                </a:solidFill>
              </a:rPr>
              <a:t>твірних</a:t>
            </a:r>
            <a:r>
              <a:rPr lang="ru-RU" dirty="0">
                <a:solidFill>
                  <a:srgbClr val="002060"/>
                </a:solidFill>
              </a:rPr>
              <a:t> основ </a:t>
            </a:r>
            <a:r>
              <a:rPr lang="ru-RU" dirty="0" err="1">
                <a:solidFill>
                  <a:srgbClr val="002060"/>
                </a:solidFill>
              </a:rPr>
              <a:t>слів</a:t>
            </a:r>
            <a:r>
              <a:rPr lang="ru-RU" dirty="0">
                <a:solidFill>
                  <a:srgbClr val="002060"/>
                </a:solidFill>
              </a:rPr>
              <a:t> </a:t>
            </a:r>
            <a:endParaRPr lang="ru-RU" dirty="0" smtClean="0">
              <a:solidFill>
                <a:srgbClr val="002060"/>
              </a:solidFill>
            </a:endParaRPr>
          </a:p>
          <a:p>
            <a:r>
              <a:rPr lang="ru-RU" dirty="0" err="1" smtClean="0">
                <a:solidFill>
                  <a:srgbClr val="FF0000"/>
                </a:solidFill>
              </a:rPr>
              <a:t>білий</a:t>
            </a:r>
            <a:r>
              <a:rPr lang="ru-RU" dirty="0">
                <a:solidFill>
                  <a:srgbClr val="FF0000"/>
                </a:solidFill>
              </a:rPr>
              <a:t>, рука</a:t>
            </a:r>
            <a:r>
              <a:rPr lang="ru-RU" dirty="0">
                <a:solidFill>
                  <a:srgbClr val="002060"/>
                </a:solidFill>
              </a:rPr>
              <a:t>, </a:t>
            </a:r>
            <a:r>
              <a:rPr lang="ru-RU" dirty="0">
                <a:solidFill>
                  <a:srgbClr val="FF0000"/>
                </a:solidFill>
              </a:rPr>
              <a:t>тьма</a:t>
            </a:r>
            <a:r>
              <a:rPr lang="ru-RU" dirty="0">
                <a:solidFill>
                  <a:srgbClr val="002060"/>
                </a:solidFill>
              </a:rPr>
              <a:t> </a:t>
            </a:r>
            <a:endParaRPr lang="ru-RU" dirty="0" smtClean="0">
              <a:solidFill>
                <a:srgbClr val="002060"/>
              </a:solidFill>
            </a:endParaRPr>
          </a:p>
          <a:p>
            <a:r>
              <a:rPr lang="ru-RU" dirty="0" err="1" smtClean="0">
                <a:solidFill>
                  <a:srgbClr val="002060"/>
                </a:solidFill>
              </a:rPr>
              <a:t>поступово</a:t>
            </a:r>
            <a:r>
              <a:rPr lang="ru-RU" dirty="0" smtClean="0">
                <a:solidFill>
                  <a:srgbClr val="002060"/>
                </a:solidFill>
              </a:rPr>
              <a:t> </a:t>
            </a:r>
            <a:r>
              <a:rPr lang="ru-RU" dirty="0" err="1">
                <a:solidFill>
                  <a:srgbClr val="002060"/>
                </a:solidFill>
              </a:rPr>
              <a:t>утворилися</a:t>
            </a:r>
            <a:r>
              <a:rPr lang="ru-RU" dirty="0">
                <a:solidFill>
                  <a:srgbClr val="002060"/>
                </a:solidFill>
              </a:rPr>
              <a:t> </a:t>
            </a:r>
            <a:r>
              <a:rPr lang="ru-RU" dirty="0" err="1">
                <a:solidFill>
                  <a:srgbClr val="002060"/>
                </a:solidFill>
              </a:rPr>
              <a:t>похідні</a:t>
            </a:r>
            <a:r>
              <a:rPr lang="ru-RU" dirty="0">
                <a:solidFill>
                  <a:srgbClr val="002060"/>
                </a:solidFill>
              </a:rPr>
              <a:t> слова </a:t>
            </a:r>
            <a:endParaRPr lang="ru-RU" dirty="0" smtClean="0">
              <a:solidFill>
                <a:srgbClr val="002060"/>
              </a:solidFill>
            </a:endParaRPr>
          </a:p>
          <a:p>
            <a:r>
              <a:rPr lang="ru-RU" dirty="0" err="1" smtClean="0">
                <a:solidFill>
                  <a:srgbClr val="FF0000"/>
                </a:solidFill>
              </a:rPr>
              <a:t>побілка</a:t>
            </a:r>
            <a:r>
              <a:rPr lang="ru-RU" dirty="0">
                <a:solidFill>
                  <a:srgbClr val="FF0000"/>
                </a:solidFill>
              </a:rPr>
              <a:t>, нарукавник, </a:t>
            </a:r>
            <a:r>
              <a:rPr lang="ru-RU" dirty="0" err="1">
                <a:solidFill>
                  <a:srgbClr val="FF0000"/>
                </a:solidFill>
              </a:rPr>
              <a:t>потьмяніти</a:t>
            </a:r>
            <a:r>
              <a:rPr lang="ru-RU" dirty="0">
                <a:solidFill>
                  <a:srgbClr val="FF0000"/>
                </a:solidFill>
              </a:rPr>
              <a:t>.</a:t>
            </a:r>
            <a:br>
              <a:rPr lang="ru-RU" dirty="0">
                <a:solidFill>
                  <a:srgbClr val="FF0000"/>
                </a:solidFill>
              </a:rPr>
            </a:br>
            <a:endParaRPr lang="ru-RU" dirty="0">
              <a:solidFill>
                <a:srgbClr val="FF0000"/>
              </a:solidFill>
            </a:endParaRPr>
          </a:p>
        </p:txBody>
      </p:sp>
    </p:spTree>
    <p:extLst>
      <p:ext uri="{BB962C8B-B14F-4D97-AF65-F5344CB8AC3E}">
        <p14:creationId xmlns:p14="http://schemas.microsoft.com/office/powerpoint/2010/main" val="31553443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7"/>
            <a:ext cx="10364451" cy="726189"/>
          </a:xfrm>
        </p:spPr>
        <p:txBody>
          <a:bodyPr/>
          <a:lstStyle/>
          <a:p>
            <a:r>
              <a:rPr lang="uk-UA" dirty="0" smtClean="0"/>
              <a:t>Завдання для контролю</a:t>
            </a:r>
            <a:endParaRPr lang="ru-RU" dirty="0"/>
          </a:p>
        </p:txBody>
      </p:sp>
      <p:sp>
        <p:nvSpPr>
          <p:cNvPr id="3" name="Объект 2"/>
          <p:cNvSpPr>
            <a:spLocks noGrp="1"/>
          </p:cNvSpPr>
          <p:nvPr>
            <p:ph idx="1"/>
          </p:nvPr>
        </p:nvSpPr>
        <p:spPr>
          <a:xfrm>
            <a:off x="913774" y="1568824"/>
            <a:ext cx="10363826" cy="4222375"/>
          </a:xfrm>
        </p:spPr>
        <p:txBody>
          <a:bodyPr/>
          <a:lstStyle/>
          <a:p>
            <a:pPr algn="ctr"/>
            <a:r>
              <a:rPr lang="uk-UA" dirty="0" smtClean="0"/>
              <a:t>Запишіть спільнокореневі слова, розташувавши їх послідовно в словотвірному </a:t>
            </a:r>
            <a:r>
              <a:rPr lang="uk-UA" dirty="0" smtClean="0"/>
              <a:t>ланцюжку(до зошита):</a:t>
            </a:r>
            <a:endParaRPr lang="uk-UA" dirty="0" smtClean="0"/>
          </a:p>
          <a:p>
            <a:pPr marL="0" indent="0">
              <a:buNone/>
            </a:pPr>
            <a:r>
              <a:rPr lang="uk-UA" dirty="0" smtClean="0"/>
              <a:t>-Народ, народний, народногосподарський, народовладдя, народник, народництво</a:t>
            </a:r>
          </a:p>
          <a:p>
            <a:pPr marL="0" indent="0">
              <a:buNone/>
            </a:pPr>
            <a:r>
              <a:rPr lang="uk-UA" dirty="0" smtClean="0"/>
              <a:t>-хвилина, хвилька, хвиля, хвилинонька, хвилиночка, щохвилинно</a:t>
            </a:r>
            <a:endParaRPr lang="ru-RU" dirty="0"/>
          </a:p>
        </p:txBody>
      </p:sp>
    </p:spTree>
    <p:extLst>
      <p:ext uri="{BB962C8B-B14F-4D97-AF65-F5344CB8AC3E}">
        <p14:creationId xmlns:p14="http://schemas.microsoft.com/office/powerpoint/2010/main" val="474008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0560" y="600636"/>
            <a:ext cx="10911840" cy="1264024"/>
          </a:xfrm>
        </p:spPr>
        <p:txBody>
          <a:bodyPr/>
          <a:lstStyle/>
          <a:p>
            <a:r>
              <a:rPr lang="uk-UA" dirty="0" smtClean="0"/>
              <a:t>                Завдання для контролю</a:t>
            </a:r>
            <a:endParaRPr lang="ru-RU" dirty="0"/>
          </a:p>
        </p:txBody>
      </p:sp>
      <p:sp>
        <p:nvSpPr>
          <p:cNvPr id="3" name="Объект 2"/>
          <p:cNvSpPr>
            <a:spLocks noGrp="1"/>
          </p:cNvSpPr>
          <p:nvPr>
            <p:ph idx="1"/>
          </p:nvPr>
        </p:nvSpPr>
        <p:spPr>
          <a:xfrm>
            <a:off x="670560" y="3200400"/>
            <a:ext cx="10911840" cy="1517904"/>
          </a:xfrm>
        </p:spPr>
        <p:txBody>
          <a:bodyPr/>
          <a:lstStyle/>
          <a:p>
            <a:r>
              <a:rPr lang="uk-UA" dirty="0" smtClean="0"/>
              <a:t>Зробіть словотвірний розбір </a:t>
            </a:r>
            <a:r>
              <a:rPr lang="uk-UA" dirty="0" smtClean="0"/>
              <a:t>слів (до зошита):</a:t>
            </a:r>
            <a:endParaRPr lang="uk-UA" dirty="0" smtClean="0"/>
          </a:p>
          <a:p>
            <a:r>
              <a:rPr lang="uk-UA" dirty="0" smtClean="0"/>
              <a:t>Застереження, переказати, учнівський, трубач, </a:t>
            </a:r>
            <a:r>
              <a:rPr lang="uk-UA" dirty="0" err="1" smtClean="0"/>
              <a:t>комп</a:t>
            </a:r>
            <a:r>
              <a:rPr lang="en-US" dirty="0" smtClean="0"/>
              <a:t>`</a:t>
            </a:r>
            <a:r>
              <a:rPr lang="uk-UA" dirty="0" err="1" smtClean="0"/>
              <a:t>ютерний,вершник</a:t>
            </a:r>
            <a:r>
              <a:rPr lang="uk-UA" dirty="0" smtClean="0"/>
              <a:t>.</a:t>
            </a:r>
            <a:endParaRPr lang="ru-RU" dirty="0"/>
          </a:p>
        </p:txBody>
      </p:sp>
    </p:spTree>
    <p:extLst>
      <p:ext uri="{BB962C8B-B14F-4D97-AF65-F5344CB8AC3E}">
        <p14:creationId xmlns:p14="http://schemas.microsoft.com/office/powerpoint/2010/main" val="17265218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4" y="828564"/>
            <a:ext cx="10351752" cy="1071954"/>
          </a:xfrm>
        </p:spPr>
        <p:txBody>
          <a:bodyPr/>
          <a:lstStyle/>
          <a:p>
            <a:r>
              <a:rPr lang="uk-UA" dirty="0" smtClean="0"/>
              <a:t>Домашнє завдання</a:t>
            </a:r>
            <a:endParaRPr lang="ru-RU" dirty="0"/>
          </a:p>
        </p:txBody>
      </p:sp>
      <p:sp>
        <p:nvSpPr>
          <p:cNvPr id="3" name="Текст 2"/>
          <p:cNvSpPr>
            <a:spLocks noGrp="1"/>
          </p:cNvSpPr>
          <p:nvPr>
            <p:ph type="body" idx="1"/>
          </p:nvPr>
        </p:nvSpPr>
        <p:spPr>
          <a:xfrm>
            <a:off x="913774" y="2205319"/>
            <a:ext cx="10351752" cy="3585881"/>
          </a:xfrm>
        </p:spPr>
        <p:txBody>
          <a:bodyPr>
            <a:noAutofit/>
          </a:bodyPr>
          <a:lstStyle/>
          <a:p>
            <a:r>
              <a:rPr lang="uk-UA" sz="4000" b="1" dirty="0" smtClean="0"/>
              <a:t>Складіть текст про улюблену квітку(3-5 речень).</a:t>
            </a:r>
          </a:p>
          <a:p>
            <a:r>
              <a:rPr lang="uk-UA" sz="4000" b="1" dirty="0" smtClean="0"/>
              <a:t>Виконайте словотвірний аналіз трьох слів зі свого </a:t>
            </a:r>
            <a:r>
              <a:rPr lang="uk-UA" sz="4000" b="1" dirty="0" smtClean="0"/>
              <a:t>тексту (</a:t>
            </a:r>
            <a:r>
              <a:rPr lang="uk-UA" sz="4000" b="1" smtClean="0"/>
              <a:t>до зошита)</a:t>
            </a:r>
            <a:endParaRPr lang="ru-RU" sz="4000" b="1" dirty="0"/>
          </a:p>
        </p:txBody>
      </p:sp>
    </p:spTree>
    <p:extLst>
      <p:ext uri="{BB962C8B-B14F-4D97-AF65-F5344CB8AC3E}">
        <p14:creationId xmlns:p14="http://schemas.microsoft.com/office/powerpoint/2010/main" val="3132485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21400266">
            <a:off x="915486" y="992297"/>
            <a:ext cx="9647334" cy="1534852"/>
          </a:xfrm>
        </p:spPr>
        <p:txBody>
          <a:bodyPr>
            <a:noAutofit/>
          </a:bodyPr>
          <a:lstStyle/>
          <a:p>
            <a:r>
              <a:rPr lang="uk-UA" sz="4400" dirty="0" smtClean="0">
                <a:solidFill>
                  <a:srgbClr val="FF0000"/>
                </a:solidFill>
                <a:latin typeface="Times New Roman" panose="02020603050405020304" pitchFamily="18" charset="0"/>
                <a:cs typeface="Times New Roman" panose="02020603050405020304" pitchFamily="18" charset="0"/>
              </a:rPr>
              <a:t>Пригадайте з минулого уроку</a:t>
            </a:r>
            <a:endParaRPr lang="ru-RU" sz="44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913774" y="3137647"/>
            <a:ext cx="10363826" cy="2653552"/>
          </a:xfrm>
        </p:spPr>
        <p:txBody>
          <a:bodyPr>
            <a:normAutofit/>
          </a:bodyPr>
          <a:lstStyle/>
          <a:p>
            <a:pPr algn="ctr"/>
            <a:r>
              <a:rPr lang="uk-UA" sz="3600" dirty="0" smtClean="0">
                <a:solidFill>
                  <a:srgbClr val="002060"/>
                </a:solidFill>
                <a:latin typeface="Times New Roman" panose="02020603050405020304" pitchFamily="18" charset="0"/>
                <a:cs typeface="Times New Roman" panose="02020603050405020304" pitchFamily="18" charset="0"/>
              </a:rPr>
              <a:t>Що таке  «словотвір»?</a:t>
            </a:r>
          </a:p>
          <a:p>
            <a:pPr algn="ctr"/>
            <a:r>
              <a:rPr lang="uk-UA" sz="3600" dirty="0" smtClean="0">
                <a:solidFill>
                  <a:srgbClr val="002060"/>
                </a:solidFill>
                <a:latin typeface="Times New Roman" panose="02020603050405020304" pitchFamily="18" charset="0"/>
                <a:cs typeface="Times New Roman" panose="02020603050405020304" pitchFamily="18" charset="0"/>
              </a:rPr>
              <a:t>Які способи творення нових слів ви знаєте?</a:t>
            </a:r>
            <a:endParaRPr lang="ru-RU" sz="3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4542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5846" y="493013"/>
            <a:ext cx="10364451" cy="1013058"/>
          </a:xfrm>
        </p:spPr>
        <p:txBody>
          <a:bodyPr/>
          <a:lstStyle/>
          <a:p>
            <a:r>
              <a:rPr lang="uk-UA" dirty="0" smtClean="0"/>
              <a:t>Орфографічний практикум</a:t>
            </a:r>
            <a:endParaRPr lang="ru-RU" dirty="0"/>
          </a:p>
        </p:txBody>
      </p:sp>
      <p:sp>
        <p:nvSpPr>
          <p:cNvPr id="3" name="Объект 2"/>
          <p:cNvSpPr>
            <a:spLocks noGrp="1"/>
          </p:cNvSpPr>
          <p:nvPr>
            <p:ph idx="1"/>
          </p:nvPr>
        </p:nvSpPr>
        <p:spPr>
          <a:xfrm>
            <a:off x="913774" y="1801906"/>
            <a:ext cx="10363826" cy="3989293"/>
          </a:xfrm>
        </p:spPr>
        <p:txBody>
          <a:bodyPr>
            <a:normAutofit/>
          </a:bodyPr>
          <a:lstStyle/>
          <a:p>
            <a:pPr marL="0" indent="0" algn="ctr">
              <a:buNone/>
            </a:pPr>
            <a:r>
              <a:rPr lang="ru-RU" dirty="0" smtClean="0"/>
              <a:t>До </a:t>
            </a:r>
            <a:r>
              <a:rPr lang="ru-RU" dirty="0" err="1" smtClean="0"/>
              <a:t>наведених</a:t>
            </a:r>
            <a:r>
              <a:rPr lang="ru-RU" dirty="0" smtClean="0"/>
              <a:t> </a:t>
            </a:r>
            <a:r>
              <a:rPr lang="ru-RU" dirty="0" err="1" smtClean="0"/>
              <a:t>слів</a:t>
            </a:r>
            <a:r>
              <a:rPr lang="ru-RU" dirty="0" smtClean="0"/>
              <a:t> додайте </a:t>
            </a:r>
            <a:r>
              <a:rPr lang="ru-RU" dirty="0" err="1" smtClean="0"/>
              <a:t>префікс</a:t>
            </a:r>
            <a:r>
              <a:rPr lang="ru-RU" dirty="0" smtClean="0"/>
              <a:t> з-, (</a:t>
            </a:r>
            <a:r>
              <a:rPr lang="ru-RU" dirty="0" err="1" smtClean="0"/>
              <a:t>зі</a:t>
            </a:r>
            <a:r>
              <a:rPr lang="ru-RU" dirty="0" smtClean="0"/>
              <a:t>-, с-).</a:t>
            </a:r>
          </a:p>
          <a:p>
            <a:pPr marL="0" indent="0" algn="ctr">
              <a:buNone/>
            </a:pPr>
            <a:r>
              <a:rPr lang="ru-RU" dirty="0" err="1" smtClean="0"/>
              <a:t>Запишіть</a:t>
            </a:r>
            <a:r>
              <a:rPr lang="ru-RU" dirty="0" smtClean="0"/>
              <a:t> </a:t>
            </a:r>
            <a:r>
              <a:rPr lang="ru-RU" dirty="0" err="1" smtClean="0"/>
              <a:t>утворені</a:t>
            </a:r>
            <a:r>
              <a:rPr lang="ru-RU" dirty="0" smtClean="0"/>
              <a:t> слова. </a:t>
            </a:r>
            <a:r>
              <a:rPr lang="ru-RU" dirty="0" err="1" smtClean="0"/>
              <a:t>Визначте</a:t>
            </a:r>
            <a:r>
              <a:rPr lang="ru-RU" dirty="0" smtClean="0"/>
              <a:t> </a:t>
            </a:r>
            <a:r>
              <a:rPr lang="ru-RU" dirty="0" err="1" smtClean="0"/>
              <a:t>спосіб</a:t>
            </a:r>
            <a:r>
              <a:rPr lang="ru-RU" dirty="0" smtClean="0"/>
              <a:t> </a:t>
            </a:r>
            <a:r>
              <a:rPr lang="ru-RU" dirty="0" err="1" smtClean="0"/>
              <a:t>словотвору</a:t>
            </a:r>
            <a:r>
              <a:rPr lang="ru-RU" dirty="0" smtClean="0"/>
              <a:t>. </a:t>
            </a:r>
            <a:r>
              <a:rPr lang="ru-RU" dirty="0" err="1" smtClean="0"/>
              <a:t>Виділіть</a:t>
            </a:r>
            <a:r>
              <a:rPr lang="ru-RU" dirty="0" smtClean="0"/>
              <a:t> </a:t>
            </a:r>
            <a:r>
              <a:rPr lang="ru-RU" dirty="0" err="1" smtClean="0"/>
              <a:t>орфограму</a:t>
            </a:r>
            <a:r>
              <a:rPr lang="ru-RU" dirty="0" smtClean="0"/>
              <a:t>.</a:t>
            </a:r>
            <a:r>
              <a:rPr lang="ru-RU" dirty="0"/>
              <a:t> </a:t>
            </a:r>
            <a:r>
              <a:rPr lang="ru-RU" dirty="0" smtClean="0"/>
              <a:t>(до </a:t>
            </a:r>
            <a:r>
              <a:rPr lang="ru-RU" dirty="0" err="1" smtClean="0"/>
              <a:t>зошита</a:t>
            </a:r>
            <a:r>
              <a:rPr lang="ru-RU" dirty="0" smtClean="0"/>
              <a:t>).</a:t>
            </a:r>
            <a:endParaRPr lang="ru-RU" dirty="0" smtClean="0"/>
          </a:p>
          <a:p>
            <a:pPr>
              <a:buFontTx/>
              <a:buChar char="-"/>
            </a:pPr>
            <a:r>
              <a:rPr lang="uk-UA" sz="1200" dirty="0" smtClean="0"/>
              <a:t>Бігати</a:t>
            </a:r>
          </a:p>
          <a:p>
            <a:pPr>
              <a:buFontTx/>
              <a:buChar char="-"/>
            </a:pPr>
            <a:r>
              <a:rPr lang="uk-UA" sz="1200" dirty="0" smtClean="0"/>
              <a:t>Формувати</a:t>
            </a:r>
          </a:p>
          <a:p>
            <a:pPr>
              <a:buFontTx/>
              <a:buChar char="-"/>
            </a:pPr>
            <a:r>
              <a:rPr lang="uk-UA" sz="1200" dirty="0" smtClean="0"/>
              <a:t>Писати</a:t>
            </a:r>
          </a:p>
          <a:p>
            <a:pPr>
              <a:buFontTx/>
              <a:buChar char="-"/>
            </a:pPr>
            <a:r>
              <a:rPr lang="uk-UA" sz="1200" dirty="0" smtClean="0"/>
              <a:t>Грати</a:t>
            </a:r>
          </a:p>
          <a:p>
            <a:pPr>
              <a:buFontTx/>
              <a:buChar char="-"/>
            </a:pPr>
            <a:r>
              <a:rPr lang="uk-UA" sz="1200" dirty="0" smtClean="0"/>
              <a:t>Питати </a:t>
            </a:r>
          </a:p>
          <a:p>
            <a:pPr>
              <a:buFontTx/>
              <a:buChar char="-"/>
            </a:pPr>
            <a:r>
              <a:rPr lang="uk-UA" sz="1200" dirty="0" smtClean="0"/>
              <a:t>Фотографувати</a:t>
            </a:r>
          </a:p>
          <a:p>
            <a:pPr>
              <a:buFontTx/>
              <a:buChar char="-"/>
            </a:pPr>
            <a:r>
              <a:rPr lang="uk-UA" sz="1200" dirty="0" smtClean="0"/>
              <a:t>Гнути</a:t>
            </a:r>
          </a:p>
          <a:p>
            <a:pPr>
              <a:buFontTx/>
              <a:buChar char="-"/>
            </a:pPr>
            <a:r>
              <a:rPr lang="uk-UA" sz="1200" dirty="0" smtClean="0"/>
              <a:t>чистити</a:t>
            </a:r>
            <a:endParaRPr lang="ru-RU" sz="1200" dirty="0"/>
          </a:p>
        </p:txBody>
      </p:sp>
    </p:spTree>
    <p:extLst>
      <p:ext uri="{BB962C8B-B14F-4D97-AF65-F5344CB8AC3E}">
        <p14:creationId xmlns:p14="http://schemas.microsoft.com/office/powerpoint/2010/main" val="11218809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8"/>
            <a:ext cx="10364451" cy="771011"/>
          </a:xfrm>
        </p:spPr>
        <p:txBody>
          <a:bodyPr/>
          <a:lstStyle/>
          <a:p>
            <a:r>
              <a:rPr lang="uk-UA" dirty="0" smtClean="0"/>
              <a:t>Орфографічний практикум</a:t>
            </a:r>
            <a:endParaRPr lang="ru-RU" dirty="0"/>
          </a:p>
        </p:txBody>
      </p:sp>
      <p:sp>
        <p:nvSpPr>
          <p:cNvPr id="3" name="Объект 2"/>
          <p:cNvSpPr>
            <a:spLocks noGrp="1"/>
          </p:cNvSpPr>
          <p:nvPr>
            <p:ph idx="1"/>
          </p:nvPr>
        </p:nvSpPr>
        <p:spPr>
          <a:xfrm>
            <a:off x="913774" y="1712259"/>
            <a:ext cx="10363826" cy="4894729"/>
          </a:xfrm>
        </p:spPr>
        <p:txBody>
          <a:bodyPr>
            <a:normAutofit/>
          </a:bodyPr>
          <a:lstStyle/>
          <a:p>
            <a:pPr algn="ctr"/>
            <a:r>
              <a:rPr lang="uk-UA" dirty="0" smtClean="0"/>
              <a:t>Від наведених слів </a:t>
            </a:r>
            <a:r>
              <a:rPr lang="uk-UA" dirty="0" err="1" smtClean="0"/>
              <a:t>утворіть</a:t>
            </a:r>
            <a:r>
              <a:rPr lang="uk-UA" dirty="0" smtClean="0"/>
              <a:t> антоніми </a:t>
            </a:r>
          </a:p>
          <a:p>
            <a:pPr marL="0" indent="0" algn="ctr">
              <a:buNone/>
            </a:pPr>
            <a:r>
              <a:rPr lang="uk-UA" dirty="0" smtClean="0"/>
              <a:t>за допомогою префіксів роз-, без-</a:t>
            </a:r>
            <a:r>
              <a:rPr lang="uk-UA" dirty="0" smtClean="0"/>
              <a:t>,(до зошита)</a:t>
            </a:r>
            <a:endParaRPr lang="uk-UA" dirty="0" smtClean="0"/>
          </a:p>
          <a:p>
            <a:pPr marL="0" indent="0" algn="ctr">
              <a:buNone/>
            </a:pPr>
            <a:r>
              <a:rPr lang="uk-UA" dirty="0" smtClean="0"/>
              <a:t>-Плановий</a:t>
            </a:r>
          </a:p>
          <a:p>
            <a:pPr algn="ctr">
              <a:buFontTx/>
              <a:buChar char="-"/>
            </a:pPr>
            <a:r>
              <a:rPr lang="uk-UA" dirty="0" smtClean="0"/>
              <a:t>Озброїти</a:t>
            </a:r>
          </a:p>
          <a:p>
            <a:pPr algn="ctr">
              <a:buFontTx/>
              <a:buChar char="-"/>
            </a:pPr>
            <a:r>
              <a:rPr lang="uk-UA" dirty="0" smtClean="0"/>
              <a:t>Сильний</a:t>
            </a:r>
          </a:p>
          <a:p>
            <a:pPr algn="ctr">
              <a:buFontTx/>
              <a:buChar char="-"/>
            </a:pPr>
            <a:r>
              <a:rPr lang="uk-UA" dirty="0" smtClean="0"/>
              <a:t>Грамотний</a:t>
            </a:r>
          </a:p>
          <a:p>
            <a:pPr algn="ctr">
              <a:buFontTx/>
              <a:buChar char="-"/>
            </a:pPr>
            <a:r>
              <a:rPr lang="uk-UA" dirty="0" smtClean="0"/>
              <a:t>Взутися</a:t>
            </a:r>
          </a:p>
          <a:p>
            <a:pPr algn="ctr">
              <a:buFontTx/>
              <a:buChar char="-"/>
            </a:pPr>
            <a:r>
              <a:rPr lang="uk-UA" dirty="0" smtClean="0"/>
              <a:t>Димний</a:t>
            </a:r>
          </a:p>
          <a:p>
            <a:pPr algn="ctr">
              <a:buFontTx/>
              <a:buChar char="-"/>
            </a:pPr>
            <a:r>
              <a:rPr lang="uk-UA" dirty="0" smtClean="0"/>
              <a:t>модний</a:t>
            </a:r>
          </a:p>
          <a:p>
            <a:pPr algn="ctr">
              <a:buFontTx/>
              <a:buChar char="-"/>
            </a:pPr>
            <a:endParaRPr lang="uk-UA" dirty="0" smtClean="0"/>
          </a:p>
          <a:p>
            <a:pPr marL="0" indent="0" algn="ctr">
              <a:buNone/>
            </a:pPr>
            <a:endParaRPr lang="ru-RU" dirty="0"/>
          </a:p>
        </p:txBody>
      </p:sp>
    </p:spTree>
    <p:extLst>
      <p:ext uri="{BB962C8B-B14F-4D97-AF65-F5344CB8AC3E}">
        <p14:creationId xmlns:p14="http://schemas.microsoft.com/office/powerpoint/2010/main" val="998493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7"/>
            <a:ext cx="10364451" cy="546895"/>
          </a:xfrm>
        </p:spPr>
        <p:txBody>
          <a:bodyPr>
            <a:normAutofit fontScale="90000"/>
          </a:bodyPr>
          <a:lstStyle/>
          <a:p>
            <a:r>
              <a:rPr lang="uk-UA" dirty="0" smtClean="0"/>
              <a:t>Вивчення нового матеріалу</a:t>
            </a:r>
            <a:endParaRPr lang="ru-RU" dirty="0"/>
          </a:p>
        </p:txBody>
      </p:sp>
      <p:sp>
        <p:nvSpPr>
          <p:cNvPr id="3" name="Объект 2"/>
          <p:cNvSpPr>
            <a:spLocks noGrp="1"/>
          </p:cNvSpPr>
          <p:nvPr>
            <p:ph idx="1"/>
          </p:nvPr>
        </p:nvSpPr>
        <p:spPr>
          <a:xfrm>
            <a:off x="913774" y="1667436"/>
            <a:ext cx="10363826" cy="4123764"/>
          </a:xfrm>
        </p:spPr>
        <p:txBody>
          <a:bodyPr>
            <a:normAutofit/>
          </a:bodyPr>
          <a:lstStyle/>
          <a:p>
            <a:pPr algn="ctr"/>
            <a:r>
              <a:rPr lang="uk-UA" dirty="0" smtClean="0"/>
              <a:t>Під час словотворення виникають групи споріднених слів,</a:t>
            </a:r>
          </a:p>
          <a:p>
            <a:pPr marL="0" indent="0" algn="ctr">
              <a:buNone/>
            </a:pPr>
            <a:r>
              <a:rPr lang="uk-UA" dirty="0" smtClean="0"/>
              <a:t> які можна розмістити з урахуванням послідовності приєднання префіксів і суфіксів, </a:t>
            </a:r>
          </a:p>
          <a:p>
            <a:pPr marL="0" indent="0" algn="ctr">
              <a:buNone/>
            </a:pPr>
            <a:r>
              <a:rPr lang="uk-UA" dirty="0" smtClean="0"/>
              <a:t>утворивши </a:t>
            </a:r>
            <a:r>
              <a:rPr lang="uk-UA" b="1" dirty="0" smtClean="0">
                <a:solidFill>
                  <a:srgbClr val="FF0000"/>
                </a:solidFill>
              </a:rPr>
              <a:t>СЛОВОТВІРНИЙ ЛАНЦЮЖОК</a:t>
            </a:r>
          </a:p>
          <a:p>
            <a:pPr marL="0" indent="0">
              <a:buNone/>
            </a:pPr>
            <a:r>
              <a:rPr lang="uk-UA" b="1" dirty="0" smtClean="0">
                <a:solidFill>
                  <a:schemeClr val="tx1">
                    <a:lumMod val="95000"/>
                    <a:lumOff val="5000"/>
                  </a:schemeClr>
                </a:solidFill>
              </a:rPr>
              <a:t>Клей      клеїти      приклеювати      приклеюватися .</a:t>
            </a:r>
          </a:p>
          <a:p>
            <a:pPr marL="0" indent="0">
              <a:buNone/>
            </a:pPr>
            <a:r>
              <a:rPr lang="ru-RU" b="1" dirty="0">
                <a:solidFill>
                  <a:schemeClr val="tx1">
                    <a:lumMod val="95000"/>
                    <a:lumOff val="5000"/>
                  </a:schemeClr>
                </a:solidFill>
              </a:rPr>
              <a:t>Клей      </a:t>
            </a:r>
            <a:r>
              <a:rPr lang="ru-RU" b="1" dirty="0" err="1">
                <a:solidFill>
                  <a:schemeClr val="tx1">
                    <a:lumMod val="95000"/>
                    <a:lumOff val="5000"/>
                  </a:schemeClr>
                </a:solidFill>
              </a:rPr>
              <a:t>клеїти</a:t>
            </a:r>
            <a:r>
              <a:rPr lang="ru-RU" b="1" dirty="0">
                <a:solidFill>
                  <a:schemeClr val="tx1">
                    <a:lumMod val="95000"/>
                    <a:lumOff val="5000"/>
                  </a:schemeClr>
                </a:solidFill>
              </a:rPr>
              <a:t>     </a:t>
            </a:r>
            <a:r>
              <a:rPr lang="ru-RU" b="1" dirty="0" err="1" smtClean="0">
                <a:solidFill>
                  <a:schemeClr val="tx1">
                    <a:lumMod val="95000"/>
                    <a:lumOff val="5000"/>
                  </a:schemeClr>
                </a:solidFill>
              </a:rPr>
              <a:t>приклеїти</a:t>
            </a:r>
            <a:r>
              <a:rPr lang="ru-RU" b="1" dirty="0" smtClean="0">
                <a:solidFill>
                  <a:schemeClr val="tx1">
                    <a:lumMod val="95000"/>
                    <a:lumOff val="5000"/>
                  </a:schemeClr>
                </a:solidFill>
              </a:rPr>
              <a:t>     </a:t>
            </a:r>
            <a:r>
              <a:rPr lang="ru-RU" b="1" dirty="0" err="1">
                <a:solidFill>
                  <a:schemeClr val="tx1">
                    <a:lumMod val="95000"/>
                    <a:lumOff val="5000"/>
                  </a:schemeClr>
                </a:solidFill>
              </a:rPr>
              <a:t>приклеювати</a:t>
            </a:r>
            <a:r>
              <a:rPr lang="ru-RU" b="1" dirty="0">
                <a:solidFill>
                  <a:schemeClr val="tx1">
                    <a:lumMod val="95000"/>
                    <a:lumOff val="5000"/>
                  </a:schemeClr>
                </a:solidFill>
              </a:rPr>
              <a:t>      </a:t>
            </a:r>
            <a:r>
              <a:rPr lang="ru-RU" b="1" dirty="0" err="1" smtClean="0">
                <a:solidFill>
                  <a:schemeClr val="tx1">
                    <a:lumMod val="95000"/>
                    <a:lumOff val="5000"/>
                  </a:schemeClr>
                </a:solidFill>
              </a:rPr>
              <a:t>приклеюватися</a:t>
            </a:r>
            <a:r>
              <a:rPr lang="ru-RU" b="1" dirty="0" smtClean="0">
                <a:solidFill>
                  <a:schemeClr val="tx1">
                    <a:lumMod val="95000"/>
                    <a:lumOff val="5000"/>
                  </a:schemeClr>
                </a:solidFill>
              </a:rPr>
              <a:t>.</a:t>
            </a:r>
          </a:p>
          <a:p>
            <a:pPr marL="0" indent="0" algn="ctr">
              <a:buNone/>
            </a:pPr>
            <a:r>
              <a:rPr lang="ru-RU" b="1" dirty="0" err="1" smtClean="0">
                <a:solidFill>
                  <a:schemeClr val="tx1">
                    <a:lumMod val="95000"/>
                    <a:lumOff val="5000"/>
                  </a:schemeClr>
                </a:solidFill>
              </a:rPr>
              <a:t>Одне</a:t>
            </a:r>
            <a:r>
              <a:rPr lang="ru-RU" b="1" dirty="0" smtClean="0">
                <a:solidFill>
                  <a:schemeClr val="tx1">
                    <a:lumMod val="95000"/>
                    <a:lumOff val="5000"/>
                  </a:schemeClr>
                </a:solidFill>
              </a:rPr>
              <a:t> слово </a:t>
            </a:r>
            <a:r>
              <a:rPr lang="ru-RU" b="1" dirty="0" err="1" smtClean="0">
                <a:solidFill>
                  <a:schemeClr val="tx1">
                    <a:lumMod val="95000"/>
                    <a:lumOff val="5000"/>
                  </a:schemeClr>
                </a:solidFill>
              </a:rPr>
              <a:t>може</a:t>
            </a:r>
            <a:r>
              <a:rPr lang="ru-RU" b="1" dirty="0" smtClean="0">
                <a:solidFill>
                  <a:schemeClr val="tx1">
                    <a:lumMod val="95000"/>
                    <a:lumOff val="5000"/>
                  </a:schemeClr>
                </a:solidFill>
              </a:rPr>
              <a:t> </a:t>
            </a:r>
            <a:r>
              <a:rPr lang="ru-RU" b="1" dirty="0" err="1" smtClean="0">
                <a:solidFill>
                  <a:schemeClr val="tx1">
                    <a:lumMod val="95000"/>
                    <a:lumOff val="5000"/>
                  </a:schemeClr>
                </a:solidFill>
              </a:rPr>
              <a:t>мати</a:t>
            </a:r>
            <a:r>
              <a:rPr lang="ru-RU" b="1" dirty="0" smtClean="0">
                <a:solidFill>
                  <a:schemeClr val="tx1">
                    <a:lumMod val="95000"/>
                    <a:lumOff val="5000"/>
                  </a:schemeClr>
                </a:solidFill>
              </a:rPr>
              <a:t> </a:t>
            </a:r>
            <a:r>
              <a:rPr lang="ru-RU" b="1" dirty="0" err="1" smtClean="0">
                <a:solidFill>
                  <a:schemeClr val="tx1">
                    <a:lumMod val="95000"/>
                    <a:lumOff val="5000"/>
                  </a:schemeClr>
                </a:solidFill>
              </a:rPr>
              <a:t>кілька</a:t>
            </a:r>
            <a:r>
              <a:rPr lang="ru-RU" b="1" dirty="0" smtClean="0">
                <a:solidFill>
                  <a:schemeClr val="tx1">
                    <a:lumMod val="95000"/>
                    <a:lumOff val="5000"/>
                  </a:schemeClr>
                </a:solidFill>
              </a:rPr>
              <a:t> </a:t>
            </a:r>
            <a:r>
              <a:rPr lang="ru-RU" b="1" dirty="0" err="1" smtClean="0">
                <a:solidFill>
                  <a:schemeClr val="tx1">
                    <a:lumMod val="95000"/>
                    <a:lumOff val="5000"/>
                  </a:schemeClr>
                </a:solidFill>
              </a:rPr>
              <a:t>словотвірних</a:t>
            </a:r>
            <a:r>
              <a:rPr lang="ru-RU" b="1" dirty="0" smtClean="0">
                <a:solidFill>
                  <a:schemeClr val="tx1">
                    <a:lumMod val="95000"/>
                    <a:lumOff val="5000"/>
                  </a:schemeClr>
                </a:solidFill>
              </a:rPr>
              <a:t> </a:t>
            </a:r>
            <a:r>
              <a:rPr lang="ru-RU" b="1" dirty="0" err="1" smtClean="0">
                <a:solidFill>
                  <a:schemeClr val="tx1">
                    <a:lumMod val="95000"/>
                    <a:lumOff val="5000"/>
                  </a:schemeClr>
                </a:solidFill>
              </a:rPr>
              <a:t>ланцюжків</a:t>
            </a:r>
            <a:r>
              <a:rPr lang="ru-RU" b="1" dirty="0" smtClean="0">
                <a:solidFill>
                  <a:schemeClr val="tx1">
                    <a:lumMod val="95000"/>
                    <a:lumOff val="5000"/>
                  </a:schemeClr>
                </a:solidFill>
              </a:rPr>
              <a:t>, </a:t>
            </a:r>
            <a:r>
              <a:rPr lang="ru-RU" b="1" dirty="0" err="1" smtClean="0">
                <a:solidFill>
                  <a:schemeClr val="tx1">
                    <a:lumMod val="95000"/>
                    <a:lumOff val="5000"/>
                  </a:schemeClr>
                </a:solidFill>
              </a:rPr>
              <a:t>що</a:t>
            </a:r>
            <a:r>
              <a:rPr lang="ru-RU" b="1" dirty="0" smtClean="0">
                <a:solidFill>
                  <a:schemeClr val="tx1">
                    <a:lumMod val="95000"/>
                    <a:lumOff val="5000"/>
                  </a:schemeClr>
                </a:solidFill>
              </a:rPr>
              <a:t> </a:t>
            </a:r>
            <a:r>
              <a:rPr lang="ru-RU" b="1" dirty="0" err="1" smtClean="0">
                <a:solidFill>
                  <a:schemeClr val="tx1">
                    <a:lumMod val="95000"/>
                    <a:lumOff val="5000"/>
                  </a:schemeClr>
                </a:solidFill>
              </a:rPr>
              <a:t>містять</a:t>
            </a:r>
            <a:r>
              <a:rPr lang="ru-RU" b="1" dirty="0" smtClean="0">
                <a:solidFill>
                  <a:schemeClr val="tx1">
                    <a:lumMod val="95000"/>
                    <a:lumOff val="5000"/>
                  </a:schemeClr>
                </a:solidFill>
              </a:rPr>
              <a:t> </a:t>
            </a:r>
            <a:r>
              <a:rPr lang="ru-RU" b="1" dirty="0" err="1" smtClean="0">
                <a:solidFill>
                  <a:schemeClr val="tx1">
                    <a:lumMod val="95000"/>
                    <a:lumOff val="5000"/>
                  </a:schemeClr>
                </a:solidFill>
              </a:rPr>
              <a:t>різну</a:t>
            </a:r>
            <a:r>
              <a:rPr lang="ru-RU" b="1" dirty="0" smtClean="0">
                <a:solidFill>
                  <a:schemeClr val="tx1">
                    <a:lumMod val="95000"/>
                    <a:lumOff val="5000"/>
                  </a:schemeClr>
                </a:solidFill>
              </a:rPr>
              <a:t> </a:t>
            </a:r>
            <a:r>
              <a:rPr lang="ru-RU" b="1" dirty="0" err="1" smtClean="0">
                <a:solidFill>
                  <a:schemeClr val="tx1">
                    <a:lumMod val="95000"/>
                    <a:lumOff val="5000"/>
                  </a:schemeClr>
                </a:solidFill>
              </a:rPr>
              <a:t>кількість</a:t>
            </a:r>
            <a:r>
              <a:rPr lang="ru-RU" b="1" dirty="0" smtClean="0">
                <a:solidFill>
                  <a:schemeClr val="tx1">
                    <a:lumMod val="95000"/>
                    <a:lumOff val="5000"/>
                  </a:schemeClr>
                </a:solidFill>
              </a:rPr>
              <a:t> </a:t>
            </a:r>
            <a:r>
              <a:rPr lang="ru-RU" b="1" dirty="0" err="1" smtClean="0">
                <a:solidFill>
                  <a:schemeClr val="tx1">
                    <a:lumMod val="95000"/>
                    <a:lumOff val="5000"/>
                  </a:schemeClr>
                </a:solidFill>
              </a:rPr>
              <a:t>слів</a:t>
            </a:r>
            <a:r>
              <a:rPr lang="ru-RU" b="1" dirty="0" smtClean="0">
                <a:solidFill>
                  <a:schemeClr val="tx1">
                    <a:lumMod val="95000"/>
                    <a:lumOff val="5000"/>
                  </a:schemeClr>
                </a:solidFill>
              </a:rPr>
              <a:t>.</a:t>
            </a:r>
          </a:p>
          <a:p>
            <a:pPr marL="0" indent="0" algn="ctr">
              <a:buNone/>
            </a:pPr>
            <a:endParaRPr lang="ru-RU" b="1" dirty="0">
              <a:solidFill>
                <a:schemeClr val="tx1">
                  <a:lumMod val="95000"/>
                  <a:lumOff val="5000"/>
                </a:schemeClr>
              </a:solidFill>
            </a:endParaRPr>
          </a:p>
          <a:p>
            <a:pPr marL="0" indent="0">
              <a:buNone/>
            </a:pPr>
            <a:endParaRPr lang="ru-RU" b="1" dirty="0">
              <a:solidFill>
                <a:schemeClr val="tx1">
                  <a:lumMod val="95000"/>
                  <a:lumOff val="5000"/>
                </a:schemeClr>
              </a:solidFill>
            </a:endParaRPr>
          </a:p>
        </p:txBody>
      </p:sp>
      <p:cxnSp>
        <p:nvCxnSpPr>
          <p:cNvPr id="12" name="Прямая со стрелкой 11"/>
          <p:cNvCxnSpPr/>
          <p:nvPr/>
        </p:nvCxnSpPr>
        <p:spPr>
          <a:xfrm>
            <a:off x="1918447" y="3603813"/>
            <a:ext cx="22411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3361765" y="3603813"/>
            <a:ext cx="26894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5894295" y="3603814"/>
            <a:ext cx="22411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1918447" y="4016189"/>
            <a:ext cx="22411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a:off x="7826189" y="4016189"/>
            <a:ext cx="26894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a:off x="3402105" y="4016189"/>
            <a:ext cx="18825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5217459" y="4007224"/>
            <a:ext cx="31376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7899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7"/>
            <a:ext cx="10364451" cy="1102707"/>
          </a:xfrm>
        </p:spPr>
        <p:txBody>
          <a:bodyPr/>
          <a:lstStyle/>
          <a:p>
            <a:r>
              <a:rPr lang="uk-UA" dirty="0" smtClean="0"/>
              <a:t>Вивчення нового матеріалу</a:t>
            </a:r>
            <a:endParaRPr lang="ru-RU" dirty="0"/>
          </a:p>
        </p:txBody>
      </p:sp>
      <p:sp>
        <p:nvSpPr>
          <p:cNvPr id="3" name="Объект 2"/>
          <p:cNvSpPr>
            <a:spLocks noGrp="1"/>
          </p:cNvSpPr>
          <p:nvPr>
            <p:ph idx="1"/>
          </p:nvPr>
        </p:nvSpPr>
        <p:spPr>
          <a:xfrm>
            <a:off x="913774" y="2367092"/>
            <a:ext cx="10363826" cy="4033708"/>
          </a:xfrm>
        </p:spPr>
        <p:txBody>
          <a:bodyPr/>
          <a:lstStyle/>
          <a:p>
            <a:r>
              <a:rPr lang="ru-RU" dirty="0" err="1">
                <a:solidFill>
                  <a:srgbClr val="FF0000"/>
                </a:solidFill>
              </a:rPr>
              <a:t>Словотвірне</a:t>
            </a:r>
            <a:r>
              <a:rPr lang="ru-RU" dirty="0">
                <a:solidFill>
                  <a:srgbClr val="FF0000"/>
                </a:solidFill>
              </a:rPr>
              <a:t> </a:t>
            </a:r>
            <a:r>
              <a:rPr lang="ru-RU" dirty="0" err="1">
                <a:solidFill>
                  <a:srgbClr val="FF0000"/>
                </a:solidFill>
              </a:rPr>
              <a:t>гніздо</a:t>
            </a:r>
            <a:r>
              <a:rPr lang="ru-RU" dirty="0">
                <a:solidFill>
                  <a:srgbClr val="FF0000"/>
                </a:solidFill>
              </a:rPr>
              <a:t> </a:t>
            </a:r>
            <a:r>
              <a:rPr lang="ru-RU" dirty="0"/>
              <a:t>-  </a:t>
            </a:r>
            <a:r>
              <a:rPr lang="ru-RU" dirty="0" err="1"/>
              <a:t>сукупність</a:t>
            </a:r>
            <a:r>
              <a:rPr lang="ru-RU" dirty="0"/>
              <a:t> </a:t>
            </a:r>
            <a:r>
              <a:rPr lang="ru-RU" dirty="0" err="1"/>
              <a:t>спільнокореневих</a:t>
            </a:r>
            <a:r>
              <a:rPr lang="ru-RU" dirty="0"/>
              <a:t> </a:t>
            </a:r>
            <a:r>
              <a:rPr lang="ru-RU" dirty="0" err="1"/>
              <a:t>слів</a:t>
            </a:r>
            <a:r>
              <a:rPr lang="ru-RU" dirty="0"/>
              <a:t>, </a:t>
            </a:r>
            <a:r>
              <a:rPr lang="ru-RU" dirty="0" err="1"/>
              <a:t>розміщених</a:t>
            </a:r>
            <a:r>
              <a:rPr lang="ru-RU" dirty="0"/>
              <a:t> до </a:t>
            </a:r>
            <a:r>
              <a:rPr lang="ru-RU" dirty="0" err="1"/>
              <a:t>послідовності</a:t>
            </a:r>
            <a:r>
              <a:rPr lang="ru-RU" dirty="0"/>
              <a:t>  </a:t>
            </a:r>
            <a:r>
              <a:rPr lang="ru-RU" dirty="0" err="1"/>
              <a:t>їх</a:t>
            </a:r>
            <a:r>
              <a:rPr lang="ru-RU" dirty="0"/>
              <a:t> </a:t>
            </a:r>
            <a:r>
              <a:rPr lang="ru-RU" dirty="0" err="1" smtClean="0"/>
              <a:t>творення</a:t>
            </a:r>
            <a:r>
              <a:rPr lang="ru-RU" dirty="0" smtClean="0"/>
              <a:t>:</a:t>
            </a:r>
            <a:endParaRPr lang="ru-RU" dirty="0"/>
          </a:p>
          <a:p>
            <a:pPr marL="0" indent="0">
              <a:buNone/>
            </a:pPr>
            <a:r>
              <a:rPr lang="uk-UA" dirty="0" smtClean="0"/>
              <a:t>     Ліс           лісок      лісовий        безлісся</a:t>
            </a:r>
          </a:p>
          <a:p>
            <a:pPr marL="0" indent="0">
              <a:buNone/>
            </a:pPr>
            <a:r>
              <a:rPr lang="uk-UA" dirty="0" smtClean="0"/>
              <a:t>     Ліс           лісок      лісовий        пролісок</a:t>
            </a:r>
          </a:p>
          <a:p>
            <a:pPr marL="0" indent="0">
              <a:buNone/>
            </a:pPr>
            <a:r>
              <a:rPr lang="uk-UA" dirty="0" smtClean="0"/>
              <a:t>У словотвірному ланцюжку новоутворене слово служить твірною базою для наступних слів.</a:t>
            </a:r>
          </a:p>
          <a:p>
            <a:pPr marL="0" indent="0">
              <a:buNone/>
            </a:pPr>
            <a:r>
              <a:rPr lang="uk-UA" dirty="0" smtClean="0"/>
              <a:t>    Синій   синіти   посиніти</a:t>
            </a:r>
          </a:p>
          <a:p>
            <a:pPr marL="0" indent="0">
              <a:buNone/>
            </a:pPr>
            <a:r>
              <a:rPr lang="uk-UA" dirty="0" smtClean="0"/>
              <a:t>    Рука     рукав      безрукавка  </a:t>
            </a:r>
            <a:endParaRPr lang="ru-RU" dirty="0"/>
          </a:p>
        </p:txBody>
      </p:sp>
      <p:cxnSp>
        <p:nvCxnSpPr>
          <p:cNvPr id="7" name="Прямая со стрелкой 6"/>
          <p:cNvCxnSpPr/>
          <p:nvPr/>
        </p:nvCxnSpPr>
        <p:spPr>
          <a:xfrm flipV="1">
            <a:off x="1963271" y="3451412"/>
            <a:ext cx="331694" cy="89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3702424" y="3451412"/>
            <a:ext cx="2779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5298141" y="3451412"/>
            <a:ext cx="43927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1891553" y="3899647"/>
            <a:ext cx="403412" cy="179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3702424" y="3917576"/>
            <a:ext cx="2779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a:off x="5360894" y="3908612"/>
            <a:ext cx="376518" cy="89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2212041" y="5100917"/>
            <a:ext cx="16584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a:off x="3455894" y="5082988"/>
            <a:ext cx="24653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a:off x="2167218" y="5576047"/>
            <a:ext cx="248770" cy="89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3377453" y="5477436"/>
            <a:ext cx="24877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4765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21226494">
            <a:off x="1983092" y="1003905"/>
            <a:ext cx="9174093" cy="1119693"/>
          </a:xfrm>
        </p:spPr>
        <p:txBody>
          <a:bodyPr/>
          <a:lstStyle/>
          <a:p>
            <a:r>
              <a:rPr lang="uk-UA" dirty="0" smtClean="0"/>
              <a:t>Завдання для </a:t>
            </a:r>
            <a:r>
              <a:rPr lang="uk-UA" dirty="0" smtClean="0"/>
              <a:t>контролю</a:t>
            </a:r>
            <a:br>
              <a:rPr lang="uk-UA" dirty="0" smtClean="0"/>
            </a:br>
            <a:r>
              <a:rPr lang="uk-UA" dirty="0" smtClean="0"/>
              <a:t>(до зошита)</a:t>
            </a:r>
            <a:endParaRPr lang="ru-RU" dirty="0"/>
          </a:p>
        </p:txBody>
      </p:sp>
      <p:sp>
        <p:nvSpPr>
          <p:cNvPr id="3" name="Объект 2"/>
          <p:cNvSpPr>
            <a:spLocks noGrp="1"/>
          </p:cNvSpPr>
          <p:nvPr>
            <p:ph idx="1"/>
          </p:nvPr>
        </p:nvSpPr>
        <p:spPr>
          <a:xfrm>
            <a:off x="670560" y="2931458"/>
            <a:ext cx="10911840" cy="2330824"/>
          </a:xfrm>
        </p:spPr>
        <p:txBody>
          <a:bodyPr/>
          <a:lstStyle/>
          <a:p>
            <a:pPr algn="ctr"/>
            <a:r>
              <a:rPr lang="uk-UA" dirty="0" smtClean="0"/>
              <a:t>Складіть словотвірний ланцюжок від слів:</a:t>
            </a:r>
          </a:p>
          <a:p>
            <a:pPr algn="ctr"/>
            <a:r>
              <a:rPr lang="uk-UA" dirty="0" smtClean="0"/>
              <a:t>Квітка, цвіт, дорога</a:t>
            </a:r>
            <a:endParaRPr lang="ru-RU" dirty="0"/>
          </a:p>
        </p:txBody>
      </p:sp>
    </p:spTree>
    <p:extLst>
      <p:ext uri="{BB962C8B-B14F-4D97-AF65-F5344CB8AC3E}">
        <p14:creationId xmlns:p14="http://schemas.microsoft.com/office/powerpoint/2010/main" val="2749186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1374" y="1353672"/>
            <a:ext cx="10351752" cy="4634628"/>
          </a:xfrm>
        </p:spPr>
        <p:txBody>
          <a:bodyPr>
            <a:noAutofit/>
          </a:bodyPr>
          <a:lstStyle/>
          <a:p>
            <a:r>
              <a:rPr lang="ru-RU" sz="2800" dirty="0" smtClean="0">
                <a:latin typeface="Times New Roman" panose="02020603050405020304" pitchFamily="18" charset="0"/>
                <a:cs typeface="Times New Roman" panose="02020603050405020304" pitchFamily="18" charset="0"/>
              </a:rPr>
              <a:t>Як же </a:t>
            </a:r>
            <a:r>
              <a:rPr lang="ru-RU" sz="2800" dirty="0" err="1" smtClean="0">
                <a:latin typeface="Times New Roman" panose="02020603050405020304" pitchFamily="18" charset="0"/>
                <a:cs typeface="Times New Roman" panose="02020603050405020304" pitchFamily="18" charset="0"/>
              </a:rPr>
              <a:t>розібрати</a:t>
            </a:r>
            <a:r>
              <a:rPr lang="ru-RU" sz="2800" dirty="0" smtClean="0">
                <a:latin typeface="Times New Roman" panose="02020603050405020304" pitchFamily="18" charset="0"/>
                <a:cs typeface="Times New Roman" panose="02020603050405020304" pitchFamily="18" charset="0"/>
              </a:rPr>
              <a:t> слово за </a:t>
            </a:r>
            <a:r>
              <a:rPr lang="ru-RU" sz="2800" dirty="0" err="1" smtClean="0">
                <a:latin typeface="Times New Roman" panose="02020603050405020304" pitchFamily="18" charset="0"/>
                <a:cs typeface="Times New Roman" panose="02020603050405020304" pitchFamily="18" charset="0"/>
              </a:rPr>
              <a:t>будовою</a:t>
            </a:r>
            <a:r>
              <a:rPr lang="ru-RU" sz="2800" dirty="0" smtClean="0">
                <a:latin typeface="Times New Roman" panose="02020603050405020304" pitchFamily="18" charset="0"/>
                <a:cs typeface="Times New Roman" panose="02020603050405020304" pitchFamily="18" charset="0"/>
              </a:rPr>
              <a:t>?</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1</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Записати</a:t>
            </a:r>
            <a:r>
              <a:rPr lang="ru-RU" sz="2800" dirty="0">
                <a:latin typeface="Times New Roman" panose="02020603050405020304" pitchFamily="18" charset="0"/>
                <a:cs typeface="Times New Roman" panose="02020603050405020304" pitchFamily="18" charset="0"/>
              </a:rPr>
              <a:t> слово і </a:t>
            </a:r>
            <a:r>
              <a:rPr lang="ru-RU" sz="2800" dirty="0" err="1">
                <a:latin typeface="Times New Roman" panose="02020603050405020304" pitchFamily="18" charset="0"/>
                <a:cs typeface="Times New Roman" panose="02020603050405020304" pitchFamily="18" charset="0"/>
              </a:rPr>
              <a:t>пояснити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його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лексичне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значення</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2. </a:t>
            </a:r>
            <a:r>
              <a:rPr lang="ru-RU" sz="2800" dirty="0" err="1">
                <a:latin typeface="Times New Roman" panose="02020603050405020304" pitchFamily="18" charset="0"/>
                <a:cs typeface="Times New Roman" panose="02020603050405020304" pitchFamily="18" charset="0"/>
              </a:rPr>
              <a:t>Визначити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твірне</a:t>
            </a:r>
            <a:r>
              <a:rPr lang="ru-RU" sz="2800" dirty="0">
                <a:latin typeface="Times New Roman" panose="02020603050405020304" pitchFamily="18" charset="0"/>
                <a:cs typeface="Times New Roman" panose="02020603050405020304" pitchFamily="18" charset="0"/>
              </a:rPr>
              <a:t> слово, </a:t>
            </a:r>
            <a:r>
              <a:rPr lang="ru-RU" sz="2800" dirty="0" err="1">
                <a:latin typeface="Times New Roman" panose="02020603050405020304" pitchFamily="18" charset="0"/>
                <a:cs typeface="Times New Roman" panose="02020603050405020304" pitchFamily="18" charset="0"/>
              </a:rPr>
              <a:t>твірну</a:t>
            </a:r>
            <a:r>
              <a:rPr lang="ru-RU" sz="2800" dirty="0">
                <a:latin typeface="Times New Roman" panose="02020603050405020304" pitchFamily="18" charset="0"/>
                <a:cs typeface="Times New Roman" panose="02020603050405020304" pitchFamily="18" charset="0"/>
              </a:rPr>
              <a:t> основу.</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3. </a:t>
            </a:r>
            <a:r>
              <a:rPr lang="ru-RU" sz="2800" dirty="0" err="1">
                <a:latin typeface="Times New Roman" panose="02020603050405020304" pitchFamily="18" charset="0"/>
                <a:cs typeface="Times New Roman" panose="02020603050405020304" pitchFamily="18" charset="0"/>
              </a:rPr>
              <a:t>Визначити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префікси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суфікси</a:t>
            </a:r>
            <a:r>
              <a:rPr lang="ru-RU" sz="2800" dirty="0">
                <a:latin typeface="Times New Roman" panose="02020603050405020304" pitchFamily="18" charset="0"/>
                <a:cs typeface="Times New Roman" panose="02020603050405020304" pitchFamily="18" charset="0"/>
              </a:rPr>
              <a:t>, за </a:t>
            </a:r>
            <a:r>
              <a:rPr lang="ru-RU" sz="2800" dirty="0" err="1">
                <a:latin typeface="Times New Roman" panose="02020603050405020304" pitchFamily="18" charset="0"/>
                <a:cs typeface="Times New Roman" panose="02020603050405020304" pitchFamily="18" charset="0"/>
              </a:rPr>
              <a:t>допомогою</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яких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утворено</a:t>
            </a:r>
            <a:r>
              <a:rPr lang="ru-RU" sz="2800" dirty="0">
                <a:latin typeface="Times New Roman" panose="02020603050405020304" pitchFamily="18" charset="0"/>
                <a:cs typeface="Times New Roman" panose="02020603050405020304" pitchFamily="18" charset="0"/>
              </a:rPr>
              <a:t> слово (</a:t>
            </a:r>
            <a:r>
              <a:rPr lang="ru-RU" sz="2800" dirty="0" err="1">
                <a:latin typeface="Times New Roman" panose="02020603050405020304" pitchFamily="18" charset="0"/>
                <a:cs typeface="Times New Roman" panose="02020603050405020304" pitchFamily="18" charset="0"/>
              </a:rPr>
              <a:t>якщо</a:t>
            </a:r>
            <a:r>
              <a:rPr lang="ru-RU" sz="2800" dirty="0">
                <a:latin typeface="Times New Roman" panose="02020603050405020304" pitchFamily="18" charset="0"/>
                <a:cs typeface="Times New Roman" panose="02020603050405020304" pitchFamily="18" charset="0"/>
              </a:rPr>
              <a:t> є).</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4. </a:t>
            </a:r>
            <a:r>
              <a:rPr lang="ru-RU" sz="2800" dirty="0" err="1">
                <a:latin typeface="Times New Roman" panose="02020603050405020304" pitchFamily="18" charset="0"/>
                <a:cs typeface="Times New Roman" panose="02020603050405020304" pitchFamily="18" charset="0"/>
              </a:rPr>
              <a:t>Визначити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спосіб</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словотворення</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b="1" dirty="0">
                <a:solidFill>
                  <a:srgbClr val="FF0000"/>
                </a:solidFill>
                <a:latin typeface="Times New Roman" panose="02020603050405020304" pitchFamily="18" charset="0"/>
                <a:cs typeface="Times New Roman" panose="02020603050405020304" pitchFamily="18" charset="0"/>
              </a:rPr>
              <a:t>ЗВЕРНІТЬ УВАГУ!</a:t>
            </a:r>
            <a:br>
              <a:rPr lang="ru-RU" sz="2800" b="1" dirty="0">
                <a:solidFill>
                  <a:srgbClr val="FF0000"/>
                </a:solidFill>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Словотвірному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розбору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підлягають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лише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похідні</a:t>
            </a:r>
            <a:r>
              <a:rPr lang="ru-RU" sz="2800" dirty="0">
                <a:latin typeface="Times New Roman" panose="02020603050405020304" pitchFamily="18" charset="0"/>
                <a:cs typeface="Times New Roman" panose="02020603050405020304" pitchFamily="18" charset="0"/>
              </a:rPr>
              <a:t> слова.</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rot="10800000" flipV="1">
            <a:off x="886880" y="510988"/>
            <a:ext cx="10363826" cy="1084730"/>
          </a:xfrm>
        </p:spPr>
        <p:txBody>
          <a:bodyPr>
            <a:normAutofit/>
          </a:bodyPr>
          <a:lstStyle/>
          <a:p>
            <a:pPr algn="ctr"/>
            <a:r>
              <a:rPr lang="uk-UA" sz="2800" dirty="0" smtClean="0">
                <a:solidFill>
                  <a:srgbClr val="002060"/>
                </a:solidFill>
              </a:rPr>
              <a:t>Прочитайте уважно!</a:t>
            </a:r>
          </a:p>
          <a:p>
            <a:pPr algn="ctr"/>
            <a:r>
              <a:rPr lang="uk-UA" sz="2800" dirty="0" smtClean="0">
                <a:solidFill>
                  <a:srgbClr val="002060"/>
                </a:solidFill>
              </a:rPr>
              <a:t>Словотвірний розбір слова.</a:t>
            </a:r>
            <a:endParaRPr lang="ru-RU" sz="2800" dirty="0">
              <a:solidFill>
                <a:srgbClr val="002060"/>
              </a:solidFill>
            </a:endParaRPr>
          </a:p>
        </p:txBody>
      </p:sp>
    </p:spTree>
    <p:extLst>
      <p:ext uri="{BB962C8B-B14F-4D97-AF65-F5344CB8AC3E}">
        <p14:creationId xmlns:p14="http://schemas.microsoft.com/office/powerpoint/2010/main" val="20277127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913774" y="828563"/>
            <a:ext cx="10351752" cy="776119"/>
          </a:xfrm>
        </p:spPr>
        <p:txBody>
          <a:bodyPr>
            <a:normAutofit fontScale="90000"/>
          </a:bodyPr>
          <a:lstStyle/>
          <a:p>
            <a:r>
              <a:rPr lang="uk-UA" dirty="0" smtClean="0">
                <a:solidFill>
                  <a:srgbClr val="FF0000"/>
                </a:solidFill>
              </a:rPr>
              <a:t>Зразок словотвірного розбору слова:</a:t>
            </a:r>
            <a:endParaRPr lang="ru-RU" dirty="0">
              <a:solidFill>
                <a:srgbClr val="FF0000"/>
              </a:solidFill>
            </a:endParaRPr>
          </a:p>
        </p:txBody>
      </p:sp>
      <p:sp>
        <p:nvSpPr>
          <p:cNvPr id="3" name="Текст 2"/>
          <p:cNvSpPr>
            <a:spLocks noGrp="1"/>
          </p:cNvSpPr>
          <p:nvPr>
            <p:ph type="body" idx="1"/>
          </p:nvPr>
        </p:nvSpPr>
        <p:spPr>
          <a:xfrm>
            <a:off x="886880" y="1748117"/>
            <a:ext cx="10351752" cy="4684981"/>
          </a:xfrm>
        </p:spPr>
        <p:txBody>
          <a:bodyPr>
            <a:normAutofit/>
          </a:bodyPr>
          <a:lstStyle/>
          <a:p>
            <a:r>
              <a:rPr lang="ru-RU" sz="4000" dirty="0" err="1">
                <a:solidFill>
                  <a:srgbClr val="002060"/>
                </a:solidFill>
                <a:latin typeface="Times New Roman" panose="02020603050405020304" pitchFamily="18" charset="0"/>
                <a:cs typeface="Times New Roman" panose="02020603050405020304" pitchFamily="18" charset="0"/>
              </a:rPr>
              <a:t>народний</a:t>
            </a:r>
            <a:r>
              <a:rPr lang="ru-RU" sz="4000" dirty="0">
                <a:solidFill>
                  <a:srgbClr val="002060"/>
                </a:solidFill>
                <a:latin typeface="Times New Roman" panose="02020603050405020304" pitchFamily="18" charset="0"/>
                <a:cs typeface="Times New Roman" panose="02020603050405020304" pitchFamily="18" charset="0"/>
              </a:rPr>
              <a:t>- той, </a:t>
            </a:r>
            <a:r>
              <a:rPr lang="ru-RU" sz="4000" dirty="0" err="1">
                <a:solidFill>
                  <a:srgbClr val="002060"/>
                </a:solidFill>
                <a:latin typeface="Times New Roman" panose="02020603050405020304" pitchFamily="18" charset="0"/>
                <a:cs typeface="Times New Roman" panose="02020603050405020304" pitchFamily="18" charset="0"/>
              </a:rPr>
              <a:t>що</a:t>
            </a:r>
            <a:r>
              <a:rPr lang="ru-RU" sz="4000" dirty="0">
                <a:solidFill>
                  <a:srgbClr val="002060"/>
                </a:solidFill>
                <a:latin typeface="Times New Roman" panose="02020603050405020304" pitchFamily="18" charset="0"/>
                <a:cs typeface="Times New Roman" panose="02020603050405020304" pitchFamily="18" charset="0"/>
              </a:rPr>
              <a:t> </a:t>
            </a:r>
            <a:r>
              <a:rPr lang="ru-RU" sz="4000" dirty="0" err="1">
                <a:solidFill>
                  <a:srgbClr val="002060"/>
                </a:solidFill>
                <a:latin typeface="Times New Roman" panose="02020603050405020304" pitchFamily="18" charset="0"/>
                <a:cs typeface="Times New Roman" panose="02020603050405020304" pitchFamily="18" charset="0"/>
              </a:rPr>
              <a:t>належить</a:t>
            </a:r>
            <a:r>
              <a:rPr lang="ru-RU" sz="4000" dirty="0">
                <a:solidFill>
                  <a:srgbClr val="002060"/>
                </a:solidFill>
                <a:latin typeface="Times New Roman" panose="02020603050405020304" pitchFamily="18" charset="0"/>
                <a:cs typeface="Times New Roman" panose="02020603050405020304" pitchFamily="18" charset="0"/>
              </a:rPr>
              <a:t> народу; </a:t>
            </a:r>
            <a:r>
              <a:rPr lang="ru-RU" sz="4000" dirty="0" err="1">
                <a:solidFill>
                  <a:srgbClr val="002060"/>
                </a:solidFill>
                <a:latin typeface="Times New Roman" panose="02020603050405020304" pitchFamily="18" charset="0"/>
                <a:cs typeface="Times New Roman" panose="02020603050405020304" pitchFamily="18" charset="0"/>
              </a:rPr>
              <a:t>твірна</a:t>
            </a:r>
            <a:r>
              <a:rPr lang="ru-RU" sz="4000" dirty="0">
                <a:solidFill>
                  <a:srgbClr val="002060"/>
                </a:solidFill>
                <a:latin typeface="Times New Roman" panose="02020603050405020304" pitchFamily="18" charset="0"/>
                <a:cs typeface="Times New Roman" panose="02020603050405020304" pitchFamily="18" charset="0"/>
              </a:rPr>
              <a:t> основа –народ-, </a:t>
            </a:r>
            <a:r>
              <a:rPr lang="ru-RU" sz="4000" dirty="0" err="1">
                <a:solidFill>
                  <a:srgbClr val="002060"/>
                </a:solidFill>
                <a:latin typeface="Times New Roman" panose="02020603050405020304" pitchFamily="18" charset="0"/>
                <a:cs typeface="Times New Roman" panose="02020603050405020304" pitchFamily="18" charset="0"/>
              </a:rPr>
              <a:t>суфікс</a:t>
            </a:r>
            <a:r>
              <a:rPr lang="ru-RU" sz="4000" dirty="0">
                <a:solidFill>
                  <a:srgbClr val="002060"/>
                </a:solidFill>
                <a:latin typeface="Times New Roman" panose="02020603050405020304" pitchFamily="18" charset="0"/>
                <a:cs typeface="Times New Roman" panose="02020603050405020304" pitchFamily="18" charset="0"/>
              </a:rPr>
              <a:t> –н-, </a:t>
            </a:r>
            <a:r>
              <a:rPr lang="ru-RU" sz="4000" dirty="0" err="1">
                <a:solidFill>
                  <a:srgbClr val="002060"/>
                </a:solidFill>
                <a:latin typeface="Times New Roman" panose="02020603050405020304" pitchFamily="18" charset="0"/>
                <a:cs typeface="Times New Roman" panose="02020603050405020304" pitchFamily="18" charset="0"/>
              </a:rPr>
              <a:t>спосіб</a:t>
            </a:r>
            <a:r>
              <a:rPr lang="ru-RU" sz="4000" dirty="0">
                <a:solidFill>
                  <a:srgbClr val="002060"/>
                </a:solidFill>
                <a:latin typeface="Times New Roman" panose="02020603050405020304" pitchFamily="18" charset="0"/>
                <a:cs typeface="Times New Roman" panose="02020603050405020304" pitchFamily="18" charset="0"/>
              </a:rPr>
              <a:t> </a:t>
            </a:r>
            <a:r>
              <a:rPr lang="ru-RU" sz="4000" dirty="0" err="1">
                <a:solidFill>
                  <a:srgbClr val="002060"/>
                </a:solidFill>
                <a:latin typeface="Times New Roman" panose="02020603050405020304" pitchFamily="18" charset="0"/>
                <a:cs typeface="Times New Roman" panose="02020603050405020304" pitchFamily="18" charset="0"/>
              </a:rPr>
              <a:t>творення</a:t>
            </a:r>
            <a:r>
              <a:rPr lang="ru-RU" sz="4000" dirty="0">
                <a:solidFill>
                  <a:srgbClr val="002060"/>
                </a:solidFill>
                <a:latin typeface="Times New Roman" panose="02020603050405020304" pitchFamily="18" charset="0"/>
                <a:cs typeface="Times New Roman" panose="02020603050405020304" pitchFamily="18" charset="0"/>
              </a:rPr>
              <a:t> </a:t>
            </a:r>
            <a:r>
              <a:rPr lang="ru-RU" sz="4000" dirty="0" err="1">
                <a:solidFill>
                  <a:srgbClr val="002060"/>
                </a:solidFill>
                <a:latin typeface="Times New Roman" panose="02020603050405020304" pitchFamily="18" charset="0"/>
                <a:cs typeface="Times New Roman" panose="02020603050405020304" pitchFamily="18" charset="0"/>
              </a:rPr>
              <a:t>суфіксальний</a:t>
            </a:r>
            <a:r>
              <a:rPr lang="ru-RU" sz="40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931220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171</TotalTime>
  <Words>352</Words>
  <Application>Microsoft Office PowerPoint</Application>
  <PresentationFormat>Произвольный</PresentationFormat>
  <Paragraphs>69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Исполнительная</vt:lpstr>
      <vt:lpstr>6 клас</vt:lpstr>
      <vt:lpstr>Пригадайте з минулого уроку</vt:lpstr>
      <vt:lpstr>Орфографічний практикум</vt:lpstr>
      <vt:lpstr>Орфографічний практикум</vt:lpstr>
      <vt:lpstr>Вивчення нового матеріалу</vt:lpstr>
      <vt:lpstr>Вивчення нового матеріалу</vt:lpstr>
      <vt:lpstr>Завдання для контролю (до зошита)</vt:lpstr>
      <vt:lpstr>Як же розібрати слово за будовою? 1. Записати слово і пояснити його лексичне значення. 2. Визначити твірне слово, твірну основу. 3. Визначити префікси, суфікси, за допомогою яких утворено слово (якщо є). 4. Визначити спосіб словотворення. ЗВЕРНІТЬ УВАГУ! Словотвірному розбору підлягають лише похідні слова. </vt:lpstr>
      <vt:lpstr>Зразок словотвірного розбору слова:</vt:lpstr>
      <vt:lpstr>Завдання для контролю.</vt:lpstr>
      <vt:lpstr>  Творче дослідження (усно) </vt:lpstr>
      <vt:lpstr>Завдання для контролю</vt:lpstr>
      <vt:lpstr>                Завдання для контролю</vt:lpstr>
      <vt:lpstr>Домашнє завдання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Двадцять шосте листопада Класна робота</dc:title>
  <dc:creator>Tanya</dc:creator>
  <cp:lastModifiedBy>Пользователь Windows</cp:lastModifiedBy>
  <cp:revision>25</cp:revision>
  <dcterms:created xsi:type="dcterms:W3CDTF">2018-11-25T18:43:45Z</dcterms:created>
  <dcterms:modified xsi:type="dcterms:W3CDTF">2020-12-03T18:16:17Z</dcterms:modified>
</cp:coreProperties>
</file>