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7" r:id="rId2"/>
    <p:sldId id="288" r:id="rId3"/>
    <p:sldId id="284" r:id="rId4"/>
    <p:sldId id="286" r:id="rId5"/>
    <p:sldId id="285" r:id="rId6"/>
    <p:sldId id="289" r:id="rId7"/>
    <p:sldId id="290" r:id="rId8"/>
    <p:sldId id="291" r:id="rId9"/>
    <p:sldId id="292" r:id="rId10"/>
    <p:sldId id="293" r:id="rId11"/>
    <p:sldId id="29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FC86320-CE24-49FC-9500-4D08DBAF3BAF}">
          <p14:sldIdLst>
            <p14:sldId id="287"/>
            <p14:sldId id="288"/>
            <p14:sldId id="284"/>
            <p14:sldId id="286"/>
            <p14:sldId id="285"/>
            <p14:sldId id="289"/>
            <p14:sldId id="290"/>
            <p14:sldId id="291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98" autoAdjust="0"/>
  </p:normalViewPr>
  <p:slideViewPr>
    <p:cSldViewPr>
      <p:cViewPr>
        <p:scale>
          <a:sx n="87" d="100"/>
          <a:sy n="87" d="100"/>
        </p:scale>
        <p:origin x="-13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2800" dirty="0"/>
              <a:t>6 </a:t>
            </a:r>
            <a:r>
              <a:rPr lang="ru-RU" sz="2800" dirty="0" err="1" smtClean="0"/>
              <a:t>клас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Тема уроку: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err="1"/>
              <a:t>Змінювання</a:t>
            </a:r>
            <a:r>
              <a:rPr lang="ru-RU" sz="2800" dirty="0"/>
              <a:t> й </a:t>
            </a:r>
            <a:r>
              <a:rPr lang="ru-RU" sz="2800" dirty="0" err="1"/>
              <a:t>творення</a:t>
            </a:r>
            <a:r>
              <a:rPr lang="ru-RU" sz="2800" dirty="0"/>
              <a:t> </a:t>
            </a:r>
            <a:r>
              <a:rPr lang="ru-RU" sz="2800" dirty="0" err="1"/>
              <a:t>слів</a:t>
            </a:r>
            <a:r>
              <a:rPr lang="ru-RU" sz="2800" dirty="0"/>
              <a:t>. </a:t>
            </a:r>
            <a:r>
              <a:rPr lang="ru-RU" sz="2800" dirty="0" err="1"/>
              <a:t>Твірне</a:t>
            </a:r>
            <a:r>
              <a:rPr lang="ru-RU" sz="2800" dirty="0"/>
              <a:t> слово – база для </a:t>
            </a:r>
            <a:r>
              <a:rPr lang="ru-RU" sz="2800" dirty="0" err="1"/>
              <a:t>утворення</a:t>
            </a:r>
            <a:r>
              <a:rPr lang="ru-RU" sz="2800" dirty="0"/>
              <a:t> </a:t>
            </a:r>
            <a:r>
              <a:rPr lang="ru-RU" sz="2800" dirty="0" err="1"/>
              <a:t>іншого</a:t>
            </a:r>
            <a:r>
              <a:rPr lang="ru-RU" sz="2800" dirty="0"/>
              <a:t> слова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Автор: вчитель української мови Тараненко  Поліна Сергіївна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1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Давайте підсумуємо!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словотвір</a:t>
            </a:r>
            <a:r>
              <a:rPr lang="ru-RU" dirty="0"/>
              <a:t>?</a:t>
            </a:r>
          </a:p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твірне</a:t>
            </a:r>
            <a:r>
              <a:rPr lang="ru-RU" dirty="0"/>
              <a:t> слово?</a:t>
            </a:r>
          </a:p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твірною</a:t>
            </a:r>
            <a:r>
              <a:rPr lang="ru-RU" dirty="0"/>
              <a:t> основою?</a:t>
            </a:r>
          </a:p>
          <a:p>
            <a:r>
              <a:rPr lang="ru-RU" dirty="0"/>
              <a:t>Яке слово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похідним</a:t>
            </a:r>
            <a:r>
              <a:rPr lang="ru-RU" dirty="0"/>
              <a:t>?</a:t>
            </a:r>
          </a:p>
          <a:p>
            <a:r>
              <a:rPr lang="ru-RU" dirty="0"/>
              <a:t>Яке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словотвір</a:t>
            </a:r>
            <a:r>
              <a:rPr lang="ru-RU" dirty="0"/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8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Домашнє завдання!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7239000" cy="48463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dirty="0"/>
              <a:t>До слова далекий </a:t>
            </a:r>
            <a:r>
              <a:rPr lang="ru-RU" dirty="0" err="1"/>
              <a:t>підберіть</a:t>
            </a:r>
            <a:r>
              <a:rPr lang="ru-RU" dirty="0"/>
              <a:t> </a:t>
            </a:r>
            <a:r>
              <a:rPr lang="ru-RU" dirty="0" err="1"/>
              <a:t>спільнокореневі</a:t>
            </a:r>
            <a:r>
              <a:rPr lang="ru-RU" dirty="0"/>
              <a:t>. </a:t>
            </a:r>
          </a:p>
          <a:p>
            <a:pPr marL="0" indent="0" algn="ctr">
              <a:buNone/>
            </a:pPr>
            <a:r>
              <a:rPr lang="ru-RU" dirty="0"/>
              <a:t>2</a:t>
            </a:r>
            <a:r>
              <a:rPr lang="ru-RU" dirty="0" smtClean="0"/>
              <a:t>.Складіть </a:t>
            </a:r>
            <a:r>
              <a:rPr lang="ru-RU" dirty="0"/>
              <a:t>три </a:t>
            </a:r>
            <a:r>
              <a:rPr lang="ru-RU" dirty="0" err="1"/>
              <a:t>речення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у кожному з них </a:t>
            </a:r>
            <a:r>
              <a:rPr lang="ru-RU" dirty="0" err="1"/>
              <a:t>підібрані</a:t>
            </a:r>
            <a:r>
              <a:rPr lang="ru-RU" dirty="0"/>
              <a:t> </a:t>
            </a:r>
            <a:r>
              <a:rPr lang="ru-RU" dirty="0" err="1"/>
              <a:t>спільнокореневі</a:t>
            </a:r>
            <a:r>
              <a:rPr lang="ru-RU" dirty="0"/>
              <a:t> слова належали до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0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Прочитайте уважно!!!!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Словотвір</a:t>
            </a:r>
            <a:r>
              <a:rPr lang="ru-RU" dirty="0"/>
              <a:t> 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розділ</a:t>
            </a:r>
            <a:r>
              <a:rPr lang="ru-RU" dirty="0"/>
              <a:t> </a:t>
            </a:r>
            <a:r>
              <a:rPr lang="ru-RU" dirty="0" err="1"/>
              <a:t>мовознавства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у </a:t>
            </a:r>
            <a:r>
              <a:rPr lang="ru-RU" dirty="0" err="1"/>
              <a:t>мові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Слово,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творять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слово,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твірним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>
                <a:solidFill>
                  <a:srgbClr val="FF0000"/>
                </a:solidFill>
              </a:rPr>
              <a:t>Твірна</a:t>
            </a:r>
            <a:r>
              <a:rPr lang="ru-RU" dirty="0">
                <a:solidFill>
                  <a:srgbClr val="FF0000"/>
                </a:solidFill>
              </a:rPr>
              <a:t> основа 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слова,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утворене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слово.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69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Розрізняємо</a:t>
            </a:r>
            <a:r>
              <a:rPr lang="ru-RU" dirty="0"/>
              <a:t> </a:t>
            </a:r>
            <a:r>
              <a:rPr lang="ru-RU" dirty="0" err="1"/>
              <a:t>непохідні</a:t>
            </a:r>
            <a:r>
              <a:rPr lang="ru-RU" dirty="0"/>
              <a:t> й </a:t>
            </a:r>
            <a:r>
              <a:rPr lang="ru-RU" dirty="0" err="1"/>
              <a:t>похідні</a:t>
            </a:r>
            <a:r>
              <a:rPr lang="ru-RU" dirty="0"/>
              <a:t> слова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000" dirty="0" smtClean="0"/>
              <a:t>     </a:t>
            </a:r>
            <a:r>
              <a:rPr lang="ru-RU" sz="2000" b="1" u="sng" dirty="0" smtClean="0">
                <a:solidFill>
                  <a:srgbClr val="FF0000"/>
                </a:solidFill>
              </a:rPr>
              <a:t>ТВІРНЕ СЛОВО </a:t>
            </a:r>
            <a:r>
              <a:rPr lang="ru-RU" sz="2000" dirty="0"/>
              <a:t>— база для </a:t>
            </a:r>
            <a:r>
              <a:rPr lang="ru-RU" sz="2000" dirty="0" err="1"/>
              <a:t>утворення</a:t>
            </a:r>
            <a:r>
              <a:rPr lang="ru-RU" sz="2000" dirty="0"/>
              <a:t> </a:t>
            </a:r>
            <a:r>
              <a:rPr lang="ru-RU" sz="2000" dirty="0" err="1"/>
              <a:t>спільнокореневих</a:t>
            </a:r>
            <a:r>
              <a:rPr lang="ru-RU" sz="2000" dirty="0"/>
              <a:t> </a:t>
            </a:r>
            <a:r>
              <a:rPr lang="ru-RU" sz="2000" dirty="0" err="1"/>
              <a:t>слів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</a:t>
            </a:r>
            <a:r>
              <a:rPr lang="ru-RU" sz="2000" dirty="0"/>
              <a:t>сад —&gt; садок, </a:t>
            </a:r>
            <a:r>
              <a:rPr lang="ru-RU" sz="2000" dirty="0" err="1"/>
              <a:t>ліс</a:t>
            </a:r>
            <a:r>
              <a:rPr lang="ru-RU" sz="2000" dirty="0"/>
              <a:t> —&gt; </a:t>
            </a:r>
            <a:r>
              <a:rPr lang="ru-RU" sz="2000" dirty="0" err="1"/>
              <a:t>праліс</a:t>
            </a:r>
            <a:r>
              <a:rPr lang="ru-RU" sz="2000" dirty="0"/>
              <a:t>, </a:t>
            </a:r>
            <a:r>
              <a:rPr lang="ru-RU" sz="2000" dirty="0" err="1"/>
              <a:t>небесний</a:t>
            </a:r>
            <a:r>
              <a:rPr lang="ru-RU" sz="2000" dirty="0"/>
              <a:t> —&gt; </a:t>
            </a:r>
            <a:r>
              <a:rPr lang="ru-RU" sz="2000" dirty="0" err="1"/>
              <a:t>піднебесний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     </a:t>
            </a:r>
            <a:r>
              <a:rPr lang="ru-RU" sz="2000" b="1" u="sng" dirty="0" smtClean="0">
                <a:solidFill>
                  <a:srgbClr val="FF0000"/>
                </a:solidFill>
              </a:rPr>
              <a:t>ПОХІДНЕ </a:t>
            </a:r>
            <a:r>
              <a:rPr lang="ru-RU" sz="2000" b="1" u="sng" dirty="0">
                <a:solidFill>
                  <a:srgbClr val="FF0000"/>
                </a:solidFill>
              </a:rPr>
              <a:t>СЛОВО </a:t>
            </a:r>
            <a:r>
              <a:rPr lang="ru-RU" sz="2000" dirty="0"/>
              <a:t>— </a:t>
            </a:r>
            <a:r>
              <a:rPr lang="ru-RU" sz="2000" dirty="0" err="1"/>
              <a:t>це</a:t>
            </a:r>
            <a:r>
              <a:rPr lang="ru-RU" sz="2000" dirty="0"/>
              <a:t> слово, </a:t>
            </a:r>
            <a:r>
              <a:rPr lang="ru-RU" sz="2000" dirty="0" err="1"/>
              <a:t>утворене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іншого</a:t>
            </a:r>
            <a:r>
              <a:rPr lang="ru-RU" sz="2000" dirty="0"/>
              <a:t> слова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словосполучення</a:t>
            </a:r>
            <a:r>
              <a:rPr lang="ru-RU" sz="2000" dirty="0"/>
              <a:t> (весна-</a:t>
            </a:r>
            <a:r>
              <a:rPr lang="ru-RU" sz="2000" dirty="0" err="1"/>
              <a:t>весняний</a:t>
            </a:r>
            <a:r>
              <a:rPr lang="ru-RU" sz="2000" dirty="0"/>
              <a:t>, </a:t>
            </a:r>
            <a:r>
              <a:rPr lang="ru-RU" sz="2000" dirty="0" err="1"/>
              <a:t>рубати</a:t>
            </a:r>
            <a:r>
              <a:rPr lang="ru-RU" sz="2000" dirty="0"/>
              <a:t> </a:t>
            </a:r>
            <a:r>
              <a:rPr lang="ru-RU" sz="2000" dirty="0" err="1"/>
              <a:t>ліс-лісоруб</a:t>
            </a:r>
            <a:r>
              <a:rPr lang="ru-RU" sz="2000" dirty="0"/>
              <a:t>). </a:t>
            </a:r>
            <a:r>
              <a:rPr lang="ru-RU" sz="2000" dirty="0" err="1"/>
              <a:t>Найхарактернішою</a:t>
            </a:r>
            <a:r>
              <a:rPr lang="ru-RU" sz="2000" dirty="0"/>
              <a:t> </a:t>
            </a:r>
            <a:r>
              <a:rPr lang="ru-RU" sz="2000" dirty="0" err="1"/>
              <a:t>ознакою</a:t>
            </a:r>
            <a:r>
              <a:rPr lang="ru-RU" sz="2000" dirty="0"/>
              <a:t> </a:t>
            </a:r>
            <a:r>
              <a:rPr lang="ru-RU" sz="2000" dirty="0" err="1"/>
              <a:t>похідного</a:t>
            </a:r>
            <a:r>
              <a:rPr lang="ru-RU" sz="2000" dirty="0"/>
              <a:t> слова є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мотивованість</a:t>
            </a:r>
            <a:r>
              <a:rPr lang="ru-RU" sz="2000" dirty="0"/>
              <a:t>: </a:t>
            </a:r>
            <a:r>
              <a:rPr lang="ru-RU" sz="2000" dirty="0" err="1"/>
              <a:t>значення</a:t>
            </a:r>
            <a:r>
              <a:rPr lang="ru-RU" sz="2000" dirty="0"/>
              <a:t> </a:t>
            </a:r>
            <a:r>
              <a:rPr lang="ru-RU" sz="2000" dirty="0" err="1"/>
              <a:t>похідного</a:t>
            </a:r>
            <a:r>
              <a:rPr lang="ru-RU" sz="2000" dirty="0"/>
              <a:t> слова </a:t>
            </a:r>
            <a:r>
              <a:rPr lang="ru-RU" sz="2000" dirty="0" err="1"/>
              <a:t>мотивується</a:t>
            </a:r>
            <a:r>
              <a:rPr lang="ru-RU" sz="2000" dirty="0"/>
              <a:t> (</a:t>
            </a:r>
            <a:r>
              <a:rPr lang="ru-RU" sz="2000" dirty="0" err="1"/>
              <a:t>обумовлюється</a:t>
            </a:r>
            <a:r>
              <a:rPr lang="ru-RU" sz="2000" dirty="0"/>
              <a:t>) </a:t>
            </a:r>
            <a:r>
              <a:rPr lang="ru-RU" sz="2000" dirty="0" err="1"/>
              <a:t>значенням</a:t>
            </a:r>
            <a:r>
              <a:rPr lang="ru-RU" sz="2000" dirty="0"/>
              <a:t> </a:t>
            </a:r>
            <a:r>
              <a:rPr lang="ru-RU" sz="2000" dirty="0" err="1"/>
              <a:t>твірного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Слова, </a:t>
            </a:r>
            <a:r>
              <a:rPr lang="ru-RU" sz="2000" dirty="0" err="1"/>
              <a:t>які</a:t>
            </a:r>
            <a:r>
              <a:rPr lang="ru-RU" sz="2000" dirty="0"/>
              <a:t> не </a:t>
            </a:r>
            <a:r>
              <a:rPr lang="ru-RU" sz="2000" dirty="0" err="1"/>
              <a:t>утворені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слів</a:t>
            </a:r>
            <a:r>
              <a:rPr lang="ru-RU" sz="2000" dirty="0"/>
              <a:t> </a:t>
            </a:r>
            <a:r>
              <a:rPr lang="ru-RU" sz="2000" dirty="0" err="1"/>
              <a:t>називаються</a:t>
            </a:r>
            <a:r>
              <a:rPr lang="ru-RU" sz="2000" dirty="0"/>
              <a:t> </a:t>
            </a:r>
            <a:r>
              <a:rPr lang="ru-RU" sz="2000" dirty="0" err="1"/>
              <a:t>непохідними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053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</a:t>
            </a:r>
            <a:r>
              <a:rPr lang="ru-RU" dirty="0" smtClean="0"/>
              <a:t>лово «</a:t>
            </a:r>
            <a:r>
              <a:rPr lang="ru-RU" dirty="0" err="1" smtClean="0"/>
              <a:t>Україна</a:t>
            </a:r>
            <a:r>
              <a:rPr lang="ru-RU" dirty="0" smtClean="0"/>
              <a:t>».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утворились</a:t>
            </a:r>
            <a:r>
              <a:rPr lang="ru-RU" dirty="0"/>
              <a:t> </a:t>
            </a:r>
            <a:r>
              <a:rPr lang="ru-RU" dirty="0" smtClean="0"/>
              <a:t>слова</a:t>
            </a:r>
          </a:p>
          <a:p>
            <a:pPr marL="0" indent="0" algn="ctr">
              <a:buNone/>
            </a:pPr>
            <a:r>
              <a:rPr lang="ru-RU" dirty="0" smtClean="0"/>
              <a:t> «</a:t>
            </a:r>
            <a:r>
              <a:rPr lang="ru-RU" dirty="0" err="1" smtClean="0"/>
              <a:t>український</a:t>
            </a:r>
            <a:r>
              <a:rPr lang="ru-RU" dirty="0" smtClean="0"/>
              <a:t>» </a:t>
            </a:r>
            <a:r>
              <a:rPr lang="ru-RU" dirty="0"/>
              <a:t>та </a:t>
            </a:r>
            <a:r>
              <a:rPr lang="ru-RU" dirty="0" smtClean="0"/>
              <a:t>«</a:t>
            </a:r>
            <a:r>
              <a:rPr lang="ru-RU" dirty="0" err="1" smtClean="0"/>
              <a:t>українка</a:t>
            </a:r>
            <a:r>
              <a:rPr lang="ru-RU" dirty="0" smtClean="0"/>
              <a:t>».</a:t>
            </a:r>
          </a:p>
          <a:p>
            <a:pPr marL="0" indent="0" algn="ctr">
              <a:buNone/>
            </a:pPr>
            <a:r>
              <a:rPr lang="ru-RU" dirty="0" err="1" smtClean="0"/>
              <a:t>Тобто</a:t>
            </a:r>
            <a:r>
              <a:rPr lang="ru-RU" dirty="0"/>
              <a:t>, слово </a:t>
            </a:r>
            <a:r>
              <a:rPr lang="ru-RU" dirty="0" smtClean="0"/>
              <a:t>«</a:t>
            </a:r>
            <a:r>
              <a:rPr lang="ru-RU" dirty="0" err="1" smtClean="0"/>
              <a:t>Україна</a:t>
            </a:r>
            <a:r>
              <a:rPr lang="ru-RU" dirty="0" smtClean="0"/>
              <a:t>» </a:t>
            </a:r>
            <a:r>
              <a:rPr lang="ru-RU" dirty="0"/>
              <a:t>є </a:t>
            </a:r>
            <a:r>
              <a:rPr lang="ru-RU" dirty="0" err="1"/>
              <a:t>твірним</a:t>
            </a:r>
            <a:r>
              <a:rPr lang="ru-RU" dirty="0"/>
              <a:t> словом.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україн</a:t>
            </a:r>
            <a:r>
              <a:rPr lang="ru-RU" dirty="0" smtClean="0"/>
              <a:t>» </a:t>
            </a:r>
            <a:r>
              <a:rPr lang="ru-RU" dirty="0"/>
              <a:t>є </a:t>
            </a:r>
            <a:r>
              <a:rPr lang="ru-RU" dirty="0" err="1"/>
              <a:t>твірною</a:t>
            </a:r>
            <a:r>
              <a:rPr lang="ru-RU" dirty="0"/>
              <a:t> </a:t>
            </a:r>
            <a:r>
              <a:rPr lang="ru-RU" dirty="0" err="1"/>
              <a:t>основою,бо</a:t>
            </a:r>
            <a:r>
              <a:rPr lang="ru-RU" dirty="0"/>
              <a:t> вона не </a:t>
            </a:r>
            <a:r>
              <a:rPr lang="ru-RU" dirty="0" err="1"/>
              <a:t>змінилася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словах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1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Лінгвістичне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Родина, родинні, родиною, родинний, родичі.</a:t>
            </a:r>
          </a:p>
          <a:p>
            <a:r>
              <a:rPr lang="uk-UA" dirty="0" smtClean="0"/>
              <a:t>Мова, мови, мовою, </a:t>
            </a:r>
            <a:r>
              <a:rPr lang="uk-UA" dirty="0" err="1" smtClean="0"/>
              <a:t>мовленнєвий,мовний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dirty="0" smtClean="0">
                <a:solidFill>
                  <a:srgbClr val="002060"/>
                </a:solidFill>
              </a:rPr>
              <a:t>Порівняйте слова. Зробіть розбір слів за будовою</a:t>
            </a:r>
            <a:r>
              <a:rPr lang="uk-UA" dirty="0" smtClean="0">
                <a:solidFill>
                  <a:srgbClr val="002060"/>
                </a:solidFill>
              </a:rPr>
              <a:t>.(до зошита)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Запам'ятайте!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 err="1"/>
              <a:t>Від</a:t>
            </a:r>
            <a:r>
              <a:rPr lang="ru-RU" dirty="0"/>
              <a:t> одного слова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утворитися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. </a:t>
            </a:r>
          </a:p>
          <a:p>
            <a:r>
              <a:rPr lang="ru-RU" dirty="0" err="1"/>
              <a:t>Наприклад</a:t>
            </a:r>
            <a:r>
              <a:rPr lang="ru-RU" dirty="0"/>
              <a:t>: </a:t>
            </a:r>
            <a:r>
              <a:rPr lang="ru-RU" dirty="0" err="1"/>
              <a:t>мудрий</a:t>
            </a:r>
            <a:r>
              <a:rPr lang="ru-RU" dirty="0"/>
              <a:t> – </a:t>
            </a:r>
            <a:r>
              <a:rPr lang="ru-RU" dirty="0" err="1"/>
              <a:t>премудрий</a:t>
            </a:r>
            <a:r>
              <a:rPr lang="ru-RU" dirty="0"/>
              <a:t>, </a:t>
            </a:r>
            <a:r>
              <a:rPr lang="ru-RU" dirty="0" err="1"/>
              <a:t>немудрий</a:t>
            </a:r>
            <a:r>
              <a:rPr lang="ru-RU" dirty="0"/>
              <a:t>, </a:t>
            </a:r>
            <a:r>
              <a:rPr lang="ru-RU" dirty="0" err="1"/>
              <a:t>мудрість</a:t>
            </a:r>
            <a:r>
              <a:rPr lang="ru-RU" dirty="0"/>
              <a:t>, </a:t>
            </a:r>
            <a:r>
              <a:rPr lang="ru-RU" dirty="0" err="1"/>
              <a:t>мудрець</a:t>
            </a:r>
            <a:r>
              <a:rPr lang="ru-RU" dirty="0"/>
              <a:t>, </a:t>
            </a:r>
            <a:r>
              <a:rPr lang="ru-RU" dirty="0" err="1"/>
              <a:t>по-мудрому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Кожне</a:t>
            </a:r>
            <a:r>
              <a:rPr lang="ru-RU" dirty="0"/>
              <a:t> з </a:t>
            </a:r>
            <a:r>
              <a:rPr lang="ru-RU" dirty="0" err="1"/>
              <a:t>утворених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стати основою для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dirty="0" err="1"/>
              <a:t>Мудрувати</a:t>
            </a:r>
            <a:r>
              <a:rPr lang="ru-RU" dirty="0"/>
              <a:t>       </a:t>
            </a:r>
            <a:r>
              <a:rPr lang="ru-RU" dirty="0" err="1"/>
              <a:t>мудрування</a:t>
            </a:r>
            <a:r>
              <a:rPr lang="ru-RU" dirty="0"/>
              <a:t>	</a:t>
            </a:r>
            <a:r>
              <a:rPr lang="ru-RU" dirty="0" smtClean="0"/>
              <a:t>   мудрований</a:t>
            </a:r>
            <a:endParaRPr lang="ru-RU" dirty="0"/>
          </a:p>
          <a:p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, є </a:t>
            </a:r>
            <a:r>
              <a:rPr lang="ru-RU" dirty="0" err="1"/>
              <a:t>найважливішим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збагачення</a:t>
            </a:r>
            <a:r>
              <a:rPr lang="ru-RU" dirty="0"/>
              <a:t> </a:t>
            </a:r>
            <a:r>
              <a:rPr lang="ru-RU" dirty="0" err="1"/>
              <a:t>словникового</a:t>
            </a:r>
            <a:r>
              <a:rPr lang="ru-RU" dirty="0"/>
              <a:t> складу </a:t>
            </a:r>
            <a:r>
              <a:rPr lang="ru-RU" dirty="0" err="1"/>
              <a:t>мови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0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Дослідження-спостереження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 err="1"/>
              <a:t>творенні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твірну</a:t>
            </a:r>
            <a:r>
              <a:rPr lang="ru-RU" dirty="0"/>
              <a:t> основу (</a:t>
            </a:r>
            <a:r>
              <a:rPr lang="ru-RU" dirty="0" err="1">
                <a:solidFill>
                  <a:srgbClr val="FF0000"/>
                </a:solidFill>
              </a:rPr>
              <a:t>твірне</a:t>
            </a:r>
            <a:r>
              <a:rPr lang="ru-RU" dirty="0">
                <a:solidFill>
                  <a:srgbClr val="FF0000"/>
                </a:solidFill>
              </a:rPr>
              <a:t> слово</a:t>
            </a:r>
            <a:r>
              <a:rPr lang="ru-RU" dirty="0"/>
              <a:t>) й </a:t>
            </a:r>
            <a:r>
              <a:rPr lang="ru-RU" dirty="0" err="1">
                <a:solidFill>
                  <a:srgbClr val="FF0000"/>
                </a:solidFill>
              </a:rPr>
              <a:t>похідне</a:t>
            </a:r>
            <a:r>
              <a:rPr lang="ru-RU" dirty="0">
                <a:solidFill>
                  <a:srgbClr val="FF0000"/>
                </a:solidFill>
              </a:rPr>
              <a:t> слово</a:t>
            </a:r>
            <a:r>
              <a:rPr lang="ru-RU" dirty="0"/>
              <a:t>.</a:t>
            </a:r>
          </a:p>
          <a:p>
            <a:r>
              <a:rPr lang="ru-RU" dirty="0" err="1"/>
              <a:t>Розгляньте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  й дайте </a:t>
            </a:r>
            <a:r>
              <a:rPr lang="ru-RU" dirty="0" err="1"/>
              <a:t>визначення</a:t>
            </a:r>
            <a:r>
              <a:rPr lang="ru-RU" dirty="0"/>
              <a:t>:</a:t>
            </a:r>
          </a:p>
          <a:p>
            <a:r>
              <a:rPr lang="ru-RU" dirty="0"/>
              <a:t>Яка основа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твірною</a:t>
            </a:r>
            <a:r>
              <a:rPr lang="ru-RU" dirty="0"/>
              <a:t>;</a:t>
            </a:r>
          </a:p>
          <a:p>
            <a:r>
              <a:rPr lang="ru-RU" dirty="0"/>
              <a:t>Яке слово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похідним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Хата + -н (</a:t>
            </a:r>
            <a:r>
              <a:rPr lang="ru-RU" dirty="0" err="1"/>
              <a:t>ій</a:t>
            </a:r>
            <a:r>
              <a:rPr lang="ru-RU" dirty="0"/>
              <a:t>) – </a:t>
            </a:r>
            <a:r>
              <a:rPr lang="ru-RU" dirty="0" err="1"/>
              <a:t>хатній</a:t>
            </a:r>
            <a:endParaRPr lang="ru-RU" dirty="0"/>
          </a:p>
          <a:p>
            <a:pPr marL="0" indent="0" algn="ctr">
              <a:buNone/>
            </a:pPr>
            <a:r>
              <a:rPr lang="ru-RU" dirty="0" err="1" smtClean="0"/>
              <a:t>Кобзар</a:t>
            </a:r>
            <a:r>
              <a:rPr lang="ru-RU" dirty="0" smtClean="0"/>
              <a:t> + </a:t>
            </a:r>
            <a:r>
              <a:rPr lang="ru-RU" dirty="0" err="1" smtClean="0"/>
              <a:t>ськ</a:t>
            </a:r>
            <a:r>
              <a:rPr lang="ru-RU" dirty="0" smtClean="0"/>
              <a:t>(</a:t>
            </a:r>
            <a:r>
              <a:rPr lang="ru-RU" dirty="0" err="1" smtClean="0"/>
              <a:t>ий</a:t>
            </a:r>
            <a:r>
              <a:rPr lang="ru-RU" dirty="0" smtClean="0"/>
              <a:t>) – </a:t>
            </a:r>
            <a:r>
              <a:rPr lang="ru-RU" dirty="0" err="1" smtClean="0"/>
              <a:t>кобзарський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5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Завдання для контролю.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Запишіть</a:t>
            </a:r>
            <a:r>
              <a:rPr lang="ru-RU" dirty="0">
                <a:solidFill>
                  <a:srgbClr val="002060"/>
                </a:solidFill>
              </a:rPr>
              <a:t> слова парами. </a:t>
            </a:r>
            <a:r>
              <a:rPr lang="ru-RU" dirty="0" err="1">
                <a:solidFill>
                  <a:srgbClr val="002060"/>
                </a:solidFill>
              </a:rPr>
              <a:t>Визначте</a:t>
            </a:r>
            <a:r>
              <a:rPr lang="ru-RU" dirty="0">
                <a:solidFill>
                  <a:srgbClr val="002060"/>
                </a:solidFill>
              </a:rPr>
              <a:t>, яке з них </a:t>
            </a:r>
            <a:r>
              <a:rPr lang="ru-RU" dirty="0" err="1">
                <a:solidFill>
                  <a:srgbClr val="002060"/>
                </a:solidFill>
              </a:rPr>
              <a:t>твірне</a:t>
            </a:r>
            <a:r>
              <a:rPr lang="ru-RU" dirty="0">
                <a:solidFill>
                  <a:srgbClr val="002060"/>
                </a:solidFill>
              </a:rPr>
              <a:t>, а яке </a:t>
            </a:r>
            <a:r>
              <a:rPr lang="ru-RU" dirty="0" err="1">
                <a:solidFill>
                  <a:srgbClr val="002060"/>
                </a:solidFill>
              </a:rPr>
              <a:t>похідне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Простежте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зміни</a:t>
            </a:r>
            <a:r>
              <a:rPr lang="ru-RU" dirty="0">
                <a:solidFill>
                  <a:srgbClr val="002060"/>
                </a:solidFill>
              </a:rPr>
              <a:t> стались у </a:t>
            </a:r>
            <a:r>
              <a:rPr lang="ru-RU" dirty="0" err="1">
                <a:solidFill>
                  <a:srgbClr val="002060"/>
                </a:solidFill>
              </a:rPr>
              <a:t>твірних</a:t>
            </a:r>
            <a:r>
              <a:rPr lang="ru-RU" dirty="0">
                <a:solidFill>
                  <a:srgbClr val="002060"/>
                </a:solidFill>
              </a:rPr>
              <a:t> словах </a:t>
            </a:r>
            <a:r>
              <a:rPr lang="ru-RU" dirty="0" err="1">
                <a:solidFill>
                  <a:srgbClr val="002060"/>
                </a:solidFill>
              </a:rPr>
              <a:t>під</a:t>
            </a:r>
            <a:r>
              <a:rPr lang="ru-RU" dirty="0">
                <a:solidFill>
                  <a:srgbClr val="002060"/>
                </a:solidFill>
              </a:rPr>
              <a:t> час </a:t>
            </a:r>
            <a:r>
              <a:rPr lang="ru-RU" dirty="0" err="1">
                <a:solidFill>
                  <a:srgbClr val="002060"/>
                </a:solidFill>
              </a:rPr>
              <a:t>творення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нових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слів</a:t>
            </a:r>
            <a:r>
              <a:rPr lang="ru-RU" dirty="0" smtClean="0">
                <a:solidFill>
                  <a:srgbClr val="002060"/>
                </a:solidFill>
              </a:rPr>
              <a:t>.(до </a:t>
            </a:r>
            <a:r>
              <a:rPr lang="ru-RU" dirty="0" err="1" smtClean="0">
                <a:solidFill>
                  <a:srgbClr val="002060"/>
                </a:solidFill>
              </a:rPr>
              <a:t>зошита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 err="1"/>
              <a:t>Срібний</a:t>
            </a:r>
            <a:r>
              <a:rPr lang="ru-RU" dirty="0"/>
              <a:t>, </a:t>
            </a:r>
            <a:r>
              <a:rPr lang="ru-RU" dirty="0" err="1"/>
              <a:t>срібло</a:t>
            </a:r>
            <a:r>
              <a:rPr lang="ru-RU" dirty="0"/>
              <a:t>.</a:t>
            </a:r>
          </a:p>
          <a:p>
            <a:r>
              <a:rPr lang="ru-RU" dirty="0"/>
              <a:t>Уста, </a:t>
            </a:r>
            <a:r>
              <a:rPr lang="ru-RU" dirty="0" err="1"/>
              <a:t>усний</a:t>
            </a:r>
            <a:r>
              <a:rPr lang="ru-RU" dirty="0"/>
              <a:t>.</a:t>
            </a:r>
          </a:p>
          <a:p>
            <a:r>
              <a:rPr lang="ru-RU" dirty="0" err="1"/>
              <a:t>Прибережний</a:t>
            </a:r>
            <a:r>
              <a:rPr lang="ru-RU" dirty="0"/>
              <a:t>, берег.</a:t>
            </a:r>
          </a:p>
          <a:p>
            <a:r>
              <a:rPr lang="ru-RU" dirty="0" err="1"/>
              <a:t>Сухий</a:t>
            </a:r>
            <a:r>
              <a:rPr lang="ru-RU" dirty="0"/>
              <a:t>, </a:t>
            </a:r>
            <a:r>
              <a:rPr lang="ru-RU" dirty="0" err="1"/>
              <a:t>сушити</a:t>
            </a:r>
            <a:r>
              <a:rPr lang="ru-RU" dirty="0"/>
              <a:t>.</a:t>
            </a:r>
          </a:p>
          <a:p>
            <a:r>
              <a:rPr lang="ru-RU" dirty="0"/>
              <a:t>Зайти, </a:t>
            </a:r>
            <a:r>
              <a:rPr lang="ru-RU" dirty="0" err="1"/>
              <a:t>іти</a:t>
            </a:r>
            <a:r>
              <a:rPr lang="ru-RU" dirty="0"/>
              <a:t>.</a:t>
            </a:r>
          </a:p>
          <a:p>
            <a:r>
              <a:rPr lang="ru-RU" dirty="0" err="1"/>
              <a:t>Огородити</a:t>
            </a:r>
            <a:r>
              <a:rPr lang="ru-RU" dirty="0"/>
              <a:t>, огорожа.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9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Вибірковий диктант.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Відгадайте</a:t>
            </a:r>
            <a:r>
              <a:rPr lang="ru-RU" dirty="0">
                <a:solidFill>
                  <a:srgbClr val="002060"/>
                </a:solidFill>
              </a:rPr>
              <a:t> загадки, </a:t>
            </a:r>
            <a:r>
              <a:rPr lang="ru-RU" dirty="0" err="1">
                <a:solidFill>
                  <a:srgbClr val="002060"/>
                </a:solidFill>
              </a:rPr>
              <a:t>випишіть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похідні</a:t>
            </a:r>
            <a:r>
              <a:rPr lang="ru-RU" dirty="0">
                <a:solidFill>
                  <a:srgbClr val="002060"/>
                </a:solidFill>
              </a:rPr>
              <a:t> слова й </a:t>
            </a:r>
            <a:r>
              <a:rPr lang="ru-RU" dirty="0" err="1">
                <a:solidFill>
                  <a:srgbClr val="002060"/>
                </a:solidFill>
              </a:rPr>
              <a:t>поясніть</a:t>
            </a:r>
            <a:r>
              <a:rPr lang="ru-RU" dirty="0">
                <a:solidFill>
                  <a:srgbClr val="002060"/>
                </a:solidFill>
              </a:rPr>
              <a:t>, як вони </a:t>
            </a:r>
            <a:r>
              <a:rPr lang="ru-RU" dirty="0" err="1">
                <a:solidFill>
                  <a:srgbClr val="002060"/>
                </a:solidFill>
              </a:rPr>
              <a:t>утворилися</a:t>
            </a:r>
            <a:r>
              <a:rPr lang="ru-RU" dirty="0" smtClean="0">
                <a:solidFill>
                  <a:srgbClr val="002060"/>
                </a:solidFill>
              </a:rPr>
              <a:t>.(до </a:t>
            </a:r>
            <a:r>
              <a:rPr lang="ru-RU" dirty="0" err="1" smtClean="0">
                <a:solidFill>
                  <a:srgbClr val="002060"/>
                </a:solidFill>
              </a:rPr>
              <a:t>зошита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1.За </a:t>
            </a:r>
            <a:r>
              <a:rPr lang="ru-RU" dirty="0" err="1">
                <a:solidFill>
                  <a:srgbClr val="FF0000"/>
                </a:solidFill>
              </a:rPr>
              <a:t>лісом</a:t>
            </a:r>
            <a:r>
              <a:rPr lang="ru-RU" dirty="0">
                <a:solidFill>
                  <a:srgbClr val="FF0000"/>
                </a:solidFill>
              </a:rPr>
              <a:t>, за </a:t>
            </a:r>
            <a:r>
              <a:rPr lang="ru-RU" dirty="0" err="1">
                <a:solidFill>
                  <a:srgbClr val="FF0000"/>
                </a:solidFill>
              </a:rPr>
              <a:t>пралісом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червона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діжа</a:t>
            </a:r>
            <a:r>
              <a:rPr lang="ru-RU" dirty="0">
                <a:solidFill>
                  <a:srgbClr val="FF0000"/>
                </a:solidFill>
              </a:rPr>
              <a:t> сходить.                                   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rgbClr val="00B0F0"/>
                </a:solidFill>
              </a:rPr>
              <a:t>2. </a:t>
            </a:r>
            <a:r>
              <a:rPr lang="ru-RU" dirty="0" err="1">
                <a:solidFill>
                  <a:srgbClr val="00B0F0"/>
                </a:solidFill>
              </a:rPr>
              <a:t>Приїхав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гість</a:t>
            </a:r>
            <a:r>
              <a:rPr lang="ru-RU" dirty="0">
                <a:solidFill>
                  <a:srgbClr val="00B0F0"/>
                </a:solidFill>
              </a:rPr>
              <a:t>, став на </a:t>
            </a:r>
            <a:r>
              <a:rPr lang="ru-RU" dirty="0" err="1">
                <a:solidFill>
                  <a:srgbClr val="00B0F0"/>
                </a:solidFill>
              </a:rPr>
              <a:t>поміст</a:t>
            </a:r>
            <a:r>
              <a:rPr lang="ru-RU" dirty="0">
                <a:solidFill>
                  <a:srgbClr val="00B0F0"/>
                </a:solidFill>
              </a:rPr>
              <a:t>, </a:t>
            </a:r>
            <a:r>
              <a:rPr lang="ru-RU" dirty="0" err="1">
                <a:solidFill>
                  <a:srgbClr val="00B0F0"/>
                </a:solidFill>
              </a:rPr>
              <a:t>розпустив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коні</a:t>
            </a:r>
            <a:r>
              <a:rPr lang="ru-RU" dirty="0">
                <a:solidFill>
                  <a:srgbClr val="00B0F0"/>
                </a:solidFill>
              </a:rPr>
              <a:t> по </a:t>
            </a:r>
            <a:r>
              <a:rPr lang="ru-RU" dirty="0" err="1">
                <a:solidFill>
                  <a:srgbClr val="00B0F0"/>
                </a:solidFill>
              </a:rPr>
              <a:t>всій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оболоні</a:t>
            </a:r>
            <a:r>
              <a:rPr lang="ru-RU" dirty="0">
                <a:solidFill>
                  <a:srgbClr val="00B0F0"/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Ногач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ногатий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окач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окатий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з води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визирає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Чотири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ходуни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два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колюни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сьомий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помахайло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Відгадки</a:t>
            </a:r>
            <a:r>
              <a:rPr lang="ru-RU" dirty="0">
                <a:solidFill>
                  <a:srgbClr val="002060"/>
                </a:solidFill>
              </a:rPr>
              <a:t>: небо, </a:t>
            </a:r>
            <a:r>
              <a:rPr lang="ru-RU" dirty="0" err="1">
                <a:solidFill>
                  <a:srgbClr val="002060"/>
                </a:solidFill>
              </a:rPr>
              <a:t>місяць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зорі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dirty="0" err="1">
                <a:solidFill>
                  <a:srgbClr val="002060"/>
                </a:solidFill>
              </a:rPr>
              <a:t>сонце</a:t>
            </a:r>
            <a:r>
              <a:rPr lang="ru-RU" dirty="0">
                <a:solidFill>
                  <a:srgbClr val="002060"/>
                </a:solidFill>
              </a:rPr>
              <a:t>; корова; жаба</a:t>
            </a:r>
          </a:p>
        </p:txBody>
      </p:sp>
    </p:spTree>
    <p:extLst>
      <p:ext uri="{BB962C8B-B14F-4D97-AF65-F5344CB8AC3E}">
        <p14:creationId xmlns:p14="http://schemas.microsoft.com/office/powerpoint/2010/main" val="409067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244</TotalTime>
  <Words>388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 6 клас Тема уроку: Змінювання й творення слів. Твірне слово – база для утворення іншого слова </vt:lpstr>
      <vt:lpstr>Прочитайте уважно!!!!</vt:lpstr>
      <vt:lpstr>Розрізняємо непохідні й похідні слова</vt:lpstr>
      <vt:lpstr>Наприклад</vt:lpstr>
      <vt:lpstr>Лінгвістичне дослідження</vt:lpstr>
      <vt:lpstr>Запам'ятайте!</vt:lpstr>
      <vt:lpstr>Дослідження-спостереження </vt:lpstr>
      <vt:lpstr>Завдання для контролю.</vt:lpstr>
      <vt:lpstr>Вибірковий диктант.</vt:lpstr>
      <vt:lpstr>Давайте підсумуємо!</vt:lpstr>
      <vt:lpstr>Домашнє завдання!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Змінювання й творення слів. Твірне слово – база для утворення іншого слова</dc:title>
  <dc:creator>Админ</dc:creator>
  <cp:lastModifiedBy>Пользователь Windows</cp:lastModifiedBy>
  <cp:revision>34</cp:revision>
  <dcterms:modified xsi:type="dcterms:W3CDTF">2020-12-03T18:11:59Z</dcterms:modified>
</cp:coreProperties>
</file>