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7" r:id="rId5"/>
    <p:sldId id="263" r:id="rId6"/>
    <p:sldId id="268" r:id="rId7"/>
    <p:sldId id="266" r:id="rId8"/>
    <p:sldId id="264" r:id="rId9"/>
    <p:sldId id="265" r:id="rId10"/>
    <p:sldId id="262" r:id="rId11"/>
    <p:sldId id="269" r:id="rId12"/>
    <p:sldId id="270" r:id="rId13"/>
    <p:sldId id="271" r:id="rId14"/>
    <p:sldId id="272" r:id="rId15"/>
    <p:sldId id="273" r:id="rId16"/>
    <p:sldId id="276" r:id="rId17"/>
    <p:sldId id="274" r:id="rId18"/>
    <p:sldId id="279" r:id="rId19"/>
    <p:sldId id="277" r:id="rId20"/>
    <p:sldId id="278" r:id="rId2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8A45-08D1-425F-809C-5F324788B1A8}" type="datetimeFigureOut">
              <a:rPr lang="uk-UA" smtClean="0"/>
              <a:t>04.12.2020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1E972-5AB1-4D41-BDAD-027C24BB2F9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8691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8A45-08D1-425F-809C-5F324788B1A8}" type="datetimeFigureOut">
              <a:rPr lang="uk-UA" smtClean="0"/>
              <a:t>04.12.2020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1E972-5AB1-4D41-BDAD-027C24BB2F9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892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8A45-08D1-425F-809C-5F324788B1A8}" type="datetimeFigureOut">
              <a:rPr lang="uk-UA" smtClean="0"/>
              <a:t>04.12.2020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1E972-5AB1-4D41-BDAD-027C24BB2F9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2950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8A45-08D1-425F-809C-5F324788B1A8}" type="datetimeFigureOut">
              <a:rPr lang="uk-UA" smtClean="0"/>
              <a:t>04.12.2020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1E972-5AB1-4D41-BDAD-027C24BB2F9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2811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8A45-08D1-425F-809C-5F324788B1A8}" type="datetimeFigureOut">
              <a:rPr lang="uk-UA" smtClean="0"/>
              <a:t>04.12.2020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1E972-5AB1-4D41-BDAD-027C24BB2F9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9434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8A45-08D1-425F-809C-5F324788B1A8}" type="datetimeFigureOut">
              <a:rPr lang="uk-UA" smtClean="0"/>
              <a:t>04.12.2020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1E972-5AB1-4D41-BDAD-027C24BB2F9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8071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8A45-08D1-425F-809C-5F324788B1A8}" type="datetimeFigureOut">
              <a:rPr lang="uk-UA" smtClean="0"/>
              <a:t>04.12.2020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1E972-5AB1-4D41-BDAD-027C24BB2F9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2402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8A45-08D1-425F-809C-5F324788B1A8}" type="datetimeFigureOut">
              <a:rPr lang="uk-UA" smtClean="0"/>
              <a:t>04.12.2020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1E972-5AB1-4D41-BDAD-027C24BB2F9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4647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8A45-08D1-425F-809C-5F324788B1A8}" type="datetimeFigureOut">
              <a:rPr lang="uk-UA" smtClean="0"/>
              <a:t>04.12.2020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1E972-5AB1-4D41-BDAD-027C24BB2F9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3624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8A45-08D1-425F-809C-5F324788B1A8}" type="datetimeFigureOut">
              <a:rPr lang="uk-UA" smtClean="0"/>
              <a:t>04.12.2020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1E972-5AB1-4D41-BDAD-027C24BB2F9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2136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8A45-08D1-425F-809C-5F324788B1A8}" type="datetimeFigureOut">
              <a:rPr lang="uk-UA" smtClean="0"/>
              <a:t>04.12.2020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1E972-5AB1-4D41-BDAD-027C24BB2F9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5702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28A45-08D1-425F-809C-5F324788B1A8}" type="datetimeFigureOut">
              <a:rPr lang="uk-UA" smtClean="0"/>
              <a:t>04.12.2020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1E972-5AB1-4D41-BDAD-027C24BB2F9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9921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етяна\Pictures\шоколад\chocolate-melted-chocolate-coffee-almond-white-background_185193-107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82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5760640" cy="5040560"/>
          </a:xfrm>
        </p:spPr>
        <p:txBody>
          <a:bodyPr>
            <a:normAutofit fontScale="90000"/>
          </a:bodyPr>
          <a:lstStyle/>
          <a:p>
            <a:pPr algn="l"/>
            <a:r>
              <a:rPr lang="uk-UA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Смачний </a:t>
            </a:r>
            <a:r>
              <a:rPr lang="uk-UA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української мови з ароматом </a:t>
            </a:r>
            <a:r>
              <a:rPr lang="uk-UA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шоколаду</a:t>
            </a:r>
            <a:br>
              <a:rPr lang="uk-UA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Виконала:</a:t>
            </a:r>
            <a:br>
              <a:rPr lang="uk-UA" sz="27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  <a:br>
              <a:rPr lang="uk-UA" sz="27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Опорного закладу </a:t>
            </a:r>
            <a:br>
              <a:rPr lang="uk-UA" sz="27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Пирятинської </a:t>
            </a:r>
            <a:r>
              <a:rPr lang="uk-UA" sz="2700" b="1" dirty="0" err="1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зш</a:t>
            </a:r>
            <a:r>
              <a:rPr lang="uk-UA" sz="27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І-ІІІ ст. №6</a:t>
            </a:r>
            <a:br>
              <a:rPr lang="uk-UA" sz="27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b="1" dirty="0" err="1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Митропан</a:t>
            </a:r>
            <a:r>
              <a:rPr lang="uk-UA" sz="27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Т.О.</a:t>
            </a:r>
            <a:r>
              <a:rPr lang="uk-UA" sz="27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7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-19682" y="4149080"/>
            <a:ext cx="5239754" cy="1752600"/>
          </a:xfrm>
        </p:spPr>
        <p:txBody>
          <a:bodyPr>
            <a:normAutofit/>
          </a:bodyPr>
          <a:lstStyle/>
          <a:p>
            <a:endParaRPr lang="uk-UA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184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етяна\Pictures\шоколад\chocolate-melted-chocolate-coffee-almond-white-background_185193-107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407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562074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Який ви любите  шоколад?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836712"/>
            <a:ext cx="7283152" cy="583264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Молочний </a:t>
            </a:r>
            <a:r>
              <a:rPr lang="uk-UA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шоколад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Молочний шоколад подобається романтикам, яким знайома ностальгія і сентиментальність.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Чорний шоколад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Чорний шоколад люблять прогресивні представники людства, які прагнуть бути новаторами у всьому.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Білий шоколад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Білому шоколаду надають перевагу люди нерішучі, але які володіють гострим почуттям справедливості.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Гіркий шоколад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Гіркий шоколад люблять гурмани, які прагнуть оточити себе хорошими речами.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825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етяна\Pictures\шоколад\chocolate-melted-chocolate-coffee-almond-white-background_185193-107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407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Мовне дослідження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908720"/>
            <a:ext cx="6635080" cy="521744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  <a:defRPr/>
            </a:pPr>
            <a:endParaRPr lang="uk-UA" b="1" dirty="0" smtClean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  <a:p>
            <a:pPr marL="0" indent="0" algn="ctr">
              <a:buNone/>
              <a:defRPr/>
            </a:pPr>
            <a:r>
              <a:rPr lang="uk-UA" sz="4600" dirty="0">
                <a:solidFill>
                  <a:srgbClr val="C00000"/>
                </a:solidFill>
              </a:rPr>
              <a:t>Вид шоколаду, якому ви надаєте перевагу, вказує на ваш розумовий і емоційний стан.</a:t>
            </a:r>
          </a:p>
          <a:p>
            <a:pPr marL="0" indent="0" algn="ctr">
              <a:buNone/>
              <a:defRPr/>
            </a:pPr>
            <a:endParaRPr lang="uk-UA" b="1" dirty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  <a:p>
            <a:pPr marL="0" indent="0" algn="ctr">
              <a:buNone/>
              <a:defRPr/>
            </a:pP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Дайте </a:t>
            </a:r>
            <a:r>
              <a:rPr lang="uk-UA" b="1" dirty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відповіді на питання.</a:t>
            </a:r>
          </a:p>
          <a:p>
            <a:pPr marL="457200" indent="-457200">
              <a:buFontTx/>
              <a:buAutoNum type="arabicParenR"/>
              <a:defRPr/>
            </a:pPr>
            <a:r>
              <a:rPr lang="uk-UA" dirty="0">
                <a:latin typeface="Bookman Old Style" pitchFamily="18" charset="0"/>
              </a:rPr>
              <a:t>Знайти головне і залежне речення у даних СПР.</a:t>
            </a:r>
          </a:p>
          <a:p>
            <a:pPr marL="457200" indent="-457200">
              <a:buFontTx/>
              <a:buAutoNum type="arabicParenR"/>
              <a:defRPr/>
            </a:pPr>
            <a:r>
              <a:rPr lang="uk-UA" dirty="0">
                <a:latin typeface="Bookman Old Style" pitchFamily="18" charset="0"/>
              </a:rPr>
              <a:t>З’ясувати місце підрядної частини щодо головної у СПР.</a:t>
            </a:r>
          </a:p>
          <a:p>
            <a:pPr marL="457200" indent="-457200">
              <a:buFontTx/>
              <a:buAutoNum type="arabicParenR"/>
              <a:defRPr/>
            </a:pPr>
            <a:r>
              <a:rPr lang="uk-UA" dirty="0">
                <a:latin typeface="Bookman Old Style" pitchFamily="18" charset="0"/>
              </a:rPr>
              <a:t>Чим з’єднані частини СПР?</a:t>
            </a:r>
          </a:p>
          <a:p>
            <a:pPr marL="457200" indent="-457200">
              <a:buFontTx/>
              <a:buAutoNum type="arabicParenR"/>
              <a:defRPr/>
            </a:pPr>
            <a:r>
              <a:rPr lang="uk-UA" dirty="0" smtClean="0">
                <a:latin typeface="Bookman Old Style" pitchFamily="18" charset="0"/>
              </a:rPr>
              <a:t>На </a:t>
            </a:r>
            <a:r>
              <a:rPr lang="uk-UA" dirty="0">
                <a:latin typeface="Bookman Old Style" pitchFamily="18" charset="0"/>
              </a:rPr>
              <a:t>яке питання відповідає підрядна частина СПР?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934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етяна\Pictures\шоколад\chocolate-melted-chocolate-coffee-almond-white-background_185193-107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407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994122"/>
          </a:xfrm>
        </p:spPr>
        <p:txBody>
          <a:bodyPr>
            <a:normAutofit fontScale="90000"/>
          </a:bodyPr>
          <a:lstStyle/>
          <a:p>
            <a:r>
              <a:rPr lang="uk-UA" sz="2400" dirty="0" smtClean="0">
                <a:solidFill>
                  <a:srgbClr val="C00000"/>
                </a:solidFill>
              </a:rPr>
              <a:t>Виконайте вправу</a:t>
            </a:r>
            <a:br>
              <a:rPr lang="uk-UA" sz="2400" dirty="0" smtClean="0">
                <a:solidFill>
                  <a:srgbClr val="C00000"/>
                </a:solidFill>
              </a:rPr>
            </a:br>
            <a:r>
              <a:rPr lang="uk-UA" sz="2400" dirty="0">
                <a:solidFill>
                  <a:srgbClr val="C00000"/>
                </a:solidFill>
              </a:rPr>
              <a:t>І</a:t>
            </a:r>
            <a:r>
              <a:rPr lang="uk-UA" sz="2400" dirty="0" smtClean="0">
                <a:solidFill>
                  <a:srgbClr val="C00000"/>
                </a:solidFill>
              </a:rPr>
              <a:t>з поданих простих речень утворіть складні, </a:t>
            </a:r>
            <a:br>
              <a:rPr lang="uk-UA" sz="2400" dirty="0" smtClean="0">
                <a:solidFill>
                  <a:srgbClr val="C00000"/>
                </a:solidFill>
              </a:rPr>
            </a:br>
            <a:r>
              <a:rPr lang="uk-UA" sz="2400" dirty="0" smtClean="0">
                <a:solidFill>
                  <a:srgbClr val="C00000"/>
                </a:solidFill>
              </a:rPr>
              <a:t>з</a:t>
            </a:r>
            <a:r>
              <a:rPr lang="en-US" sz="2400" dirty="0" smtClean="0">
                <a:solidFill>
                  <a:srgbClr val="C00000"/>
                </a:solidFill>
              </a:rPr>
              <a:t>’</a:t>
            </a:r>
            <a:r>
              <a:rPr lang="uk-UA" sz="2400" dirty="0" smtClean="0">
                <a:solidFill>
                  <a:srgbClr val="C00000"/>
                </a:solidFill>
              </a:rPr>
              <a:t>ясуйте їх вид.</a:t>
            </a:r>
            <a:endParaRPr lang="uk-UA" sz="2400" dirty="0">
              <a:solidFill>
                <a:srgbClr val="C0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7643192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 smtClean="0"/>
              <a:t>1. Молочний </a:t>
            </a:r>
            <a:r>
              <a:rPr lang="uk-UA" dirty="0"/>
              <a:t>шоколад подобається </a:t>
            </a:r>
            <a:r>
              <a:rPr lang="uk-UA" dirty="0" smtClean="0"/>
              <a:t>романтикам. Їм знайома </a:t>
            </a:r>
            <a:r>
              <a:rPr lang="uk-UA" dirty="0"/>
              <a:t>ностальгія і сентиментальність</a:t>
            </a:r>
            <a:r>
              <a:rPr lang="uk-UA" dirty="0" smtClean="0"/>
              <a:t>.</a:t>
            </a:r>
          </a:p>
          <a:p>
            <a:pPr marL="514350" indent="-514350">
              <a:buAutoNum type="arabicPeriod"/>
            </a:pPr>
            <a:endParaRPr lang="uk-UA" dirty="0"/>
          </a:p>
          <a:p>
            <a:pPr marL="0" lvl="0" indent="0">
              <a:buNone/>
            </a:pPr>
            <a:r>
              <a:rPr lang="uk-UA" dirty="0" smtClean="0"/>
              <a:t>2. Кокосова </a:t>
            </a:r>
            <a:r>
              <a:rPr lang="uk-UA" dirty="0"/>
              <a:t>начинка </a:t>
            </a:r>
            <a:r>
              <a:rPr lang="uk-UA" dirty="0" smtClean="0"/>
              <a:t>вказує. Ви </a:t>
            </a:r>
            <a:r>
              <a:rPr lang="uk-UA" dirty="0"/>
              <a:t>мрійливі і жагучі</a:t>
            </a:r>
            <a:r>
              <a:rPr lang="uk-UA" dirty="0" smtClean="0"/>
              <a:t>.</a:t>
            </a:r>
          </a:p>
          <a:p>
            <a:pPr marL="0" lvl="0" indent="0">
              <a:buNone/>
            </a:pPr>
            <a:endParaRPr lang="uk-UA" dirty="0" smtClean="0"/>
          </a:p>
          <a:p>
            <a:pPr marL="0" lvl="0" indent="0">
              <a:buNone/>
            </a:pPr>
            <a:r>
              <a:rPr lang="uk-UA" dirty="0" smtClean="0"/>
              <a:t>3. Ви </a:t>
            </a:r>
            <a:r>
              <a:rPr lang="uk-UA" dirty="0"/>
              <a:t>любите шоколад з </a:t>
            </a:r>
            <a:r>
              <a:rPr lang="uk-UA" dirty="0" smtClean="0"/>
              <a:t>горіхами. </a:t>
            </a:r>
          </a:p>
          <a:p>
            <a:pPr marL="0" lvl="0" indent="0">
              <a:buNone/>
            </a:pPr>
            <a:r>
              <a:rPr lang="uk-UA" dirty="0" smtClean="0"/>
              <a:t>Ви </a:t>
            </a:r>
            <a:r>
              <a:rPr lang="uk-UA" dirty="0"/>
              <a:t>володієте тактом і почуттям </a:t>
            </a:r>
            <a:r>
              <a:rPr lang="uk-UA" dirty="0" smtClean="0"/>
              <a:t>стилю.</a:t>
            </a:r>
          </a:p>
          <a:p>
            <a:pPr marL="0" lv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b="1" i="1" dirty="0" smtClean="0"/>
              <a:t>Довідка: </a:t>
            </a:r>
            <a:r>
              <a:rPr lang="uk-UA" b="1" dirty="0" smtClean="0"/>
              <a:t>на </a:t>
            </a:r>
            <a:r>
              <a:rPr lang="uk-UA" b="1" dirty="0"/>
              <a:t>те, </a:t>
            </a:r>
            <a:r>
              <a:rPr lang="uk-UA" b="1" dirty="0" smtClean="0"/>
              <a:t>що; </a:t>
            </a:r>
          </a:p>
          <a:p>
            <a:pPr marL="0" indent="0">
              <a:buNone/>
            </a:pPr>
            <a:r>
              <a:rPr lang="uk-UA" b="1" dirty="0" smtClean="0"/>
              <a:t>якщо; </a:t>
            </a:r>
            <a:r>
              <a:rPr lang="uk-UA" b="1" dirty="0"/>
              <a:t>яким; </a:t>
            </a:r>
          </a:p>
          <a:p>
            <a:pPr marL="0" indent="0">
              <a:buNone/>
            </a:pPr>
            <a:r>
              <a:rPr lang="uk-UA" b="1" dirty="0" smtClean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93468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етяна\Pictures\шоколад\chocolate-melted-chocolate-coffee-almond-white-background_185193-107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407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88640"/>
            <a:ext cx="6419056" cy="6408712"/>
          </a:xfrm>
        </p:spPr>
        <p:txBody>
          <a:bodyPr>
            <a:normAutofit fontScale="47500" lnSpcReduction="20000"/>
          </a:bodyPr>
          <a:lstStyle/>
          <a:p>
            <a:pPr marL="0" indent="0" algn="ctr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 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“Розпізнай речення” </a:t>
            </a:r>
            <a:endParaRPr lang="uk-UA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простого і ніжного домашнього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смаколика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запропонованої нижче кількості складових ви отримаєте 6–7 порцій чудового десерту. Щоб зробити домашній шоколад, знадобиться приблизно 20 хвилин. Крім того, певний час піде на застигання ласощів.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Інгредієнти: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 г какао-порошку хорошої якості;</a:t>
            </a:r>
          </a:p>
          <a:p>
            <a:pPr marL="0" lv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ч. л. цукрового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піску;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 г вершкового масла (жирність — не менше 80 %);</a:t>
            </a:r>
          </a:p>
          <a:p>
            <a:pPr marL="0" lv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ст. л. пастеризованого молока.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Покрокова інструкція: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каструльці нагріти молоко, не доводячи до кипіння. Додати цукор і какао-порошок.</a:t>
            </a:r>
          </a:p>
          <a:p>
            <a:pPr marL="0" lv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Паралельно підготувати водяну баню. Розтопити на ній вершкове масло.</a:t>
            </a:r>
          </a:p>
          <a:p>
            <a:pPr marL="0" lv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Зміксувати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молочну суміш і вже рідке вершкове масло. Ретельно вимішати силіконовою лопаткою, щоб маса стала однорідною і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шовковистою. Прогріти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суміш на маленькому вогні, давши ледь закипіти.</a:t>
            </a:r>
          </a:p>
          <a:p>
            <a:pPr marL="0" lv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Розлити шоколад у спеціальні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ємності (можна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замінити формочками для льоду). Дати охолонути і застигнути.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Зроблений у такий спосіб домашній шоколад можна використовувати для оформлення тортів і тістечок, подачі млинців, вафель, морозива.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 приготування цього десерту стане ще краще, коли ви проявите фантазію. Наприклад, до шоколаду можна додати ванілін, сухофрукти, сушені ягоди. Особливої нотки домашньому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смаколику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додасть невелика кількість згущеного молока, введеного в теплу готову суміш.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6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етяна\Pictures\шоколад\chocolate-melted-chocolate-coffee-almond-white-background_185193-107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407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Колективна робота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зробити повний синтаксичний розбір </a:t>
            </a:r>
            <a:r>
              <a:rPr lang="uk-U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речення.</a:t>
            </a:r>
            <a:endParaRPr lang="uk-UA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i="1" dirty="0"/>
              <a:t>Дослідження показують, що шоколад люблять чотирнадцять осіб з кожних </a:t>
            </a:r>
            <a:r>
              <a:rPr lang="uk-UA" i="1" dirty="0" smtClean="0"/>
              <a:t>десяти.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304008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етяна\Pictures\шоколад\chocolate-melted-chocolate-coffee-almond-white-background_185193-107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407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Слово «шоколад»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908720"/>
            <a:ext cx="6491064" cy="5217443"/>
          </a:xfrm>
        </p:spPr>
        <p:txBody>
          <a:bodyPr>
            <a:normAutofit fontScale="70000" lnSpcReduction="20000"/>
          </a:bodyPr>
          <a:lstStyle/>
          <a:p>
            <a:pPr marL="360000"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 «шоколад» перейшло до європейських мов з 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іспанської,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проте як воно потрапило до іспанської мови відомо гірше. </a:t>
            </a:r>
            <a:endParaRPr lang="uk-UA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>
              <a:lnSpc>
                <a:spcPct val="120000"/>
              </a:lnSpc>
              <a:spcBef>
                <a:spcPts val="0"/>
              </a:spcBef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цитованою версією є запозичення слова з 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 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ацтеків,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 слово </a:t>
            </a:r>
            <a:r>
              <a:rPr lang="uk-UA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xocolātl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використовувалося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позначення шоколадного 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напою.</a:t>
            </a:r>
            <a:endParaRPr lang="uk-UA" baseline="30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>
              <a:lnSpc>
                <a:spcPct val="120000"/>
              </a:lnSpc>
              <a:spcBef>
                <a:spcPts val="0"/>
              </a:spcBef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Нарешті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нещодавно данські лінгвісти </a:t>
            </a:r>
            <a:r>
              <a:rPr lang="uk-UA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Дакін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Віхман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запропонували версію виникнення слова від слова східного діалекту  </a:t>
            </a:r>
            <a:r>
              <a:rPr lang="uk-UA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chicolatl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«збитий напій», через звичку тубільних мексиканців пити гарячий шоколад із збитою 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піною</a:t>
            </a:r>
            <a:r>
              <a:rPr lang="uk-UA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120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етяна\Pictures\шоколад\chocolate-melted-chocolate-coffee-almond-white-background_185193-107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407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1210146"/>
          </a:xfrm>
        </p:spPr>
        <p:txBody>
          <a:bodyPr>
            <a:normAutofit fontScale="90000"/>
          </a:bodyPr>
          <a:lstStyle/>
          <a:p>
            <a:pPr marL="742950" lvl="0" indent="-742950" algn="l">
              <a:spcBef>
                <a:spcPts val="0"/>
              </a:spcBef>
              <a:defRPr/>
            </a:pPr>
            <a:r>
              <a:rPr lang="ru-RU" sz="1600" b="1" i="1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cs typeface="Times New Roman"/>
              </a:rPr>
              <a:t/>
            </a:r>
            <a:br>
              <a:rPr lang="ru-RU" sz="1600" b="1" i="1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cs typeface="Times New Roman"/>
              </a:rPr>
            </a:br>
            <a:r>
              <a:rPr lang="ru-RU" sz="1600" b="1" i="1" kern="1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cs typeface="Times New Roman"/>
              </a:rPr>
              <a:t/>
            </a:r>
            <a:br>
              <a:rPr lang="ru-RU" sz="1600" b="1" i="1" kern="1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cs typeface="Times New Roman"/>
              </a:rPr>
            </a:br>
            <a:r>
              <a:rPr lang="ru-RU" sz="1600" b="1" i="1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cs typeface="Times New Roman"/>
              </a:rPr>
              <a:t/>
            </a:r>
            <a:br>
              <a:rPr lang="ru-RU" sz="1600" b="1" i="1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cs typeface="Times New Roman"/>
              </a:rPr>
            </a:br>
            <a:r>
              <a:rPr lang="ru-RU" sz="1600" b="1" i="1" kern="1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cs typeface="Times New Roman"/>
              </a:rPr>
              <a:t/>
            </a:r>
            <a:br>
              <a:rPr lang="ru-RU" sz="1600" b="1" i="1" kern="1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cs typeface="Times New Roman"/>
              </a:rPr>
            </a:br>
            <a:r>
              <a:rPr lang="ru-RU" sz="1600" b="1" i="1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cs typeface="Times New Roman"/>
              </a:rPr>
              <a:t/>
            </a:r>
            <a:br>
              <a:rPr lang="ru-RU" sz="1600" b="1" i="1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cs typeface="Times New Roman"/>
              </a:rPr>
            </a:br>
            <a:r>
              <a:rPr lang="ru-RU" sz="3100" b="1" i="1" kern="1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cs typeface="Times New Roman"/>
              </a:rPr>
              <a:t>Цифровий</a:t>
            </a:r>
            <a:r>
              <a:rPr lang="ru-RU" sz="3100" b="1" i="1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cs typeface="Times New Roman"/>
              </a:rPr>
              <a:t> диктант</a:t>
            </a:r>
            <a:br>
              <a:rPr lang="ru-RU" sz="3100" b="1" i="1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cs typeface="Times New Roman"/>
              </a:rPr>
            </a:br>
            <a:r>
              <a:rPr lang="uk-UA" sz="3100" b="1" dirty="0" smtClean="0">
                <a:solidFill>
                  <a:srgbClr val="70AD47">
                    <a:lumMod val="75000"/>
                  </a:srgbClr>
                </a:solidFill>
                <a:latin typeface="Bookman Old Style" pitchFamily="18" charset="0"/>
                <a:ea typeface="+mn-ea"/>
                <a:cs typeface="Times New Roman" pitchFamily="18" charset="0"/>
              </a:rPr>
              <a:t>ТАК </a:t>
            </a:r>
            <a:r>
              <a:rPr lang="uk-UA" sz="3100" b="1" dirty="0">
                <a:solidFill>
                  <a:srgbClr val="70AD47">
                    <a:lumMod val="75000"/>
                  </a:srgbClr>
                </a:solidFill>
                <a:latin typeface="Bookman Old Style" pitchFamily="18" charset="0"/>
                <a:ea typeface="+mn-ea"/>
                <a:cs typeface="Times New Roman" pitchFamily="18" charset="0"/>
              </a:rPr>
              <a:t>– 1</a:t>
            </a:r>
            <a:br>
              <a:rPr lang="uk-UA" sz="3100" b="1" dirty="0">
                <a:solidFill>
                  <a:srgbClr val="70AD47">
                    <a:lumMod val="75000"/>
                  </a:srgbClr>
                </a:solidFill>
                <a:latin typeface="Bookman Old Style" pitchFamily="18" charset="0"/>
                <a:ea typeface="+mn-ea"/>
                <a:cs typeface="Times New Roman" pitchFamily="18" charset="0"/>
              </a:rPr>
            </a:br>
            <a:r>
              <a:rPr lang="uk-UA" sz="3100" b="1" dirty="0">
                <a:solidFill>
                  <a:srgbClr val="70AD47">
                    <a:lumMod val="75000"/>
                  </a:srgbClr>
                </a:solidFill>
                <a:latin typeface="Bookman Old Style" pitchFamily="18" charset="0"/>
                <a:ea typeface="+mn-ea"/>
                <a:cs typeface="Times New Roman" pitchFamily="18" charset="0"/>
              </a:rPr>
              <a:t>НІ - 0</a:t>
            </a:r>
            <a:br>
              <a:rPr lang="uk-UA" sz="3100" b="1" dirty="0">
                <a:solidFill>
                  <a:srgbClr val="70AD47">
                    <a:lumMod val="75000"/>
                  </a:srgbClr>
                </a:solidFill>
                <a:latin typeface="Bookman Old Style" pitchFamily="18" charset="0"/>
                <a:ea typeface="+mn-ea"/>
                <a:cs typeface="Times New Roman" pitchFamily="18" charset="0"/>
              </a:rPr>
            </a:br>
            <a:r>
              <a:rPr lang="ru-RU" sz="3100" b="1" i="1" kern="1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Bookman Old Style" pitchFamily="18" charset="0"/>
                <a:cs typeface="Times New Roman"/>
              </a:rPr>
              <a:t/>
            </a:r>
            <a:br>
              <a:rPr lang="ru-RU" sz="3100" b="1" i="1" kern="1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Bookman Old Style" pitchFamily="18" charset="0"/>
                <a:cs typeface="Times New Roman"/>
              </a:rPr>
            </a:br>
            <a:endParaRPr lang="uk-UA" sz="31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spcBef>
                <a:spcPts val="0"/>
              </a:spcBef>
              <a:buAutoNum type="arabicPeriod"/>
              <a:defRPr/>
            </a:pPr>
            <a:r>
              <a:rPr lang="uk-UA" sz="1800" b="1" dirty="0" smtClean="0">
                <a:solidFill>
                  <a:prstClr val="black"/>
                </a:solidFill>
                <a:latin typeface="Bookman Old Style" pitchFamily="18" charset="0"/>
              </a:rPr>
              <a:t>СПР </a:t>
            </a:r>
            <a:r>
              <a:rPr lang="uk-UA" sz="1800" b="1" dirty="0">
                <a:solidFill>
                  <a:prstClr val="black"/>
                </a:solidFill>
                <a:latin typeface="Bookman Old Style" pitchFamily="18" charset="0"/>
              </a:rPr>
              <a:t>з’ясувальне – це таке складне речення, у якому підрядна частина з’ясовує, роз’яснює зміст одного зі слів головної частини, вираженого дієсловом, прикметником, прислівником</a:t>
            </a:r>
            <a:r>
              <a:rPr lang="uk-UA" sz="1800" b="1" dirty="0" smtClean="0">
                <a:solidFill>
                  <a:prstClr val="black"/>
                </a:solidFill>
                <a:latin typeface="Bookman Old Style" pitchFamily="18" charset="0"/>
              </a:rPr>
              <a:t>.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AutoNum type="arabicPeriod"/>
              <a:defRPr/>
            </a:pPr>
            <a:r>
              <a:rPr lang="uk-UA" sz="1800" b="1" dirty="0" smtClean="0">
                <a:latin typeface="Bookman Old Style" pitchFamily="18" charset="0"/>
              </a:rPr>
              <a:t>Підрядне </a:t>
            </a:r>
            <a:r>
              <a:rPr lang="uk-UA" sz="1800" b="1" dirty="0">
                <a:latin typeface="Bookman Old Style" pitchFamily="18" charset="0"/>
              </a:rPr>
              <a:t>речення у СПР з’ясувальному завжди стоїть після головного.</a:t>
            </a:r>
            <a:endParaRPr lang="ru-RU" sz="1800" b="1" dirty="0">
              <a:latin typeface="Bookman Old Style" pitchFamily="18" charset="0"/>
            </a:endParaRPr>
          </a:p>
          <a:p>
            <a:pPr algn="just">
              <a:spcBef>
                <a:spcPts val="0"/>
              </a:spcBef>
              <a:buFont typeface="Arial" panose="020B0604020202020204" pitchFamily="34" charset="0"/>
              <a:buAutoNum type="arabicPeriod"/>
              <a:defRPr/>
            </a:pPr>
            <a:r>
              <a:rPr lang="uk-UA" sz="1800" b="1" dirty="0" smtClean="0">
                <a:latin typeface="Bookman Old Style" pitchFamily="18" charset="0"/>
              </a:rPr>
              <a:t>Частини </a:t>
            </a:r>
            <a:r>
              <a:rPr lang="uk-UA" sz="1800" b="1" dirty="0">
                <a:latin typeface="Bookman Old Style" pitchFamily="18" charset="0"/>
              </a:rPr>
              <a:t>СПР з’ясувального з’єднуються за допомогою підрядних сполучників, сполучних слів, інтонації</a:t>
            </a:r>
            <a:r>
              <a:rPr lang="uk-UA" sz="1800" b="1" dirty="0" smtClean="0">
                <a:latin typeface="Bookman Old Style" pitchFamily="18" charset="0"/>
              </a:rPr>
              <a:t>.</a:t>
            </a:r>
            <a:endParaRPr lang="ru-RU" sz="1800" b="1" dirty="0" smtClean="0">
              <a:latin typeface="Bookman Old Style" pitchFamily="18" charset="0"/>
            </a:endParaRPr>
          </a:p>
          <a:p>
            <a:pPr algn="just">
              <a:spcBef>
                <a:spcPts val="0"/>
              </a:spcBef>
              <a:buFont typeface="Arial" panose="020B0604020202020204" pitchFamily="34" charset="0"/>
              <a:buAutoNum type="arabicPeriod"/>
              <a:defRPr/>
            </a:pPr>
            <a:r>
              <a:rPr lang="uk-UA" sz="1800" b="1" dirty="0" smtClean="0">
                <a:solidFill>
                  <a:prstClr val="black"/>
                </a:solidFill>
                <a:latin typeface="Bookman Old Style" pitchFamily="18" charset="0"/>
              </a:rPr>
              <a:t>Вказівні </a:t>
            </a:r>
            <a:r>
              <a:rPr lang="uk-UA" sz="1800" b="1" dirty="0">
                <a:solidFill>
                  <a:prstClr val="black"/>
                </a:solidFill>
                <a:latin typeface="Bookman Old Style" pitchFamily="18" charset="0"/>
              </a:rPr>
              <a:t>слова у СПР з’ясувальному стоять у підрядній </a:t>
            </a:r>
            <a:r>
              <a:rPr lang="uk-UA" sz="1800" b="1" dirty="0" smtClean="0">
                <a:solidFill>
                  <a:prstClr val="black"/>
                </a:solidFill>
                <a:latin typeface="Bookman Old Style" pitchFamily="18" charset="0"/>
              </a:rPr>
              <a:t>частині.</a:t>
            </a:r>
          </a:p>
          <a:p>
            <a:pPr marL="0" lvl="0" indent="0" algn="just">
              <a:spcBef>
                <a:spcPts val="0"/>
              </a:spcBef>
              <a:buNone/>
              <a:defRPr/>
            </a:pPr>
            <a:r>
              <a:rPr lang="uk-UA" sz="1800" b="1" dirty="0" smtClean="0">
                <a:solidFill>
                  <a:prstClr val="black"/>
                </a:solidFill>
                <a:latin typeface="Bookman Old Style" pitchFamily="18" charset="0"/>
              </a:rPr>
              <a:t>5. Частини </a:t>
            </a:r>
            <a:r>
              <a:rPr lang="uk-UA" sz="1800" b="1" dirty="0">
                <a:solidFill>
                  <a:prstClr val="black"/>
                </a:solidFill>
                <a:latin typeface="Bookman Old Style" pitchFamily="18" charset="0"/>
              </a:rPr>
              <a:t>СПР з’ясувального рівноправні</a:t>
            </a:r>
            <a:r>
              <a:rPr lang="uk-UA" sz="1800" b="1" dirty="0" smtClean="0">
                <a:solidFill>
                  <a:prstClr val="black"/>
                </a:solidFill>
                <a:latin typeface="Bookman Old Style" pitchFamily="18" charset="0"/>
              </a:rPr>
              <a:t>.</a:t>
            </a:r>
          </a:p>
          <a:p>
            <a:pPr marL="0" lvl="0" indent="0" algn="just">
              <a:spcBef>
                <a:spcPts val="0"/>
              </a:spcBef>
              <a:buNone/>
              <a:defRPr/>
            </a:pPr>
            <a:endParaRPr lang="ru-RU" sz="1800" b="1" dirty="0">
              <a:solidFill>
                <a:prstClr val="black"/>
              </a:solidFill>
              <a:latin typeface="Bookman Old Style" pitchFamily="18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3528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етяна\Pictures\шоколад\chocolate-melted-chocolate-coffee-almond-white-background_185193-107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407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Код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5400" b="1" dirty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10100</a:t>
            </a:r>
            <a:endParaRPr lang="ru-RU" sz="5400" b="1" dirty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272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етяна\Pictures\шоколад\chocolate-melted-chocolate-coffee-almond-white-background_185193-107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407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Цукерка для Вас</a:t>
            </a:r>
            <a:endParaRPr lang="uk-UA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Гарного настрою   Приємних новин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         Тепла та затишку                       Гармонії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Смачненького          Приємної компанії</a:t>
            </a:r>
          </a:p>
          <a:p>
            <a:pPr marL="0" indent="0">
              <a:buNone/>
            </a:pPr>
            <a:r>
              <a:rPr lang="uk-UA" dirty="0" smtClean="0"/>
              <a:t> </a:t>
            </a:r>
          </a:p>
          <a:p>
            <a:pPr marL="0" indent="0">
              <a:buNone/>
            </a:pPr>
            <a:r>
              <a:rPr lang="uk-UA" dirty="0" smtClean="0"/>
              <a:t>Чудової несподіванки</a:t>
            </a:r>
          </a:p>
          <a:p>
            <a:pPr marL="0" indent="0">
              <a:buNone/>
            </a:pPr>
            <a:endParaRPr lang="uk-UA" dirty="0" smtClean="0"/>
          </a:p>
          <a:p>
            <a:endParaRPr lang="uk-UA" dirty="0"/>
          </a:p>
        </p:txBody>
      </p:sp>
      <p:pic>
        <p:nvPicPr>
          <p:cNvPr id="4" name="Picture 2" descr="C:\Users\Тетяна\Pictures\шоколад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93" y="4725144"/>
            <a:ext cx="3816424" cy="173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Тетяна\Pictures\шоколад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96752"/>
            <a:ext cx="2808312" cy="153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Тетяна\Pictures\шоколад\images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205" y="2533650"/>
            <a:ext cx="2808312" cy="147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Тетяна\Pictures\шоколад\images (3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661" y="2545904"/>
            <a:ext cx="2367707" cy="146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Тетяна\Pictures\шоколад\images (4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93" y="3501008"/>
            <a:ext cx="2583731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Тетяна\Pictures\шоколад\images (5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93" y="1244100"/>
            <a:ext cx="2952328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Тетяна\Pictures\шоколад\завантаження (1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481" y="3973274"/>
            <a:ext cx="3240360" cy="179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66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етяна\Pictures\шоколад\chocolate-melted-chocolate-coffee-almond-white-background_185193-107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407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Домашнє завдання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6851104" cy="4525963"/>
          </a:xfrm>
        </p:spPr>
        <p:txBody>
          <a:bodyPr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Достатній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Записати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речень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шоколад,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розібрати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Записати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одному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реченню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 СПР.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Теоретичний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9947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етяна\Pictures\шоколад\chocolate-melted-chocolate-coffee-almond-white-background_185193-107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407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Гра «Асоціації»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sz="6000" dirty="0" smtClean="0">
                <a:solidFill>
                  <a:schemeClr val="accent6">
                    <a:lumMod val="50000"/>
                  </a:schemeClr>
                </a:solidFill>
              </a:rPr>
              <a:t>Шоколад</a:t>
            </a:r>
          </a:p>
          <a:p>
            <a:pPr>
              <a:buFontTx/>
              <a:buChar char="-"/>
            </a:pPr>
            <a:r>
              <a:rPr lang="uk-UA" dirty="0" smtClean="0"/>
              <a:t>Чорний, білий, молочний</a:t>
            </a:r>
          </a:p>
          <a:p>
            <a:pPr>
              <a:buFontTx/>
              <a:buChar char="-"/>
            </a:pPr>
            <a:r>
              <a:rPr lang="uk-UA" dirty="0"/>
              <a:t>Р</a:t>
            </a:r>
            <a:r>
              <a:rPr lang="uk-UA" dirty="0" smtClean="0"/>
              <a:t>адість</a:t>
            </a:r>
          </a:p>
          <a:p>
            <a:pPr>
              <a:buFontTx/>
              <a:buChar char="-"/>
            </a:pPr>
            <a:r>
              <a:rPr lang="uk-UA" dirty="0" smtClean="0"/>
              <a:t>Солодощі</a:t>
            </a:r>
          </a:p>
          <a:p>
            <a:pPr>
              <a:buFontTx/>
              <a:buChar char="-"/>
            </a:pPr>
            <a:r>
              <a:rPr lang="uk-UA" dirty="0" smtClean="0"/>
              <a:t>Корисний</a:t>
            </a:r>
          </a:p>
          <a:p>
            <a:pPr>
              <a:buFontTx/>
              <a:buChar char="-"/>
            </a:pPr>
            <a:r>
              <a:rPr lang="uk-UA" dirty="0" smtClean="0"/>
              <a:t>Шкідливий</a:t>
            </a:r>
          </a:p>
          <a:p>
            <a:pPr>
              <a:buFontTx/>
              <a:buChar char="-"/>
            </a:pPr>
            <a:r>
              <a:rPr lang="uk-UA" dirty="0" smtClean="0"/>
              <a:t>Різноманіття </a:t>
            </a:r>
          </a:p>
          <a:p>
            <a:pPr>
              <a:buFontTx/>
              <a:buChar char="-"/>
            </a:pPr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5108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етяна\Pictures\шоколад\chocolate-melted-chocolate-coffee-almond-white-background_185193-107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407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Дякую за співпрацю!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3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етяна\Pictures\шоколад\chocolate-melted-chocolate-coffee-almond-white-background_185193-107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407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41805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Про </a:t>
            </a:r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к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ористь шоколаду</a:t>
            </a:r>
            <a:endParaRPr lang="uk-UA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692696"/>
            <a:ext cx="6995120" cy="604867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Шоколад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 білку і відмінно вгамовує голод,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підвищує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працездатність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мозку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такі цінні речовини, як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флавоноїди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Вони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очищують судини від холестерину.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Шоколад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і будь-яка інша солодкість – відмінний антидепресант.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Какао-боби–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потужні антиоксиданти. Тому цей десерт омолоджує клітини організму, зміцнює імунітет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Він також має властивість підвищувати кров’яний тиск.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 його в якості косметичного засобу у вигляді обгортання. </a:t>
            </a: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6012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етяна\Pictures\шоколад\chocolate-melted-chocolate-coffee-almond-white-background_185193-107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407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Про шкоду шоколаду</a:t>
            </a:r>
            <a:endParaRPr lang="uk-UA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836712"/>
            <a:ext cx="6491064" cy="5904656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Шоколад досить калорійний</a:t>
            </a:r>
            <a:r>
              <a:rPr lang="uk-UA" dirty="0"/>
              <a:t>.  </a:t>
            </a:r>
          </a:p>
          <a:p>
            <a:r>
              <a:rPr lang="uk-UA" dirty="0"/>
              <a:t>Шоколад часта причина </a:t>
            </a:r>
            <a:r>
              <a:rPr lang="uk-UA" dirty="0" smtClean="0"/>
              <a:t>алергії. </a:t>
            </a:r>
          </a:p>
          <a:p>
            <a:r>
              <a:rPr lang="uk-UA" dirty="0" smtClean="0"/>
              <a:t>Зуби </a:t>
            </a:r>
            <a:r>
              <a:rPr lang="uk-UA" dirty="0"/>
              <a:t>також не скажуть спасибі за поїдання цієї солодощі.</a:t>
            </a:r>
          </a:p>
          <a:p>
            <a:pPr marL="0" indent="0">
              <a:buNone/>
            </a:pPr>
            <a:r>
              <a:rPr lang="uk-UA" dirty="0"/>
              <a:t>Як видно, користь і шкода шоколаду для організму залежать від його кількості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r>
              <a:rPr lang="uk-UA" u="sng" dirty="0" smtClean="0"/>
              <a:t>Порада</a:t>
            </a:r>
            <a:r>
              <a:rPr lang="uk-UA" dirty="0" smtClean="0"/>
              <a:t>: усі </a:t>
            </a:r>
            <a:r>
              <a:rPr lang="uk-UA" dirty="0"/>
              <a:t>корисні властивості цього десерту краще всього розкриваються в чорному, гіркому виді. При купівлі обов’язково треба дивитися на склад, де кількість какао-олії повинна бути досить високою, саме такий продукт і можна назвати справжнім шоколадом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0964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етяна\Pictures\шоколад\chocolate-melted-chocolate-coffee-almond-white-background_185193-107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407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6851104" cy="864096"/>
          </a:xfrm>
        </p:spPr>
        <p:txBody>
          <a:bodyPr>
            <a:normAutofit fontScale="90000"/>
          </a:bodyPr>
          <a:lstStyle/>
          <a:p>
            <a:r>
              <a:rPr lang="uk-UA" sz="2700" b="1" u="sng" dirty="0" smtClean="0">
                <a:solidFill>
                  <a:schemeClr val="accent6">
                    <a:lumMod val="50000"/>
                  </a:schemeClr>
                </a:solidFill>
              </a:rPr>
              <a:t>Перевірка домашнього завдання</a:t>
            </a:r>
            <a:r>
              <a:rPr lang="uk-UA" sz="27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uk-UA" sz="27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2700" dirty="0" smtClean="0">
                <a:solidFill>
                  <a:schemeClr val="accent6">
                    <a:lumMod val="50000"/>
                  </a:schemeClr>
                </a:solidFill>
              </a:rPr>
              <a:t>Знайдіть опорні слова, складіть запитання та задайте їх однокласникам</a:t>
            </a:r>
            <a:endParaRPr lang="uk-UA" sz="27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2" name="Picture 2" descr="G:\вчитель року\Word Art 10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7787208" cy="51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06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етяна\Pictures\шоколад\chocolate-melted-chocolate-coffee-almond-white-background_185193-107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407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Епіграф уроку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6995120" cy="4525963"/>
          </a:xfrm>
        </p:spPr>
        <p:txBody>
          <a:bodyPr/>
          <a:lstStyle/>
          <a:p>
            <a:pPr marL="0" indent="0">
              <a:buNone/>
            </a:pPr>
            <a:r>
              <a:rPr lang="uk-UA" sz="4400" i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Життя схоже на коробку шоколадних цукерок: ніколи не знаєш, що тобі трапиться</a:t>
            </a:r>
            <a:r>
              <a:rPr lang="uk-UA" sz="4400" i="1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.</a:t>
            </a:r>
          </a:p>
          <a:p>
            <a:pPr marL="0" indent="0" algn="r">
              <a:buNone/>
            </a:pP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З фільму “</a:t>
            </a:r>
            <a:r>
              <a:rPr lang="uk-UA" dirty="0" err="1">
                <a:solidFill>
                  <a:schemeClr val="accent6">
                    <a:lumMod val="50000"/>
                  </a:schemeClr>
                </a:solidFill>
              </a:rPr>
              <a:t>Форрест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dirty="0" err="1">
                <a:solidFill>
                  <a:schemeClr val="accent6">
                    <a:lumMod val="50000"/>
                  </a:schemeClr>
                </a:solidFill>
              </a:rPr>
              <a:t>Гамп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”)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2518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етяна\Pictures\шоколад\chocolate-melted-chocolate-coffee-almond-white-background_185193-107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407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Тема уроку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6923112" cy="4525963"/>
          </a:xfrm>
        </p:spPr>
        <p:txBody>
          <a:bodyPr/>
          <a:lstStyle/>
          <a:p>
            <a:pPr marL="0" lv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uk-UA" sz="4000" dirty="0">
                <a:solidFill>
                  <a:srgbClr val="FFC000">
                    <a:lumMod val="50000"/>
                  </a:srgbClr>
                </a:solidFill>
              </a:rPr>
              <a:t>Складнопідрядне речення. Види складнопідрядних речень.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3297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етяна\Pictures\шоколад\chocolate-melted-chocolate-coffee-almond-white-background_185193-107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407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47048" cy="63408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Завдання уроку: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980728"/>
            <a:ext cx="6851104" cy="5616624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вивчити </a:t>
            </a:r>
            <a:r>
              <a:rPr lang="ru-RU" dirty="0" smtClean="0"/>
              <a:t> </a:t>
            </a:r>
            <a:r>
              <a:rPr lang="ru-RU" dirty="0"/>
              <a:t>основ</a:t>
            </a:r>
            <a:r>
              <a:rPr lang="uk-UA" dirty="0"/>
              <a:t>ні </a:t>
            </a:r>
            <a:r>
              <a:rPr lang="ru-RU" dirty="0"/>
              <a:t>вид</a:t>
            </a:r>
            <a:r>
              <a:rPr lang="uk-UA" dirty="0"/>
              <a:t>и </a:t>
            </a:r>
            <a:r>
              <a:rPr lang="ru-RU" dirty="0"/>
              <a:t> </a:t>
            </a:r>
            <a:r>
              <a:rPr lang="ru-RU" dirty="0" err="1"/>
              <a:t>підрядних</a:t>
            </a:r>
            <a:r>
              <a:rPr lang="ru-RU" dirty="0"/>
              <a:t> </a:t>
            </a:r>
            <a:r>
              <a:rPr lang="ru-RU" dirty="0" err="1"/>
              <a:t>речень</a:t>
            </a:r>
            <a:r>
              <a:rPr lang="ru-RU" dirty="0" smtClean="0"/>
              <a:t>,</a:t>
            </a:r>
          </a:p>
          <a:p>
            <a:endParaRPr lang="uk-UA" dirty="0"/>
          </a:p>
          <a:p>
            <a:r>
              <a:rPr lang="ru-RU" dirty="0" err="1" smtClean="0"/>
              <a:t>вмі</a:t>
            </a:r>
            <a:r>
              <a:rPr lang="uk-UA" dirty="0" smtClean="0"/>
              <a:t>ти</a:t>
            </a:r>
            <a:r>
              <a:rPr lang="ru-RU" dirty="0" smtClean="0"/>
              <a:t> </a:t>
            </a:r>
            <a:r>
              <a:rPr lang="ru-RU" dirty="0" err="1"/>
              <a:t>розрізняти</a:t>
            </a:r>
            <a:r>
              <a:rPr lang="ru-RU" dirty="0"/>
              <a:t>  </a:t>
            </a:r>
            <a:r>
              <a:rPr lang="ru-RU" dirty="0" err="1"/>
              <a:t>з’ясувальні</a:t>
            </a:r>
            <a:r>
              <a:rPr lang="ru-RU" dirty="0"/>
              <a:t>, </a:t>
            </a:r>
            <a:r>
              <a:rPr lang="ru-RU" dirty="0" err="1"/>
              <a:t>означальні</a:t>
            </a:r>
            <a:r>
              <a:rPr lang="ru-RU" dirty="0"/>
              <a:t> та </a:t>
            </a:r>
            <a:r>
              <a:rPr lang="ru-RU" dirty="0" err="1"/>
              <a:t>обставинні</a:t>
            </a:r>
            <a:r>
              <a:rPr lang="ru-RU" dirty="0"/>
              <a:t> </a:t>
            </a:r>
            <a:r>
              <a:rPr lang="ru-RU" dirty="0" err="1"/>
              <a:t>підрядні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, </a:t>
            </a:r>
            <a:r>
              <a:rPr lang="ru-RU" dirty="0" err="1"/>
              <a:t>ставити</a:t>
            </a:r>
            <a:r>
              <a:rPr lang="ru-RU" dirty="0"/>
              <a:t> до них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головних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 smtClean="0"/>
              <a:t>,</a:t>
            </a:r>
          </a:p>
          <a:p>
            <a:endParaRPr lang="uk-UA" dirty="0"/>
          </a:p>
          <a:p>
            <a:r>
              <a:rPr lang="ru-RU" dirty="0" err="1"/>
              <a:t>у</a:t>
            </a:r>
            <a:r>
              <a:rPr lang="ru-RU" dirty="0" err="1" smtClean="0"/>
              <a:t>міти</a:t>
            </a:r>
            <a:r>
              <a:rPr lang="ru-RU" dirty="0" smtClean="0"/>
              <a:t> з</a:t>
            </a:r>
            <a:r>
              <a:rPr lang="en-US" dirty="0" smtClean="0"/>
              <a:t>’</a:t>
            </a:r>
            <a:r>
              <a:rPr lang="uk-UA" dirty="0" err="1" smtClean="0"/>
              <a:t>ясовувати</a:t>
            </a:r>
            <a:r>
              <a:rPr lang="uk-UA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/>
              <a:t>підрядної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головної</a:t>
            </a:r>
            <a:r>
              <a:rPr lang="uk-UA" dirty="0" smtClean="0"/>
              <a:t>,</a:t>
            </a:r>
          </a:p>
          <a:p>
            <a:pPr marL="0" indent="0">
              <a:buNone/>
            </a:pPr>
            <a:endParaRPr lang="uk-UA" dirty="0"/>
          </a:p>
          <a:p>
            <a:r>
              <a:rPr lang="uk-UA" dirty="0"/>
              <a:t>у</a:t>
            </a:r>
            <a:r>
              <a:rPr lang="uk-UA" dirty="0" smtClean="0"/>
              <a:t>досконалювати </a:t>
            </a:r>
            <a:r>
              <a:rPr lang="ru-RU" dirty="0" err="1" smtClean="0"/>
              <a:t>пунктуаційну</a:t>
            </a:r>
            <a:r>
              <a:rPr lang="ru-RU" dirty="0" smtClean="0"/>
              <a:t> </a:t>
            </a:r>
            <a:r>
              <a:rPr lang="ru-RU" dirty="0" err="1"/>
              <a:t>грамотність</a:t>
            </a:r>
            <a:r>
              <a:rPr lang="ru-RU" dirty="0"/>
              <a:t>, </a:t>
            </a:r>
            <a:r>
              <a:rPr lang="ru-RU" dirty="0" err="1"/>
              <a:t>навички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з </a:t>
            </a:r>
            <a:r>
              <a:rPr lang="ru-RU" dirty="0" err="1"/>
              <a:t>підручником</a:t>
            </a:r>
            <a:r>
              <a:rPr lang="ru-RU" dirty="0"/>
              <a:t> і таблицею, </a:t>
            </a:r>
            <a:r>
              <a:rPr lang="uk-UA" dirty="0"/>
              <a:t>інформаційними </a:t>
            </a:r>
            <a:r>
              <a:rPr lang="uk-UA" dirty="0" err="1"/>
              <a:t>інтернет-джерелами</a:t>
            </a:r>
            <a:r>
              <a:rPr lang="uk-UA" dirty="0"/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5869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етяна\Pictures\шоколад\chocolate-melted-chocolate-coffee-almond-white-background_185193-107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407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Складемо ментальну карту</a:t>
            </a:r>
            <a:b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dirty="0"/>
              <a:t>Види складнопідрядних речень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 smtClean="0"/>
          </a:p>
          <a:p>
            <a:endParaRPr lang="uk-U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881" y="3079106"/>
            <a:ext cx="5054600" cy="3090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'є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047850"/>
              </p:ext>
            </p:extLst>
          </p:nvPr>
        </p:nvGraphicFramePr>
        <p:xfrm>
          <a:off x="60176" y="1556792"/>
          <a:ext cx="6096000" cy="4680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PDF" r:id="rId5" imgW="0" imgH="360" progId="FoxitReader.Document">
                  <p:embed/>
                </p:oleObj>
              </mc:Choice>
              <mc:Fallback>
                <p:oleObj name="PDF" r:id="rId5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176" y="1556792"/>
                        <a:ext cx="6096000" cy="4680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332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491</Words>
  <Application>Microsoft Office PowerPoint</Application>
  <PresentationFormat>Екран (4:3)</PresentationFormat>
  <Paragraphs>115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2" baseType="lpstr">
      <vt:lpstr>Тема Office</vt:lpstr>
      <vt:lpstr>PDF</vt:lpstr>
      <vt:lpstr>   Смачний урок української мови з ароматом шоколаду  Виконала: Учитель  Опорного закладу  Пирятинської зш І-ІІІ ст. №6 Митропан Т.О.  </vt:lpstr>
      <vt:lpstr>Гра «Асоціації»</vt:lpstr>
      <vt:lpstr>Про користь шоколаду</vt:lpstr>
      <vt:lpstr>Про шкоду шоколаду</vt:lpstr>
      <vt:lpstr>Перевірка домашнього завдання Знайдіть опорні слова, складіть запитання та задайте їх однокласникам</vt:lpstr>
      <vt:lpstr>Епіграф уроку</vt:lpstr>
      <vt:lpstr>Тема уроку</vt:lpstr>
      <vt:lpstr>Завдання уроку:</vt:lpstr>
      <vt:lpstr>Складемо ментальну карту Види складнопідрядних речень</vt:lpstr>
      <vt:lpstr>Який ви любите  шоколад?</vt:lpstr>
      <vt:lpstr>Мовне дослідження</vt:lpstr>
      <vt:lpstr>Виконайте вправу Із поданих простих речень утворіть складні,  з’ясуйте їх вид.</vt:lpstr>
      <vt:lpstr>Презентація PowerPoint</vt:lpstr>
      <vt:lpstr>Колективна робота</vt:lpstr>
      <vt:lpstr>Слово «шоколад»</vt:lpstr>
      <vt:lpstr>     Цифровий диктант ТАК – 1 НІ - 0  </vt:lpstr>
      <vt:lpstr>Код</vt:lpstr>
      <vt:lpstr>Цукерка для Вас</vt:lpstr>
      <vt:lpstr>Домашнє завдання</vt:lpstr>
      <vt:lpstr>Презентація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RePack by Diakov</dc:creator>
  <cp:lastModifiedBy>RePack by Diakov</cp:lastModifiedBy>
  <cp:revision>25</cp:revision>
  <dcterms:created xsi:type="dcterms:W3CDTF">2020-11-18T17:14:23Z</dcterms:created>
  <dcterms:modified xsi:type="dcterms:W3CDTF">2020-12-04T17:36:00Z</dcterms:modified>
</cp:coreProperties>
</file>