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ED63-1B38-4C8B-B9F8-259A47BFC795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9F80-EE71-45D5-943A-EDA668566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3D98-55B1-4942-8E41-062698F54C9F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7153-CE4E-4F84-8851-805873D54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707D-2044-496A-8E15-77D3F6929753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DB2D7-1F97-46F0-B48D-975B28FBF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2894-6FDE-4057-8467-45CBAA634DAA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7680-8891-43D8-B91E-8A112684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6AFA-C394-4675-AC47-2D964D3956F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CA25-8BF8-4FAA-A2AB-BB58AEBD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6330-8EEA-4134-BF84-3EE732343A16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2EDA-4C51-48F9-8160-B70B6E4A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E0AC-5A88-4035-A476-E370C495FAFA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DCFA-14BF-4A77-AEEF-92F61DB18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03C3-EAE7-41DE-8473-39D858B6223F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3461D-531C-4990-A522-6F6985BC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F4DF-8948-4EDF-86B5-6127126D61B7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882E-088D-4099-B3A3-E01A16B1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F745-1A9C-4E1B-947B-5C82B3507FD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4FE0-8F63-4833-B127-3D3082EB6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9BF8-D490-4D8D-B59E-9484ED4487A5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6874-3D28-4EB0-BBD5-5D5D9A392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E49-4A18-46F8-A6D0-98627D31C07F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276F-14B2-47BF-AD0E-AFD374E2D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134D-136D-4D2E-8ABE-66D10EBCA067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03E9-A80D-4B0D-8DE3-16B758EC9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1ED8-D0E3-4407-918D-05A71F3BA8FA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3F55-ABC6-4B9F-8848-328438349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6124-0336-48A8-870A-9DDF4BB0AA16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325A-D576-49BC-AE10-B829FC443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899D5-98BF-40DB-8D70-8541D643E2CC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95D6A-17D7-4C2D-9E51-DF445E881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ransition spd="slow">
    <p:split orient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s://www.youtube.com/watch?v=FNcJdYz1zAM&amp;ab_channel=ok2155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2620963" y="1674813"/>
            <a:ext cx="8732837" cy="1652587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Практичне заняття:</a:t>
            </a:r>
            <a:b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600" b="1" smtClean="0">
                <a:latin typeface="Arial" charset="0"/>
              </a:rPr>
              <a:t/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Gungsuh" pitchFamily="18" charset="-127"/>
              </a:rPr>
              <a:t>Про що можна довідатися</a:t>
            </a:r>
            <a:br>
              <a:rPr lang="ru-RU" sz="3600" b="1" smtClean="0">
                <a:latin typeface="Gungsuh" pitchFamily="18" charset="-127"/>
              </a:rPr>
            </a:br>
            <a:r>
              <a:rPr lang="ru-RU" sz="3600" b="1" smtClean="0">
                <a:latin typeface="Gungsuh" pitchFamily="18" charset="-127"/>
              </a:rPr>
              <a:t/>
            </a:r>
            <a:br>
              <a:rPr lang="ru-RU" sz="3600" b="1" smtClean="0">
                <a:latin typeface="Gungsuh" pitchFamily="18" charset="-127"/>
              </a:rPr>
            </a:br>
            <a:r>
              <a:rPr lang="ru-RU" sz="3600" b="1" smtClean="0">
                <a:latin typeface="Gungsuh" pitchFamily="18" charset="-127"/>
              </a:rPr>
              <a:t> з сімейного фотоальбому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0300" y="8351838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dirty="0"/>
          </a:p>
        </p:txBody>
      </p:sp>
      <p:pic>
        <p:nvPicPr>
          <p:cNvPr id="17411" name="Picture 5" descr="istockphoto-140271502-17066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3648075"/>
            <a:ext cx="3676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3"/>
          <p:cNvSpPr>
            <a:spLocks noGrp="1"/>
          </p:cNvSpPr>
          <p:nvPr>
            <p:ph sz="half" idx="2"/>
          </p:nvPr>
        </p:nvSpPr>
        <p:spPr>
          <a:xfrm>
            <a:off x="2644775" y="1235075"/>
            <a:ext cx="8628063" cy="4668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800" b="1" smtClean="0"/>
              <a:t>    </a:t>
            </a:r>
            <a:r>
              <a:rPr lang="uk-UA" sz="2800" b="1" smtClean="0">
                <a:solidFill>
                  <a:schemeClr val="tx2"/>
                </a:solidFill>
                <a:latin typeface="Arial" charset="0"/>
              </a:rPr>
              <a:t>Мета:</a:t>
            </a:r>
            <a:r>
              <a:rPr lang="uk-UA" sz="2800" b="1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800" b="1" smtClean="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uk-UA" sz="2800" smtClean="0">
                <a:solidFill>
                  <a:schemeClr val="tx2"/>
                </a:solidFill>
                <a:latin typeface="Arial" charset="0"/>
              </a:rPr>
              <a:t>навчити учнів розповідати про історії свого роду, використовуючи сімейний фотоальбом і родинне дерево; викликати інтерес до дослідження історії свого роду.</a:t>
            </a:r>
            <a:endParaRPr lang="ru-RU" sz="28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878138" y="1171575"/>
            <a:ext cx="7386637" cy="1693863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endParaRPr lang="uk-UA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uk-UA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uk-UA" b="1">
                <a:solidFill>
                  <a:schemeClr val="tx2"/>
                </a:solidFill>
                <a:latin typeface="Times New Roman" pitchFamily="18" charset="0"/>
              </a:rPr>
              <a:t> Перегляд відео «Сюжет - Історія Фотографії»</a:t>
            </a:r>
          </a:p>
          <a:p>
            <a:pPr algn="ctr"/>
            <a:endParaRPr lang="uk-UA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uk-UA">
                <a:latin typeface="Times New Roman" pitchFamily="18" charset="0"/>
                <a:hlinkClick r:id="rId2"/>
              </a:rPr>
              <a:t>https://www.youtube.com/watch?v=FNcJdYz1zAM&amp;ab_channel=ok21555</a:t>
            </a:r>
            <a:r>
              <a:rPr lang="uk-UA"/>
              <a:t> </a:t>
            </a:r>
          </a:p>
          <a:p>
            <a:pPr algn="ctr"/>
            <a:r>
              <a:rPr lang="uk-UA"/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881313" y="2705100"/>
            <a:ext cx="6408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uk-UA" b="1">
                <a:solidFill>
                  <a:schemeClr val="tx2"/>
                </a:solidFill>
                <a:latin typeface="Times New Roman" pitchFamily="18" charset="0"/>
              </a:rPr>
              <a:t>Запитання до відео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>
              <a:buFontTx/>
              <a:buAutoNum type="arabicPeriod"/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Коли були винайдені перші фото?</a:t>
            </a:r>
          </a:p>
          <a:p>
            <a:pPr marL="342900" indent="-342900" algn="ctr">
              <a:buFontTx/>
              <a:buAutoNum type="arabicPeriod"/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2. Як називалися прилади, за допомогою яких робили фото?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3. Як змінилася фотографія?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/>
              <a:t>4. Чому фотографію вважають історичним джерелом?</a:t>
            </a:r>
          </a:p>
        </p:txBody>
      </p:sp>
      <p:sp>
        <p:nvSpPr>
          <p:cNvPr id="19460" name="AutoShape 7" descr="Фотографія — Вікіпед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9461" name="Picture 9" descr="250px-Susse_Frére_Daguerreotype_camera_1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8325" y="0"/>
            <a:ext cx="15049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View_from_the_Window_at_Le_Gras,_Joseph_Nicéphore_Niépce,_uncompressed_UMN_sour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0"/>
            <a:ext cx="16367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unna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1700" y="0"/>
            <a:ext cx="33718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5a603218238e90a0c28b789a7f8360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4899025"/>
            <a:ext cx="21812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17766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13925" y="5016500"/>
            <a:ext cx="21066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tx2"/>
                </a:solidFill>
              </a:rPr>
              <a:t>Захист проектів</a:t>
            </a:r>
            <a:r>
              <a:rPr lang="uk-UA" smtClean="0">
                <a:solidFill>
                  <a:schemeClr val="tx1"/>
                </a:solidFill>
              </a:rPr>
              <a:t/>
            </a:r>
            <a:br>
              <a:rPr lang="uk-UA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684463" y="1423988"/>
            <a:ext cx="82756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uk-UA">
                <a:solidFill>
                  <a:schemeClr val="tx2"/>
                </a:solidFill>
                <a:latin typeface="Times New Roman" pitchFamily="18" charset="0"/>
              </a:rPr>
              <a:t>План розповіді: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 </a:t>
            </a:r>
          </a:p>
          <a:p>
            <a:pPr marL="342900" indent="-342900" algn="ctr">
              <a:buFontTx/>
              <a:buAutoNum type="arabicPeriod"/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Хто є для вас люди, зображені на фото?</a:t>
            </a:r>
          </a:p>
          <a:p>
            <a:pPr marL="342900" indent="-342900" algn="ctr">
              <a:buFontTx/>
              <a:buAutoNum type="arabicPeriod"/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2. Що роблять люди?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3. Коли зроблена фотографія?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 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4. Люди на фото позують чи фото є випадковим?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r>
              <a:rPr lang="uk-UA">
                <a:latin typeface="Times New Roman" pitchFamily="18" charset="0"/>
              </a:rPr>
              <a:t>5. Для чого зроблене це фото?</a:t>
            </a:r>
          </a:p>
          <a:p>
            <a:pPr marL="342900" indent="-342900" algn="ctr">
              <a:tabLst>
                <a:tab pos="457200" algn="l"/>
              </a:tabLst>
            </a:pPr>
            <a:endParaRPr lang="uk-UA">
              <a:latin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uk-UA"/>
          </a:p>
          <a:p>
            <a:pPr marL="342900" indent="-342900" algn="ctr">
              <a:tabLst>
                <a:tab pos="457200" algn="l"/>
              </a:tabLst>
            </a:pPr>
            <a:endParaRPr lang="uk-UA"/>
          </a:p>
          <a:p>
            <a:pPr marL="342900" indent="-342900" algn="ctr">
              <a:tabLst>
                <a:tab pos="457200" algn="l"/>
              </a:tabLst>
            </a:pPr>
            <a:endParaRPr lang="uk-UA"/>
          </a:p>
          <a:p>
            <a:pPr marL="342900" indent="-342900" algn="ctr">
              <a:tabLst>
                <a:tab pos="457200" algn="l"/>
              </a:tabLst>
            </a:pPr>
            <a:r>
              <a:rPr lang="uk-UA" b="1"/>
              <a:t> </a:t>
            </a:r>
            <a:endParaRPr lang="uk-UA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2592388" y="820738"/>
            <a:ext cx="8912225" cy="1084262"/>
          </a:xfrm>
        </p:spPr>
        <p:txBody>
          <a:bodyPr/>
          <a:lstStyle/>
          <a:p>
            <a:r>
              <a:rPr lang="uk-UA" b="1" smtClean="0"/>
              <a:t>Словникова робота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857375" y="2133600"/>
            <a:ext cx="7943850" cy="3886200"/>
          </a:xfrm>
        </p:spPr>
        <p:txBody>
          <a:bodyPr/>
          <a:lstStyle/>
          <a:p>
            <a:r>
              <a:rPr lang="uk-UA" sz="2800" b="1" smtClean="0"/>
              <a:t>Генеалогія – </a:t>
            </a:r>
            <a:r>
              <a:rPr lang="uk-UA" sz="2800" smtClean="0"/>
              <a:t>допоміжна історична дисципліна, яка вивчає походження та родинні зв’язки. </a:t>
            </a:r>
            <a:endParaRPr lang="uk-UA" sz="2800" b="1" smtClean="0"/>
          </a:p>
          <a:p>
            <a:r>
              <a:rPr lang="uk-UA" sz="2800" b="1" smtClean="0"/>
              <a:t>Родинне</a:t>
            </a:r>
            <a:r>
              <a:rPr lang="uk-UA" sz="2800" smtClean="0"/>
              <a:t> або </a:t>
            </a:r>
            <a:r>
              <a:rPr lang="uk-UA" sz="2800" b="1" smtClean="0"/>
              <a:t>генеалогічне дерево </a:t>
            </a:r>
            <a:r>
              <a:rPr lang="uk-UA" sz="2800" smtClean="0"/>
              <a:t>– схема походження сім’ї з іменами,прізвищами, роками життя родичів.</a:t>
            </a:r>
          </a:p>
        </p:txBody>
      </p:sp>
      <p:pic>
        <p:nvPicPr>
          <p:cNvPr id="21507" name="Picture 5" descr="Генеа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5163" y="3922713"/>
            <a:ext cx="26368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Завдання.</a:t>
            </a:r>
            <a:r>
              <a:rPr lang="ru-RU" sz="3200" smtClean="0"/>
              <a:t> Зі слів на зображенні сформулювати невеликі речення.</a:t>
            </a:r>
            <a:endParaRPr lang="uk-UA" sz="3200" smtClean="0"/>
          </a:p>
        </p:txBody>
      </p:sp>
      <p:pic>
        <p:nvPicPr>
          <p:cNvPr id="22530" name="Picture 4" descr="WordItOut-word-cloud-448623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43325" y="2217738"/>
            <a:ext cx="6040438" cy="3886200"/>
          </a:xfrm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b="1" smtClean="0"/>
              <a:t>Домашнє завдання  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mtClean="0"/>
              <a:t>1. Підготуватися до контрольної роботи з параграфів 8 – 12. </a:t>
            </a:r>
          </a:p>
          <a:p>
            <a:r>
              <a:rPr lang="uk-UA" smtClean="0"/>
              <a:t>2. Скласти родинне дерево за зразком, поданим на с. 86. 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152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7</vt:i4>
      </vt:variant>
    </vt:vector>
  </HeadingPairs>
  <TitlesOfParts>
    <vt:vector size="29" baseType="lpstr">
      <vt:lpstr>Arial</vt:lpstr>
      <vt:lpstr>Century Gothic</vt:lpstr>
      <vt:lpstr>Wingdings 3</vt:lpstr>
      <vt:lpstr>Calibri</vt:lpstr>
      <vt:lpstr>Times New Roman</vt:lpstr>
      <vt:lpstr>Gungsuh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Практичне заняття:  Про що можна довідатися   з сімейного фотоальбому</vt:lpstr>
      <vt:lpstr> </vt:lpstr>
      <vt:lpstr> </vt:lpstr>
      <vt:lpstr>Захист проектів </vt:lpstr>
      <vt:lpstr>Словникова робота</vt:lpstr>
      <vt:lpstr>Завдання. Зі слів на зображенні сформулювати невеликі речення.</vt:lpstr>
      <vt:lpstr>Домашнє завдання  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та розвиток середньовічних міст.</dc:title>
  <dc:creator>loginovasveta@inbox.ru</dc:creator>
  <cp:lastModifiedBy>Olya</cp:lastModifiedBy>
  <cp:revision>10</cp:revision>
  <dcterms:created xsi:type="dcterms:W3CDTF">2016-09-12T17:20:35Z</dcterms:created>
  <dcterms:modified xsi:type="dcterms:W3CDTF">2020-12-03T07:04:49Z</dcterms:modified>
</cp:coreProperties>
</file>