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A6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8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3251200" y="2133601"/>
            <a:ext cx="74168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51200" y="3962400"/>
            <a:ext cx="74168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C58C-FF0E-41FD-9B90-C6727E70DA89}" type="datetimeFigureOut">
              <a:rPr lang="ru-RU"/>
              <a:pPr>
                <a:defRPr/>
              </a:pPr>
              <a:t>29.11.2020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42EFB-5AB7-4687-96D5-26258AAAC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CCB97-2E7B-4AB0-9654-387E5ADA99AC}" type="datetimeFigureOut">
              <a:rPr lang="ru-RU"/>
              <a:pPr>
                <a:defRPr/>
              </a:pPr>
              <a:t>29.11.2020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2F6AC-916B-4D42-BF5C-0693B0A32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71000" y="274639"/>
            <a:ext cx="2616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22400" y="274639"/>
            <a:ext cx="7645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224DC-0D19-4B17-B068-C614176D3970}" type="datetimeFigureOut">
              <a:rPr lang="ru-RU"/>
              <a:pPr>
                <a:defRPr/>
              </a:pPr>
              <a:t>29.11.2020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A07EA-E644-40B9-8812-17C89B031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74638"/>
            <a:ext cx="10464800" cy="117316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2400" y="1600200"/>
            <a:ext cx="4800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75400" y="1600200"/>
            <a:ext cx="4800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90D29-26EB-4F02-929C-17741196589A}" type="datetimeFigureOut">
              <a:rPr lang="ru-RU"/>
              <a:pPr>
                <a:defRPr/>
              </a:pPr>
              <a:t>29.11.2020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1A777-0CCE-492B-8DA1-742317867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3EBEC-E56C-4EFE-8672-087AAF5AFAE0}" type="datetimeFigureOut">
              <a:rPr lang="ru-RU"/>
              <a:pPr>
                <a:defRPr/>
              </a:pPr>
              <a:t>29.11.2020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B19B8-733B-4D17-A802-9DA8826FE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8C11F-4E0B-4D0A-A218-E9AA96CA25A6}" type="datetimeFigureOut">
              <a:rPr lang="ru-RU"/>
              <a:pPr>
                <a:defRPr/>
              </a:pPr>
              <a:t>29.11.2020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6A8CD-4234-48DC-9371-4D71C26EC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22400" y="1600201"/>
            <a:ext cx="47752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0" y="1600201"/>
            <a:ext cx="47752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0AA44-E1AA-478F-A88C-CF6CDD3041EF}" type="datetimeFigureOut">
              <a:rPr lang="ru-RU"/>
              <a:pPr>
                <a:defRPr/>
              </a:pPr>
              <a:t>29.11.2020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CCB56-4188-411B-8779-EF9A52495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E1946-C7C5-47EA-9B44-886E02B8D6AD}" type="datetimeFigureOut">
              <a:rPr lang="ru-RU"/>
              <a:pPr>
                <a:defRPr/>
              </a:pPr>
              <a:t>29.11.2020</a:t>
            </a:fld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64C0B-854D-4792-9457-2E6F746F5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F75B6-071E-413D-8649-298D0D53D792}" type="datetimeFigureOut">
              <a:rPr lang="ru-RU"/>
              <a:pPr>
                <a:defRPr/>
              </a:pPr>
              <a:t>29.11.2020</a:t>
            </a:fld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4C8FC-3E7F-4ACE-991F-47211E9D8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3FACE-730D-489C-8372-9F679A564BCE}" type="datetimeFigureOut">
              <a:rPr lang="ru-RU"/>
              <a:pPr>
                <a:defRPr/>
              </a:pPr>
              <a:t>29.11.2020</a:t>
            </a:fld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1EEFF-995F-4409-A37E-0DCB72E21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0F0FE-0AF7-43F9-B2F4-74E1DD7D9DDF}" type="datetimeFigureOut">
              <a:rPr lang="ru-RU"/>
              <a:pPr>
                <a:defRPr/>
              </a:pPr>
              <a:t>29.11.2020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3A4AD-30C8-47A8-859D-A76C7BF4A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7FB3F-5A83-49B4-BB6C-D369E0E386DB}" type="datetimeFigureOut">
              <a:rPr lang="ru-RU"/>
              <a:pPr>
                <a:defRPr/>
              </a:pPr>
              <a:t>29.11.2020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43EBF-4AA2-4B99-8039-7ED807277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274638"/>
            <a:ext cx="104648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600200"/>
            <a:ext cx="9753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04800" y="6400800"/>
            <a:ext cx="2844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1" sz="12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AFC3B5-AFCE-4D78-9D5F-87A08239E81C}" type="datetimeFigureOut">
              <a:rPr lang="ru-RU"/>
              <a:pPr>
                <a:defRPr/>
              </a:pPr>
              <a:t>29.11.2020</a:t>
            </a:fld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4400" y="6400800"/>
            <a:ext cx="6502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61600" y="6400800"/>
            <a:ext cx="1727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7F8A70-D448-4D99-BAD8-C0CCFC98B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anose="02020404030301010803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anose="02020404030301010803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anose="02020404030301010803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anose="02020404030301010803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anose="02020404030301010803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anose="02020404030301010803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anose="02020404030301010803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000000"/>
        </a:buClr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EUzUK5vRzY&amp;ab_channel=DanChenk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 sz="quarter"/>
          </p:nvPr>
        </p:nvSpPr>
        <p:spPr>
          <a:xfrm>
            <a:off x="1981200" y="1676400"/>
            <a:ext cx="8613775" cy="2765425"/>
          </a:xfrm>
        </p:spPr>
        <p:txBody>
          <a:bodyPr/>
          <a:lstStyle/>
          <a:p>
            <a:pPr algn="ctr" eaLnBrk="1" hangingPunct="1"/>
            <a:r>
              <a:rPr lang="ru-RU" altLang="ru-RU" sz="6000" b="1" u="sng" smtClean="0">
                <a:latin typeface="Calibri" pitchFamily="34" charset="0"/>
              </a:rPr>
              <a:t>Тема:</a:t>
            </a:r>
            <a:r>
              <a:rPr lang="ru-RU" altLang="ru-RU" sz="6000" b="1" smtClean="0">
                <a:latin typeface="Calibri" pitchFamily="34" charset="0"/>
              </a:rPr>
              <a:t>  </a:t>
            </a:r>
            <a:r>
              <a:rPr lang="ru-RU" altLang="ru-RU" sz="6000" b="1" smtClean="0">
                <a:latin typeface="Arial" charset="0"/>
              </a:rPr>
              <a:t/>
            </a:r>
            <a:br>
              <a:rPr lang="ru-RU" altLang="ru-RU" sz="6000" b="1" smtClean="0">
                <a:latin typeface="Arial" charset="0"/>
              </a:rPr>
            </a:br>
            <a:r>
              <a:rPr lang="ru-RU" altLang="ru-RU" sz="4000" b="1" smtClean="0">
                <a:latin typeface="Arial" charset="0"/>
              </a:rPr>
              <a:t>ДОВІРЯЙ, АЛЕ ПЕРЕВІРЯЙ, АБО ЯК ОПРАЦЮВАТИ ІСТОРИЧНЕ ДЖЕРЕЛО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449388" y="-257175"/>
            <a:ext cx="10464800" cy="1173163"/>
          </a:xfrm>
        </p:spPr>
        <p:txBody>
          <a:bodyPr/>
          <a:lstStyle/>
          <a:p>
            <a:pPr algn="ctr" eaLnBrk="1" hangingPunct="1"/>
            <a:r>
              <a:rPr lang="uk-UA" b="1" smtClean="0"/>
              <a:t>Вправа «Фольклористи»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614488"/>
            <a:ext cx="10668000" cy="4525962"/>
          </a:xfrm>
        </p:spPr>
        <p:txBody>
          <a:bodyPr/>
          <a:lstStyle/>
          <a:p>
            <a:pPr eaLnBrk="1" hangingPunct="1"/>
            <a:r>
              <a:rPr lang="uk-UA" smtClean="0"/>
              <a:t>Проаналізуйте зміст історичної пісні та дайте відповіді на запитання.</a:t>
            </a:r>
          </a:p>
          <a:p>
            <a:pPr eaLnBrk="1" hangingPunct="1"/>
            <a:r>
              <a:rPr lang="uk-UA" smtClean="0"/>
              <a:t>1. Якому періоду присвячена історична пісня?</a:t>
            </a:r>
          </a:p>
          <a:p>
            <a:pPr eaLnBrk="1" hangingPunct="1"/>
            <a:r>
              <a:rPr lang="uk-UA" smtClean="0"/>
              <a:t>2. Хто є головними героями цієї пісні?</a:t>
            </a:r>
          </a:p>
          <a:p>
            <a:pPr eaLnBrk="1" hangingPunct="1"/>
            <a:r>
              <a:rPr lang="uk-UA" smtClean="0"/>
              <a:t>3. Чи можна вважати цю пісню історичним джерелом?</a:t>
            </a:r>
          </a:p>
          <a:p>
            <a:pPr eaLnBrk="1" hangingPunct="1"/>
            <a:r>
              <a:rPr lang="uk-UA" smtClean="0"/>
              <a:t> </a:t>
            </a:r>
            <a:r>
              <a:rPr lang="uk-UA" smtClean="0">
                <a:hlinkClick r:id="rId2"/>
              </a:rPr>
              <a:t>https://www.youtube.com/watch?v=PEUzUK5vRzY&amp;ab_channel=DanChenko</a:t>
            </a:r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400" y="274638"/>
            <a:ext cx="10464800" cy="684212"/>
          </a:xfrm>
        </p:spPr>
        <p:txBody>
          <a:bodyPr/>
          <a:lstStyle/>
          <a:p>
            <a:pPr algn="ctr" eaLnBrk="1" hangingPunct="1"/>
            <a:r>
              <a:rPr lang="uk-UA" b="1" smtClean="0"/>
              <a:t>ДОМАШНЄ ЗАВДАННЯ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2400" y="1096963"/>
            <a:ext cx="9753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Підготувати сімейні фотографії та коротку розповідь про людей на фото.</a:t>
            </a:r>
          </a:p>
          <a:p>
            <a:pPr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        </a:t>
            </a:r>
            <a:r>
              <a:rPr lang="uk-UA" sz="2000" b="1" smtClean="0">
                <a:latin typeface="Times New Roman" pitchFamily="18" charset="0"/>
              </a:rPr>
              <a:t>Правила роботи з фотографіями</a:t>
            </a:r>
            <a:endParaRPr lang="uk-UA" sz="20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        1)  Які предмети та будівлі зображені на фотографії?</a:t>
            </a:r>
          </a:p>
          <a:p>
            <a:pPr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        2)  Що роблять люди, зображені на знімку?</a:t>
            </a:r>
          </a:p>
          <a:p>
            <a:pPr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        3)  Коли і де відбувалася подія, зображена на фотографії? Власну думку обґрунтуйте.</a:t>
            </a:r>
          </a:p>
          <a:p>
            <a:pPr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        4)  Чи позували люди для фотографії або це був випадковий знімок?</a:t>
            </a:r>
          </a:p>
          <a:p>
            <a:pPr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        5)  З якою метою зроблено фотографію?</a:t>
            </a:r>
          </a:p>
          <a:p>
            <a:pPr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        6)  Чи є на фотографії підпис? Про що він може розповісти?</a:t>
            </a:r>
          </a:p>
          <a:p>
            <a:pPr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        7)  Якщо вам не відома дата фотографії, спробуйте визначити час її появи.</a:t>
            </a:r>
          </a:p>
          <a:p>
            <a:pPr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        8)  На які запитання фотодокумент не може дати відповіді? Якої інформації бракує?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 sz="quarter"/>
          </p:nvPr>
        </p:nvSpPr>
        <p:spPr>
          <a:xfrm>
            <a:off x="514350" y="2036763"/>
            <a:ext cx="11372850" cy="2662237"/>
          </a:xfrm>
        </p:spPr>
        <p:txBody>
          <a:bodyPr/>
          <a:lstStyle/>
          <a:p>
            <a:pPr eaLnBrk="1" hangingPunct="1"/>
            <a:r>
              <a:rPr lang="uk-UA" altLang="ru-RU" sz="2400" b="1" i="1" smtClean="0"/>
              <a:t>Мета:</a:t>
            </a:r>
            <a:r>
              <a:rPr lang="uk-UA" altLang="ru-RU" sz="2400" b="1" smtClean="0"/>
              <a:t>  </a:t>
            </a:r>
            <a:r>
              <a:rPr lang="uk-UA" altLang="ru-RU" sz="2400" smtClean="0"/>
              <a:t>формувати уміння співвідносити зображені на ілюстраціях історичні пам’ятки з певною добою (епохою); стисло описувати їх, вживаючи відповідні терміни; визначати цінність історичних джерел; стимулювати пізнавальну активність та самостійність учнів; розвивати спеціальні вміння й навички свідомо читати адаптований текст, отримувати певну інформацію з різноманітних адаптованих історичних джерел; робити нескладні висновки та узагальнення; виховувати впевненість у своїх силах; шанобливе ставлення до історичного минулого свого народу.</a:t>
            </a:r>
            <a:r>
              <a:rPr lang="uk-UA" altLang="ru-RU" sz="3600" smtClean="0"/>
              <a:t> </a:t>
            </a:r>
            <a:endParaRPr lang="ru-RU" alt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331" y="365004"/>
            <a:ext cx="10429135" cy="5241336"/>
          </a:xfrm>
          <a:solidFill>
            <a:schemeClr val="tx1">
              <a:lumMod val="95000"/>
            </a:scheme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mtClean="0">
                <a:solidFill>
                  <a:srgbClr val="0A85FF"/>
                </a:solidFill>
                <a:latin typeface="Calibri" pitchFamily="34" charset="0"/>
                <a:cs typeface="Arial" charset="0"/>
              </a:rPr>
              <a:t> </a:t>
            </a:r>
            <a:endParaRPr lang="ru-RU" smtClean="0">
              <a:latin typeface="Calibri" pitchFamily="34" charset="0"/>
              <a:cs typeface="Arial" charset="0"/>
            </a:endParaRP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1255713" y="490538"/>
            <a:ext cx="9682162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r>
              <a:rPr lang="uk-UA" sz="3200" b="1">
                <a:solidFill>
                  <a:schemeClr val="bg2"/>
                </a:solidFill>
              </a:rPr>
              <a:t>Вправа «Історичні анаграми»</a:t>
            </a:r>
          </a:p>
          <a:p>
            <a:pPr marL="342900" indent="-342900" algn="ctr"/>
            <a:endParaRPr lang="uk-UA" sz="3200">
              <a:solidFill>
                <a:schemeClr val="bg2"/>
              </a:solidFill>
            </a:endParaRPr>
          </a:p>
          <a:p>
            <a:pPr marL="342900" indent="-342900" algn="ctr"/>
            <a:r>
              <a:rPr lang="uk-UA">
                <a:solidFill>
                  <a:schemeClr val="bg2"/>
                </a:solidFill>
              </a:rPr>
              <a:t>Розставити літери у правильному порядку, щоб в результаті вийшло історичне поняття. </a:t>
            </a:r>
            <a:r>
              <a:rPr lang="ru-RU">
                <a:solidFill>
                  <a:schemeClr val="bg2"/>
                </a:solidFill>
              </a:rPr>
              <a:t> </a:t>
            </a:r>
            <a:endParaRPr lang="uk-UA">
              <a:solidFill>
                <a:schemeClr val="bg2"/>
              </a:solidFill>
            </a:endParaRPr>
          </a:p>
          <a:p>
            <a:pPr marL="342900" indent="-342900" algn="ctr"/>
            <a:endParaRPr lang="uk-UA">
              <a:solidFill>
                <a:schemeClr val="bg2"/>
              </a:solidFill>
            </a:endParaRPr>
          </a:p>
          <a:p>
            <a:pPr marL="342900" indent="-342900" algn="ctr">
              <a:buFontTx/>
              <a:buAutoNum type="arabicPeriod"/>
            </a:pPr>
            <a:r>
              <a:rPr lang="uk-UA">
                <a:solidFill>
                  <a:schemeClr val="bg2"/>
                </a:solidFill>
              </a:rPr>
              <a:t>ОІГЕАЯЛОХР</a:t>
            </a:r>
          </a:p>
          <a:p>
            <a:pPr marL="342900" indent="-342900" algn="ctr">
              <a:buFontTx/>
              <a:buAutoNum type="arabicPeriod"/>
            </a:pPr>
            <a:endParaRPr lang="uk-UA">
              <a:solidFill>
                <a:schemeClr val="bg2"/>
              </a:solidFill>
            </a:endParaRPr>
          </a:p>
          <a:p>
            <a:pPr marL="342900" indent="-342900" algn="ctr"/>
            <a:r>
              <a:rPr lang="uk-UA">
                <a:solidFill>
                  <a:schemeClr val="bg2"/>
                </a:solidFill>
              </a:rPr>
              <a:t> 2. МЗІКНТУАМАИ </a:t>
            </a:r>
          </a:p>
          <a:p>
            <a:pPr marL="342900" indent="-342900" algn="ctr"/>
            <a:endParaRPr lang="uk-UA">
              <a:solidFill>
                <a:schemeClr val="bg2"/>
              </a:solidFill>
            </a:endParaRPr>
          </a:p>
          <a:p>
            <a:pPr marL="342900" indent="-342900" algn="ctr"/>
            <a:r>
              <a:rPr lang="uk-UA">
                <a:solidFill>
                  <a:schemeClr val="bg2"/>
                </a:solidFill>
              </a:rPr>
              <a:t>3. ЕАОІЛФАРПГЯ </a:t>
            </a:r>
          </a:p>
          <a:p>
            <a:pPr marL="342900" indent="-342900" algn="ctr"/>
            <a:endParaRPr lang="uk-UA">
              <a:solidFill>
                <a:schemeClr val="bg2"/>
              </a:solidFill>
            </a:endParaRPr>
          </a:p>
          <a:p>
            <a:pPr marL="342900" indent="-342900" algn="ctr"/>
            <a:r>
              <a:rPr lang="uk-UA">
                <a:solidFill>
                  <a:schemeClr val="bg2"/>
                </a:solidFill>
              </a:rPr>
              <a:t>4. ТОСКЕНПА </a:t>
            </a:r>
          </a:p>
          <a:p>
            <a:pPr marL="342900" indent="-342900" algn="ctr"/>
            <a:endParaRPr lang="uk-UA">
              <a:solidFill>
                <a:schemeClr val="bg2"/>
              </a:solidFill>
            </a:endParaRPr>
          </a:p>
          <a:p>
            <a:pPr marL="342900" indent="-342900" algn="ctr">
              <a:buFontTx/>
              <a:buAutoNum type="arabicPlain" startAt="5"/>
            </a:pPr>
            <a:r>
              <a:rPr lang="uk-UA">
                <a:solidFill>
                  <a:schemeClr val="bg2"/>
                </a:solidFill>
              </a:rPr>
              <a:t>ЕЙЗУМ</a:t>
            </a:r>
          </a:p>
          <a:p>
            <a:pPr marL="342900" indent="-342900" algn="ctr">
              <a:buFontTx/>
              <a:buAutoNum type="arabicPlain" startAt="5"/>
            </a:pPr>
            <a:endParaRPr lang="uk-UA">
              <a:solidFill>
                <a:schemeClr val="bg2"/>
              </a:solidFill>
            </a:endParaRPr>
          </a:p>
          <a:p>
            <a:pPr marL="342900" indent="-342900" algn="ctr"/>
            <a:r>
              <a:rPr lang="uk-UA">
                <a:solidFill>
                  <a:schemeClr val="bg2"/>
                </a:solidFill>
              </a:rPr>
              <a:t> 6. ХАІВР</a:t>
            </a:r>
          </a:p>
          <a:p>
            <a:pPr marL="342900" indent="-342900" algn="ctr"/>
            <a:endParaRPr lang="uk-UA">
              <a:solidFill>
                <a:schemeClr val="bg2"/>
              </a:solidFill>
            </a:endParaRPr>
          </a:p>
          <a:p>
            <a:pPr marL="342900" indent="-342900" algn="ctr"/>
            <a:r>
              <a:rPr lang="uk-UA">
                <a:solidFill>
                  <a:schemeClr val="bg2"/>
                </a:solidFill>
              </a:rPr>
              <a:t>7. РЬФКОЛОЛ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2450" y="5189538"/>
            <a:ext cx="4364038" cy="671512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A85FF"/>
                </a:solidFill>
                <a:latin typeface="Calibri" pitchFamily="34" charset="0"/>
                <a:cs typeface="Arial" charset="0"/>
              </a:rPr>
              <a:t> </a:t>
            </a:r>
            <a:endParaRPr lang="ru-RU" sz="2000" b="1">
              <a:solidFill>
                <a:srgbClr val="161616"/>
              </a:solidFill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ru-RU" b="1">
              <a:solidFill>
                <a:srgbClr val="161616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357" y="337381"/>
            <a:ext cx="11190047" cy="57790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161616"/>
                </a:solidFill>
                <a:latin typeface="Calibri" pitchFamily="34" charset="0"/>
              </a:rPr>
              <a:t> </a:t>
            </a:r>
            <a:endParaRPr lang="ru-RU" sz="2400" b="1">
              <a:solidFill>
                <a:srgbClr val="161616"/>
              </a:solidFill>
              <a:latin typeface="Calibri" pitchFamily="34" charset="0"/>
            </a:endParaRPr>
          </a:p>
        </p:txBody>
      </p:sp>
      <p:sp>
        <p:nvSpPr>
          <p:cNvPr id="17413" name="Rectangle 12"/>
          <p:cNvSpPr>
            <a:spLocks noChangeArrowheads="1"/>
          </p:cNvSpPr>
          <p:nvPr/>
        </p:nvSpPr>
        <p:spPr bwMode="auto">
          <a:xfrm>
            <a:off x="525463" y="911225"/>
            <a:ext cx="11009312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uk-UA" sz="3600" b="1">
                <a:solidFill>
                  <a:schemeClr val="bg2"/>
                </a:solidFill>
              </a:rPr>
              <a:t>Вправа «Екскурсоводи»</a:t>
            </a:r>
          </a:p>
          <a:p>
            <a:pPr algn="ctr">
              <a:tabLst>
                <a:tab pos="457200" algn="l"/>
              </a:tabLst>
            </a:pPr>
            <a:endParaRPr lang="uk-UA" sz="3600">
              <a:solidFill>
                <a:schemeClr val="bg2"/>
              </a:solidFill>
            </a:endParaRPr>
          </a:p>
          <a:p>
            <a:pPr algn="ctr">
              <a:tabLst>
                <a:tab pos="457200" algn="l"/>
              </a:tabLst>
            </a:pPr>
            <a:r>
              <a:rPr lang="uk-UA" sz="2800">
                <a:solidFill>
                  <a:schemeClr val="bg2"/>
                </a:solidFill>
              </a:rPr>
              <a:t>На слайдах представлені зображення. </a:t>
            </a:r>
          </a:p>
          <a:p>
            <a:pPr algn="ctr">
              <a:tabLst>
                <a:tab pos="457200" algn="l"/>
              </a:tabLst>
            </a:pPr>
            <a:endParaRPr lang="uk-UA" sz="2800">
              <a:solidFill>
                <a:schemeClr val="bg2"/>
              </a:solidFill>
            </a:endParaRPr>
          </a:p>
          <a:p>
            <a:pPr algn="ctr">
              <a:tabLst>
                <a:tab pos="457200" algn="l"/>
              </a:tabLst>
            </a:pPr>
            <a:r>
              <a:rPr lang="uk-UA" sz="2800">
                <a:solidFill>
                  <a:schemeClr val="bg2"/>
                </a:solidFill>
              </a:rPr>
              <a:t>Пропоную випробувати себе у ролі екскурсоводів</a:t>
            </a:r>
          </a:p>
          <a:p>
            <a:pPr algn="ctr">
              <a:tabLst>
                <a:tab pos="457200" algn="l"/>
              </a:tabLst>
            </a:pPr>
            <a:r>
              <a:rPr lang="uk-UA" sz="2800">
                <a:solidFill>
                  <a:schemeClr val="bg2"/>
                </a:solidFill>
              </a:rPr>
              <a:t> </a:t>
            </a:r>
          </a:p>
          <a:p>
            <a:pPr algn="ctr">
              <a:tabLst>
                <a:tab pos="457200" algn="l"/>
              </a:tabLst>
            </a:pPr>
            <a:r>
              <a:rPr lang="uk-UA" sz="2800">
                <a:solidFill>
                  <a:schemeClr val="bg2"/>
                </a:solidFill>
              </a:rPr>
              <a:t>та розповісти про зображені історичні пам’ятки. </a:t>
            </a:r>
          </a:p>
          <a:p>
            <a:pPr algn="ctr">
              <a:tabLst>
                <a:tab pos="457200" algn="l"/>
              </a:tabLst>
            </a:pPr>
            <a:endParaRPr lang="uk-UA" sz="2800">
              <a:solidFill>
                <a:schemeClr val="bg2"/>
              </a:solidFill>
            </a:endParaRPr>
          </a:p>
          <a:p>
            <a:pPr algn="ctr">
              <a:tabLst>
                <a:tab pos="457200" algn="l"/>
              </a:tabLst>
            </a:pPr>
            <a:r>
              <a:rPr lang="uk-UA" sz="280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17414" name="Picture 14" descr="2017-02-21-944_11796-1_207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3363" y="4344988"/>
            <a:ext cx="3768725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400" y="274638"/>
            <a:ext cx="10464800" cy="736600"/>
          </a:xfrm>
        </p:spPr>
        <p:txBody>
          <a:bodyPr/>
          <a:lstStyle/>
          <a:p>
            <a:pPr algn="ctr" eaLnBrk="1" hangingPunct="1"/>
            <a:r>
              <a:rPr lang="uk-UA" sz="3600" b="1" smtClean="0"/>
              <a:t>Пектораль скіфського царя з кургану Товста Могила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8435" name="Picture 4" descr="Pektoral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1900" y="1270000"/>
            <a:ext cx="7869238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smtClean="0"/>
              <a:t>Монети грецьких міст Північного Причорномор</a:t>
            </a:r>
            <a:r>
              <a:rPr lang="en-US" b="1" smtClean="0"/>
              <a:t>’</a:t>
            </a:r>
            <a:r>
              <a:rPr lang="uk-UA" b="1" smtClean="0"/>
              <a:t>я та Криму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9459" name="Picture 4" descr="unna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100" y="1582738"/>
            <a:ext cx="9704388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3600" b="1" smtClean="0"/>
              <a:t>Знаряддя праці первісних людей з каменю та глини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0483" name="AutoShape 5" descr="Використання каменю і глин давньою людиною — Вікіпедія"/>
          <p:cNvSpPr>
            <a:spLocks noChangeAspect="1" noChangeArrowheads="1"/>
          </p:cNvSpPr>
          <p:nvPr/>
        </p:nvSpPr>
        <p:spPr bwMode="auto">
          <a:xfrm>
            <a:off x="14922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484" name="AutoShape 7" descr="Використання каменю і глин давньою людиною — Вікіпедія"/>
          <p:cNvSpPr>
            <a:spLocks noChangeAspect="1" noChangeArrowheads="1"/>
          </p:cNvSpPr>
          <p:nvPr/>
        </p:nvSpPr>
        <p:spPr bwMode="auto">
          <a:xfrm>
            <a:off x="14922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20485" name="Picture 8" descr="1200px-Artifacts_(front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6013" y="1470025"/>
            <a:ext cx="822325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0" y="849313"/>
            <a:ext cx="9774238" cy="519112"/>
          </a:xfrm>
        </p:spPr>
        <p:txBody>
          <a:bodyPr/>
          <a:lstStyle/>
          <a:p>
            <a:pPr algn="ctr" eaLnBrk="1" hangingPunct="1"/>
            <a:r>
              <a:rPr lang="uk-UA" sz="2400" b="1" smtClean="0"/>
              <a:t/>
            </a:r>
            <a:br>
              <a:rPr lang="uk-UA" sz="2400" b="1" smtClean="0"/>
            </a:br>
            <a:r>
              <a:rPr lang="uk-UA" sz="2400" b="1" smtClean="0"/>
              <a:t/>
            </a:r>
            <a:br>
              <a:rPr lang="uk-UA" sz="2400" b="1" smtClean="0"/>
            </a:br>
            <a:r>
              <a:rPr lang="uk-UA" sz="2400" b="1" smtClean="0"/>
              <a:t/>
            </a:r>
            <a:br>
              <a:rPr lang="uk-UA" sz="2400" b="1" smtClean="0"/>
            </a:br>
            <a:r>
              <a:rPr lang="uk-UA" sz="2400" b="1" smtClean="0"/>
              <a:t/>
            </a:r>
            <a:br>
              <a:rPr lang="uk-UA" sz="2400" b="1" smtClean="0"/>
            </a:br>
            <a:r>
              <a:rPr lang="uk-UA" sz="2400" b="1" smtClean="0"/>
              <a:t/>
            </a:r>
            <a:br>
              <a:rPr lang="uk-UA" sz="2400" b="1" smtClean="0"/>
            </a:br>
            <a:r>
              <a:rPr lang="uk-UA" sz="2400" b="1" smtClean="0"/>
              <a:t/>
            </a:r>
            <a:br>
              <a:rPr lang="uk-UA" sz="2400" b="1" smtClean="0"/>
            </a:br>
            <a:r>
              <a:rPr lang="uk-UA" sz="2400" b="1" smtClean="0"/>
              <a:t/>
            </a:r>
            <a:br>
              <a:rPr lang="uk-UA" sz="2400" b="1" smtClean="0"/>
            </a:br>
            <a:r>
              <a:rPr lang="uk-UA" sz="2400" b="1" smtClean="0"/>
              <a:t/>
            </a:r>
            <a:br>
              <a:rPr lang="uk-UA" sz="2400" b="1" smtClean="0"/>
            </a:br>
            <a:r>
              <a:rPr lang="uk-UA" sz="2400" b="1" smtClean="0"/>
              <a:t/>
            </a:r>
            <a:br>
              <a:rPr lang="uk-UA" sz="2400" b="1" smtClean="0"/>
            </a:br>
            <a:r>
              <a:rPr lang="uk-UA" sz="2800" b="1" smtClean="0"/>
              <a:t>Вправа «Архіваріуси»</a:t>
            </a:r>
            <a:br>
              <a:rPr lang="uk-UA" sz="2800" b="1" smtClean="0"/>
            </a:br>
            <a:r>
              <a:rPr lang="uk-UA" sz="2800" b="1" smtClean="0"/>
              <a:t/>
            </a:r>
            <a:br>
              <a:rPr lang="uk-UA" sz="2800" b="1" smtClean="0"/>
            </a:br>
            <a:r>
              <a:rPr lang="uk-UA" sz="2800" smtClean="0"/>
              <a:t>Згрупуйте поняття.  </a:t>
            </a:r>
            <a:br>
              <a:rPr lang="uk-UA" sz="2800" smtClean="0"/>
            </a:br>
            <a:endParaRPr lang="uk-UA" sz="280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1013" y="1600200"/>
            <a:ext cx="318928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400" smtClean="0"/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mtClean="0"/>
              <a:t>   Рукопис, книга, нумізматика, монета, міф, папір, музей, експонат, пергамент, легенда, дума, архів, розкопки, зброя, мова.</a:t>
            </a:r>
          </a:p>
        </p:txBody>
      </p:sp>
      <p:graphicFrame>
        <p:nvGraphicFramePr>
          <p:cNvPr id="31764" name="Group 20"/>
          <p:cNvGraphicFramePr>
            <a:graphicFrameLocks noGrp="1"/>
          </p:cNvGraphicFramePr>
          <p:nvPr>
            <p:ph sz="half" idx="2"/>
          </p:nvPr>
        </p:nvGraphicFramePr>
        <p:xfrm>
          <a:off x="4232275" y="1600200"/>
          <a:ext cx="6943725" cy="4538663"/>
        </p:xfrm>
        <a:graphic>
          <a:graphicData uri="http://schemas.openxmlformats.org/drawingml/2006/table">
            <a:tbl>
              <a:tblPr/>
              <a:tblGrid>
                <a:gridCol w="2314575"/>
                <a:gridCol w="2314575"/>
                <a:gridCol w="2314575"/>
              </a:tblGrid>
              <a:tr h="227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ПИСЕМНІ ДЖЕРЕЛА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РЕЧОВІ ДЖЕРЕЛА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УСНІ ДЖЕРЕЛА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21" name="Picture 18" descr="depositphotos_80976230-stock-photo-archivist-job-indicates-archive-cura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36738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6"/>
          <p:cNvSpPr>
            <a:spLocks noGrp="1" noChangeArrowheads="1"/>
          </p:cNvSpPr>
          <p:nvPr>
            <p:ph type="title"/>
          </p:nvPr>
        </p:nvSpPr>
        <p:spPr>
          <a:xfrm>
            <a:off x="1422400" y="274638"/>
            <a:ext cx="10464800" cy="763587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2809875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000" b="1" smtClean="0"/>
              <a:t>За текстом, поданим на с. 82 – 83 підручника</a:t>
            </a:r>
            <a:r>
              <a:rPr lang="ru-RU" sz="2000" b="1" smtClean="0"/>
              <a:t> </a:t>
            </a:r>
            <a:r>
              <a:rPr lang="uk-UA" sz="2000" b="1" smtClean="0"/>
              <a:t> з</a:t>
            </a:r>
            <a:r>
              <a:rPr lang="ru-RU" sz="2000" b="1" smtClean="0"/>
              <a:t>’</a:t>
            </a:r>
            <a:r>
              <a:rPr lang="uk-UA" sz="2000" b="1" smtClean="0"/>
              <a:t>ясуйте, як писемне джерело може допомогти визначити зовнішність історичного діяча. Порівняйте, подане зображення князя і словесний опис.</a:t>
            </a:r>
          </a:p>
          <a:p>
            <a:pPr algn="ctr" eaLnBrk="1" hangingPunct="1">
              <a:buFontTx/>
              <a:buNone/>
            </a:pPr>
            <a:endParaRPr lang="uk-UA" sz="2000" b="1" smtClean="0"/>
          </a:p>
        </p:txBody>
      </p:sp>
      <p:graphicFrame>
        <p:nvGraphicFramePr>
          <p:cNvPr id="33829" name="Group 37"/>
          <p:cNvGraphicFramePr>
            <a:graphicFrameLocks noGrp="1"/>
          </p:cNvGraphicFramePr>
          <p:nvPr>
            <p:ph sz="half" idx="2"/>
          </p:nvPr>
        </p:nvGraphicFramePr>
        <p:xfrm>
          <a:off x="3208338" y="1014413"/>
          <a:ext cx="8983662" cy="5521325"/>
        </p:xfrm>
        <a:graphic>
          <a:graphicData uri="http://schemas.openxmlformats.org/drawingml/2006/table">
            <a:tbl>
              <a:tblPr/>
              <a:tblGrid>
                <a:gridCol w="1822450"/>
                <a:gridCol w="7161212"/>
              </a:tblGrid>
              <a:tr h="552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«Був Святослав помірним на зріст, не дуже низький і не дуже високий, з кошлатими бровами та світло-синіми очима, кирпатий, безбородий, з густим, надмірно довгим волоссям над верхньою губою (вусами). Голова в нього була зовсім гола, але з одного її боку звисало пасмо волосся — ознака знатності роду. Міцна потилиця, широкі груди та всі інші частини тіла цілком пропорційні. Виглядав він доволі суворим і диким. Одне вухо його прикрашала золота сережка, оздоблена золотим карбункулом та двома перлинами. Одяг на ньому був білий і вирізнявся лише чистотою» (Візантійський історик Лев Диякон про зустріч Святослава та візантійського імператора в 971 р.).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39" name="Picture 38" descr="image1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6275" y="1050925"/>
            <a:ext cx="186055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s_pptpostmortem_tp01018455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TS001018455</Template>
  <TotalTime>226</TotalTime>
  <Words>418</Words>
  <Application>Microsoft Office PowerPoint</Application>
  <PresentationFormat>Произвольный</PresentationFormat>
  <Paragraphs>59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Garamond</vt:lpstr>
      <vt:lpstr>Calibri</vt:lpstr>
      <vt:lpstr>Times New Roman</vt:lpstr>
      <vt:lpstr>ms_pptpostmortem_tp01018455</vt:lpstr>
      <vt:lpstr>ms_pptpostmortem_tp01018455</vt:lpstr>
      <vt:lpstr>Тема:   ДОВІРЯЙ, АЛЕ ПЕРЕВІРЯЙ, АБО ЯК ОПРАЦЮВАТИ ІСТОРИЧНЕ ДЖЕРЕЛО</vt:lpstr>
      <vt:lpstr>Мета:  формувати уміння співвідносити зображені на ілюстраціях історичні пам’ятки з певною добою (епохою); стисло описувати їх, вживаючи відповідні терміни; визначати цінність історичних джерел; стимулювати пізнавальну активність та самостійність учнів; розвивати спеціальні вміння й навички свідомо читати адаптований текст, отримувати певну інформацію з різноманітних адаптованих історичних джерел; робити нескладні висновки та узагальнення; виховувати впевненість у своїх силах; шанобливе ставлення до історичного минулого свого народу. </vt:lpstr>
      <vt:lpstr>Слайд 3</vt:lpstr>
      <vt:lpstr>Слайд 4</vt:lpstr>
      <vt:lpstr>Пектораль скіфського царя з кургану Товста Могила</vt:lpstr>
      <vt:lpstr>Монети грецьких міст Північного Причорномор’я та Криму</vt:lpstr>
      <vt:lpstr>Знаряддя праці первісних людей з каменю та глини</vt:lpstr>
      <vt:lpstr>         Вправа «Архіваріуси»  Згрупуйте поняття.   </vt:lpstr>
      <vt:lpstr>Слайд 9</vt:lpstr>
      <vt:lpstr>Вправа «Фольклористи»</vt:lpstr>
      <vt:lpstr>ДОМАШНЄ ЗАВДАННЯ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Держави бронзового віку: Шумер і Вавилон</dc:title>
  <dc:creator>User</dc:creator>
  <cp:lastModifiedBy>Olya</cp:lastModifiedBy>
  <cp:revision>22</cp:revision>
  <dcterms:created xsi:type="dcterms:W3CDTF">2020-10-20T21:34:35Z</dcterms:created>
  <dcterms:modified xsi:type="dcterms:W3CDTF">2020-11-29T15:20:26Z</dcterms:modified>
</cp:coreProperties>
</file>