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A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251200" y="2133601"/>
            <a:ext cx="74168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1200" y="3962400"/>
            <a:ext cx="74168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C991-E9E7-4A79-AA26-24B1D6671CA3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96AE-9C4B-483D-9B56-B9C583513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FF09-1888-49B5-B538-46464F9575EC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32B6-3968-4C4D-BF09-3C74A955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71000" y="274639"/>
            <a:ext cx="2616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274639"/>
            <a:ext cx="764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ACF4-1EC9-41D4-8DB9-6FC4ACE8E931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BD38-EFC7-47C1-A591-34B3BC64E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10464800" cy="11731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600200"/>
            <a:ext cx="4800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5400" y="1600200"/>
            <a:ext cx="4800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5941-F190-4F6E-8BFD-EC1CEC2159A2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48FB-371D-49AC-A1F2-95140620E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9E10-D41D-4E4D-B4AC-CF8BE18F110C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941B-088A-438F-AF2C-895CB60B2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7976-205A-4EFC-8EF4-C37F4A6D85FF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FC6CD-8770-4780-98BF-D074A9EE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7752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47752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4E0A-8E64-4B8D-AD7A-CE0136A6C8F6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7498-7935-46F6-A7C1-B164CF095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2A72-A10C-416F-9163-7C19002F8B9C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B6C0-A8DF-4CDB-A679-37B66F62D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B204-CC34-4B09-A370-23A2E1BB8D58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F68A-BCC3-4FA7-BCA3-5F8D928F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569E-A2AC-4DFE-8AD7-45C9E5C918FC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0E71-9EF2-4C4C-B054-81FA16711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3631-1F4A-433E-B15A-2BC1AA4E2EA3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B9BA-5761-47FC-A861-0AE7EE8F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F0D0-CF46-4F83-87D2-4E1BB0B9DA4D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1BAD-BB49-4685-9552-3E89BA5F0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4638"/>
            <a:ext cx="104648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600200"/>
            <a:ext cx="9753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400800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1309E-0D97-46DD-AADA-DC2FD00F1F82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4400" y="6400800"/>
            <a:ext cx="6502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1600" y="6400800"/>
            <a:ext cx="1727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354FC-1548-42E5-B93E-E7E68B87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ransition spd="med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HHM0KYEx6qQ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BdAVtKMWnt8&amp;ab_channel=poltavahistory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43000" y="427038"/>
            <a:ext cx="4076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4000" b="1">
                <a:solidFill>
                  <a:schemeClr val="bg2"/>
                </a:solidFill>
              </a:rPr>
              <a:t>ГРА «Асоціації»</a:t>
            </a:r>
          </a:p>
        </p:txBody>
      </p:sp>
      <p:pic>
        <p:nvPicPr>
          <p:cNvPr id="16391" name="Picture 7" descr="88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624138"/>
            <a:ext cx="364331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fd32a808e06ce0b3107ef6b83a575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963" y="280988"/>
            <a:ext cx="29479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1200-630-kopirovat-604-1024x538-696x3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2663825"/>
            <a:ext cx="32893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Re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1213" y="2808288"/>
            <a:ext cx="32242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sz="quarter"/>
          </p:nvPr>
        </p:nvSpPr>
        <p:spPr>
          <a:xfrm>
            <a:off x="1981200" y="1676400"/>
            <a:ext cx="8613775" cy="2765425"/>
          </a:xfrm>
        </p:spPr>
        <p:txBody>
          <a:bodyPr/>
          <a:lstStyle/>
          <a:p>
            <a:pPr algn="ctr" eaLnBrk="1" hangingPunct="1"/>
            <a:r>
              <a:rPr lang="ru-RU" altLang="ru-RU" sz="6000" b="1" u="sng" smtClean="0">
                <a:latin typeface="Calibri" pitchFamily="34" charset="0"/>
              </a:rPr>
              <a:t>Тема:</a:t>
            </a:r>
            <a:r>
              <a:rPr lang="ru-RU" altLang="ru-RU" sz="6000" b="1" smtClean="0">
                <a:latin typeface="Calibri" pitchFamily="34" charset="0"/>
              </a:rPr>
              <a:t>  </a:t>
            </a:r>
            <a:r>
              <a:rPr lang="ru-RU" altLang="ru-RU" sz="6000" b="1" smtClean="0">
                <a:latin typeface="Arial" charset="0"/>
              </a:rPr>
              <a:t/>
            </a:r>
            <a:br>
              <a:rPr lang="ru-RU" altLang="ru-RU" sz="6000" b="1" smtClean="0">
                <a:latin typeface="Arial" charset="0"/>
              </a:rPr>
            </a:br>
            <a:r>
              <a:rPr lang="ru-RU" altLang="ru-RU" sz="4000" b="1" smtClean="0">
                <a:latin typeface="Arial" charset="0"/>
              </a:rPr>
              <a:t> Історичні джерела та їх різновиди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sz="quarter"/>
          </p:nvPr>
        </p:nvSpPr>
        <p:spPr>
          <a:xfrm>
            <a:off x="514350" y="2036763"/>
            <a:ext cx="11372850" cy="2662237"/>
          </a:xfrm>
        </p:spPr>
        <p:txBody>
          <a:bodyPr/>
          <a:lstStyle/>
          <a:p>
            <a:pPr eaLnBrk="1" hangingPunct="1"/>
            <a:r>
              <a:rPr lang="uk-UA" altLang="ru-RU" sz="2400" b="1" i="1" smtClean="0"/>
              <a:t>Мета:</a:t>
            </a:r>
            <a:r>
              <a:rPr lang="uk-UA" altLang="ru-RU" sz="2400" b="1" smtClean="0"/>
              <a:t>  </a:t>
            </a:r>
            <a:r>
              <a:rPr lang="uk-UA" altLang="ru-RU" sz="2400" smtClean="0">
                <a:latin typeface="Arial" charset="0"/>
              </a:rPr>
              <a:t> </a:t>
            </a:r>
            <a:r>
              <a:rPr lang="uk-UA" altLang="ru-RU" sz="2400" smtClean="0"/>
              <a:t>охарактеризувати роль та значення речових історичних джерел у вивченні </a:t>
            </a:r>
            <a:br>
              <a:rPr lang="uk-UA" altLang="ru-RU" sz="2400" smtClean="0"/>
            </a:br>
            <a:r>
              <a:rPr lang="uk-UA" altLang="ru-RU" sz="2400" smtClean="0"/>
              <a:t>історії; створити початкове уявлення про науки, які досліджують речові історичні джерела;  розвивати  навички  роботи  з джерелами  інформації;  з’ясовувати  роль  джерел  у вивченні  історії,  на  елементарному  рівні  здобувати  інформацію,  що  містять  історичні  джерела;  виховувати  шанобливе  ставлення  до  історичних  пам’яток  та інтерес до історії рідного краю.</a:t>
            </a:r>
            <a:r>
              <a:rPr lang="uk-UA" altLang="ru-RU" sz="3600" smtClean="0"/>
              <a:t> </a:t>
            </a:r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smtClean="0"/>
              <a:t>Словникова робота</a:t>
            </a:r>
            <a:br>
              <a:rPr lang="uk-UA" b="1" smtClean="0"/>
            </a:br>
            <a:endParaRPr lang="uk-UA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042988"/>
            <a:ext cx="10720387" cy="5083175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b="1" smtClean="0"/>
              <a:t>    Історичні  джерела</a:t>
            </a:r>
            <a:r>
              <a:rPr lang="uk-UA" sz="2400" smtClean="0"/>
              <a:t>  —  це  письмові  документи,  предмети,  будівлі та  інші  пам’ятки,  які  відображають  історичні  події  та  явища  і  дають можливість досліджувати життя людей  в минулому.</a:t>
            </a:r>
            <a:endParaRPr lang="uk-UA" sz="2400" b="1" smtClean="0"/>
          </a:p>
          <a:p>
            <a:pPr>
              <a:buFontTx/>
              <a:buNone/>
            </a:pPr>
            <a:r>
              <a:rPr lang="uk-UA" sz="2400" b="1" smtClean="0"/>
              <a:t>    Історичні  джерела</a:t>
            </a:r>
            <a:r>
              <a:rPr lang="uk-UA" sz="2400" smtClean="0"/>
              <a:t>  —  це  все те, що допомагає вивчати історію. Вони поділяються на речові, писемні та усні. </a:t>
            </a:r>
          </a:p>
        </p:txBody>
      </p:sp>
      <p:pic>
        <p:nvPicPr>
          <p:cNvPr id="28677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013" y="3273425"/>
            <a:ext cx="6723062" cy="35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sz="2400" b="1" smtClean="0"/>
              <a:t>Пам'ять про минуле бережуть різні речі, які є творіннями людей минулого: залишки жител, зброя, одяг, посуд, знаряддя праці, монети тощо. Ці залишки старовини історики називають речовими джерелами.</a:t>
            </a:r>
            <a:r>
              <a:rPr lang="uk-UA" sz="360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2400" y="1585913"/>
            <a:ext cx="4800600" cy="4525962"/>
          </a:xfrm>
        </p:spPr>
        <p:txBody>
          <a:bodyPr/>
          <a:lstStyle/>
          <a:p>
            <a:r>
              <a:rPr lang="uk-UA" sz="2400" smtClean="0"/>
              <a:t>Існує допоміжна історична дисципліна, яка займається вивченням речових історичних джерел на підставі розкопок – це </a:t>
            </a:r>
            <a:r>
              <a:rPr lang="uk-UA" sz="2400" b="1" smtClean="0"/>
              <a:t>археологія.</a:t>
            </a:r>
            <a:r>
              <a:rPr lang="uk-UA" sz="2400" smtClean="0"/>
              <a:t> Люди, які займаються знаходженням речових історичних джерел називають </a:t>
            </a:r>
            <a:r>
              <a:rPr lang="uk-UA" sz="2400" b="1" smtClean="0"/>
              <a:t>археологами.</a:t>
            </a:r>
          </a:p>
        </p:txBody>
      </p:sp>
      <p:graphicFrame>
        <p:nvGraphicFramePr>
          <p:cNvPr id="29717" name="Group 21"/>
          <p:cNvGraphicFramePr>
            <a:graphicFrameLocks noGrp="1"/>
          </p:cNvGraphicFramePr>
          <p:nvPr>
            <p:ph sz="half" idx="4294967295"/>
          </p:nvPr>
        </p:nvGraphicFramePr>
        <p:xfrm>
          <a:off x="901700" y="4759325"/>
          <a:ext cx="4800600" cy="1871663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1871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3" name="AutoShape 17" descr="Для &quot;Більського городища&quot; розробили логотипи / Центральний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29715" name="AutoShape 19" descr="Для &quot;Більського городища&quot; розробили логотипи / Центральний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5416550"/>
            <a:ext cx="5322888" cy="1173163"/>
          </a:xfrm>
        </p:spPr>
        <p:txBody>
          <a:bodyPr/>
          <a:lstStyle/>
          <a:p>
            <a:pPr algn="ctr"/>
            <a:r>
              <a:rPr lang="uk-UA" sz="2400" b="1" smtClean="0"/>
              <a:t>Розкопки на території Більського городища. с. Більськ Котелевського району Полтавщини.</a:t>
            </a:r>
            <a:r>
              <a:rPr lang="uk-UA" sz="2400" smtClean="0"/>
              <a:t> </a:t>
            </a:r>
            <a:r>
              <a:rPr lang="uk-UA" sz="2400" b="1" smtClean="0"/>
              <a:t/>
            </a:r>
            <a:br>
              <a:rPr lang="uk-UA" sz="2400" b="1" smtClean="0"/>
            </a:br>
            <a:endParaRPr lang="uk-UA" sz="24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91275" y="1627188"/>
            <a:ext cx="4800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400" b="1" smtClean="0"/>
          </a:p>
          <a:p>
            <a:pPr>
              <a:lnSpc>
                <a:spcPct val="90000"/>
              </a:lnSpc>
            </a:pPr>
            <a:r>
              <a:rPr lang="uk-UA" sz="2400" smtClean="0">
                <a:solidFill>
                  <a:schemeClr val="accent1"/>
                </a:solidFill>
                <a:hlinkClick r:id="rId2"/>
              </a:rPr>
              <a:t>https://youtu.be/HHM0KYEx6qQ</a:t>
            </a:r>
            <a:endParaRPr lang="uk-UA" sz="240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b="1" smtClean="0"/>
              <a:t>Запитання до відео </a:t>
            </a:r>
            <a:endParaRPr lang="uk-UA" sz="2400" smtClean="0"/>
          </a:p>
          <a:p>
            <a:pPr>
              <a:lnSpc>
                <a:spcPct val="90000"/>
              </a:lnSpc>
            </a:pPr>
            <a:r>
              <a:rPr lang="uk-UA" sz="2400" smtClean="0"/>
              <a:t>В яких умовах проводять свою роботу археологи?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Які інструменти використовують археологи для розкопок?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3.Куди відправляють знайдені речі? </a:t>
            </a:r>
          </a:p>
        </p:txBody>
      </p:sp>
      <p:pic>
        <p:nvPicPr>
          <p:cNvPr id="31748" name="Picture 4" descr="89943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3" y="1571625"/>
            <a:ext cx="5383212" cy="3681413"/>
          </a:xfrm>
          <a:prstGeom prst="rect">
            <a:avLst/>
          </a:prstGeom>
          <a:noFill/>
        </p:spPr>
      </p:pic>
      <p:graphicFrame>
        <p:nvGraphicFramePr>
          <p:cNvPr id="31755" name="Group 11"/>
          <p:cNvGraphicFramePr>
            <a:graphicFrameLocks noGrp="1"/>
          </p:cNvGraphicFramePr>
          <p:nvPr>
            <p:ph sz="half" idx="4294967295"/>
          </p:nvPr>
        </p:nvGraphicFramePr>
        <p:xfrm>
          <a:off x="6375400" y="1600200"/>
          <a:ext cx="4800600" cy="4525963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64" name="Group 20"/>
          <p:cNvGraphicFramePr>
            <a:graphicFrameLocks noGrp="1"/>
          </p:cNvGraphicFramePr>
          <p:nvPr/>
        </p:nvGraphicFramePr>
        <p:xfrm>
          <a:off x="2032000" y="719138"/>
          <a:ext cx="8128000" cy="674687"/>
        </p:xfrm>
        <a:graphic>
          <a:graphicData uri="http://schemas.openxmlformats.org/drawingml/2006/table">
            <a:tbl>
              <a:tblPr/>
              <a:tblGrid>
                <a:gridCol w="8128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Як працюють археологи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smtClean="0"/>
              <a:t>Віртуальна екскурсія до Полтавського краєзнавчого музею</a:t>
            </a:r>
            <a:r>
              <a:rPr lang="uk-UA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560513"/>
            <a:ext cx="4800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hlinkClick r:id="rId2"/>
              </a:rPr>
              <a:t>https://www.youtube.com/watch?v=BdAVtKMWnt8&amp;ab_channel=poltavahistory</a:t>
            </a:r>
            <a:endParaRPr lang="uk-UA" sz="2000" b="1" smtClean="0"/>
          </a:p>
          <a:p>
            <a:pPr>
              <a:lnSpc>
                <a:spcPct val="80000"/>
              </a:lnSpc>
            </a:pPr>
            <a:r>
              <a:rPr lang="uk-UA" sz="2400" b="1" smtClean="0"/>
              <a:t>Бесіда </a:t>
            </a:r>
            <a:endParaRPr lang="uk-UA" sz="2400" smtClean="0"/>
          </a:p>
          <a:p>
            <a:pPr>
              <a:lnSpc>
                <a:spcPct val="80000"/>
              </a:lnSpc>
            </a:pPr>
            <a:r>
              <a:rPr lang="uk-UA" sz="2400" smtClean="0"/>
              <a:t>1. Які музеї ще музеї є на території нашого міста?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2. Які музеї ви відвідували? Яке враження на вас справило відвідування музею?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3. Яку роль відіграють музеї в дослідженні минулого?</a:t>
            </a:r>
          </a:p>
        </p:txBody>
      </p:sp>
      <p:sp>
        <p:nvSpPr>
          <p:cNvPr id="34821" name="AutoShape 5" descr="Полтавський краєзнавчий музей — Вікіпеді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34823" name="AutoShape 7" descr="Полтавський краєзнавчий музей — Вікіпеді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pic>
        <p:nvPicPr>
          <p:cNvPr id="34824" name="Picture 8" descr="Будинок_земства_P1230868_п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511300"/>
            <a:ext cx="6005512" cy="3846513"/>
          </a:xfrm>
          <a:prstGeom prst="rect">
            <a:avLst/>
          </a:prstGeom>
          <a:noFill/>
        </p:spPr>
      </p:pic>
      <p:graphicFrame>
        <p:nvGraphicFramePr>
          <p:cNvPr id="34834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650875" y="5473700"/>
          <a:ext cx="4800600" cy="1146175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Музей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– установа, де зберігаються пам’ятки  старовини з різних галузей культури, мистецтва, науки, техніки.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smtClean="0"/>
              <a:t>«Оживлення» історичного минулого за речовими пам</a:t>
            </a:r>
            <a:r>
              <a:rPr lang="ru-RU" b="1" smtClean="0"/>
              <a:t>’</a:t>
            </a:r>
            <a:r>
              <a:rPr lang="uk-UA" b="1" smtClean="0"/>
              <a:t>ятками</a:t>
            </a:r>
            <a:r>
              <a:rPr lang="ru-RU" b="1" smtClean="0"/>
              <a:t> </a:t>
            </a:r>
            <a:r>
              <a:rPr lang="ru-RU" smtClean="0"/>
              <a:t> </a:t>
            </a:r>
            <a:endParaRPr lang="uk-UA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2400" y="1600200"/>
            <a:ext cx="4800600" cy="4525963"/>
          </a:xfrm>
        </p:spPr>
        <p:txBody>
          <a:bodyPr/>
          <a:lstStyle/>
          <a:p>
            <a:r>
              <a:rPr lang="uk-UA" sz="2000" b="1" smtClean="0"/>
              <a:t>Завдання.</a:t>
            </a:r>
            <a:r>
              <a:rPr lang="uk-UA" sz="2000" smtClean="0"/>
              <a:t> Уявімо себе істориками. Візьміть у руки монету та розкажіть що ви бачите на ній. </a:t>
            </a:r>
          </a:p>
          <a:p>
            <a:endParaRPr lang="uk-UA" sz="2000" smtClean="0"/>
          </a:p>
          <a:p>
            <a:endParaRPr lang="uk-UA" sz="2000" smtClean="0"/>
          </a:p>
          <a:p>
            <a:endParaRPr lang="uk-UA" sz="2000" smtClean="0"/>
          </a:p>
          <a:p>
            <a:endParaRPr lang="uk-UA" sz="2000" smtClean="0"/>
          </a:p>
          <a:p>
            <a:endParaRPr lang="uk-UA" sz="2000" smtClean="0"/>
          </a:p>
          <a:p>
            <a:endParaRPr lang="uk-UA" sz="2000" smtClean="0"/>
          </a:p>
          <a:p>
            <a:r>
              <a:rPr lang="uk-UA" sz="2000" b="1" smtClean="0"/>
              <a:t>Робота з підручником с. 62.</a:t>
            </a:r>
            <a:r>
              <a:rPr lang="uk-UA" sz="2000" smtClean="0"/>
              <a:t> </a:t>
            </a:r>
          </a:p>
          <a:p>
            <a:endParaRPr lang="uk-UA" sz="2000" smtClean="0"/>
          </a:p>
        </p:txBody>
      </p:sp>
      <p:pic>
        <p:nvPicPr>
          <p:cNvPr id="36868" name="Picture 4" descr="unna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2771775"/>
            <a:ext cx="5500688" cy="2457450"/>
          </a:xfrm>
          <a:prstGeom prst="rect">
            <a:avLst/>
          </a:prstGeom>
          <a:noFill/>
        </p:spPr>
      </p:pic>
      <p:graphicFrame>
        <p:nvGraphicFramePr>
          <p:cNvPr id="36875" name="Group 11"/>
          <p:cNvGraphicFramePr>
            <a:graphicFrameLocks noGrp="1"/>
          </p:cNvGraphicFramePr>
          <p:nvPr>
            <p:ph sz="half" idx="4294967295"/>
          </p:nvPr>
        </p:nvGraphicFramePr>
        <p:xfrm>
          <a:off x="7037388" y="3336925"/>
          <a:ext cx="4800600" cy="1304925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Нумізматика -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наука, яка займається дослідженням монет.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smtClean="0"/>
              <a:t>Закріплення знань учнів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400" b="1" smtClean="0"/>
              <a:t>Бесіда за запитаннями </a:t>
            </a:r>
            <a:endParaRPr lang="uk-UA" sz="2400" smtClean="0"/>
          </a:p>
          <a:p>
            <a:r>
              <a:rPr lang="uk-UA" sz="2400" smtClean="0"/>
              <a:t>Що з матеріалу уроку вас зацікавило найбільше?</a:t>
            </a:r>
          </a:p>
          <a:p>
            <a:r>
              <a:rPr lang="uk-UA" sz="2400" smtClean="0"/>
              <a:t>Чи важливою для себе вважаєте інформацію, про яку довідалися?</a:t>
            </a:r>
          </a:p>
          <a:p>
            <a:endParaRPr lang="uk-UA" sz="2400" smtClean="0"/>
          </a:p>
          <a:p>
            <a:pPr>
              <a:buFontTx/>
              <a:buNone/>
            </a:pPr>
            <a:r>
              <a:rPr lang="uk-UA" sz="2400" b="1" smtClean="0"/>
              <a:t>Хронологічна задача</a:t>
            </a:r>
            <a:endParaRPr lang="uk-UA" sz="2400" smtClean="0"/>
          </a:p>
          <a:p>
            <a:pPr>
              <a:buFontTx/>
              <a:buNone/>
            </a:pPr>
            <a:r>
              <a:rPr lang="uk-UA" sz="2400" smtClean="0"/>
              <a:t>    Пектораль скіфського царя була знайдена археологом Б. Мозолевським у кургані Товста Могила у 1971 р. Скільки років пройшло з того часу? Яке це століття? </a:t>
            </a:r>
          </a:p>
        </p:txBody>
      </p:sp>
      <p:sp>
        <p:nvSpPr>
          <p:cNvPr id="38917" name="AutoShape 5" descr="знак запитання | ТРУСКАВЕЦЬКИЙ ВІСНИК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pic>
        <p:nvPicPr>
          <p:cNvPr id="38918" name="Picture 6" descr="завант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75" y="1741488"/>
            <a:ext cx="14859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TS001018455</Template>
  <TotalTime>334</TotalTime>
  <Words>324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Calibri</vt:lpstr>
      <vt:lpstr>ms_pptpostmortem_tp01018455</vt:lpstr>
      <vt:lpstr>ms_pptpostmortem_tp01018455</vt:lpstr>
      <vt:lpstr>Слайд 1</vt:lpstr>
      <vt:lpstr>Тема:    Історичні джерела та їх різновиди</vt:lpstr>
      <vt:lpstr>Мета:   охарактеризувати роль та значення речових історичних джерел у вивченні  історії; створити початкове уявлення про науки, які досліджують речові історичні джерела;  розвивати  навички  роботи  з джерелами  інформації;  з’ясовувати  роль  джерел  у вивченні  історії,  на  елементарному  рівні  здобувати  інформацію,  що  містять  історичні  джерела;  виховувати  шанобливе  ставлення  до  історичних  пам’яток  та інтерес до історії рідного краю. </vt:lpstr>
      <vt:lpstr>Словникова робота </vt:lpstr>
      <vt:lpstr>Пам'ять про минуле бережуть різні речі, які є творіннями людей минулого: залишки жител, зброя, одяг, посуд, знаряддя праці, монети тощо. Ці залишки старовини історики називають речовими джерелами. </vt:lpstr>
      <vt:lpstr>Розкопки на території Більського городища. с. Більськ Котелевського району Полтавщини.  </vt:lpstr>
      <vt:lpstr>Віртуальна екскурсія до Полтавського краєзнавчого музею </vt:lpstr>
      <vt:lpstr>«Оживлення» історичного минулого за речовими пам’ятками  </vt:lpstr>
      <vt:lpstr>Закріплення знань учнів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Держави бронзового віку: Шумер і Вавилон</dc:title>
  <dc:creator>User</dc:creator>
  <cp:lastModifiedBy>Olya</cp:lastModifiedBy>
  <cp:revision>23</cp:revision>
  <dcterms:created xsi:type="dcterms:W3CDTF">2020-10-20T21:34:35Z</dcterms:created>
  <dcterms:modified xsi:type="dcterms:W3CDTF">2020-11-29T17:10:14Z</dcterms:modified>
</cp:coreProperties>
</file>