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sldIdLst>
    <p:sldId id="330" r:id="rId2"/>
    <p:sldId id="260" r:id="rId3"/>
    <p:sldId id="331" r:id="rId4"/>
    <p:sldId id="332" r:id="rId5"/>
    <p:sldId id="333" r:id="rId6"/>
    <p:sldId id="334" r:id="rId7"/>
    <p:sldId id="335" r:id="rId8"/>
    <p:sldId id="336" r:id="rId9"/>
    <p:sldId id="261" r:id="rId10"/>
    <p:sldId id="273" r:id="rId11"/>
    <p:sldId id="276" r:id="rId12"/>
    <p:sldId id="262" r:id="rId13"/>
    <p:sldId id="268" r:id="rId14"/>
    <p:sldId id="267" r:id="rId15"/>
    <p:sldId id="270" r:id="rId16"/>
    <p:sldId id="271" r:id="rId17"/>
    <p:sldId id="266" r:id="rId18"/>
    <p:sldId id="272" r:id="rId19"/>
    <p:sldId id="281" r:id="rId20"/>
    <p:sldId id="265" r:id="rId21"/>
    <p:sldId id="337" r:id="rId22"/>
    <p:sldId id="338" r:id="rId23"/>
    <p:sldId id="282" r:id="rId24"/>
    <p:sldId id="264" r:id="rId25"/>
    <p:sldId id="289" r:id="rId26"/>
    <p:sldId id="291" r:id="rId27"/>
    <p:sldId id="290" r:id="rId28"/>
    <p:sldId id="295" r:id="rId29"/>
    <p:sldId id="288" r:id="rId30"/>
    <p:sldId id="298" r:id="rId31"/>
    <p:sldId id="300" r:id="rId32"/>
    <p:sldId id="296" r:id="rId33"/>
    <p:sldId id="329" r:id="rId34"/>
    <p:sldId id="297" r:id="rId35"/>
    <p:sldId id="303" r:id="rId36"/>
    <p:sldId id="305" r:id="rId37"/>
    <p:sldId id="306" r:id="rId38"/>
    <p:sldId id="309" r:id="rId39"/>
    <p:sldId id="311" r:id="rId40"/>
    <p:sldId id="312" r:id="rId41"/>
    <p:sldId id="313" r:id="rId42"/>
    <p:sldId id="314" r:id="rId43"/>
    <p:sldId id="310" r:id="rId44"/>
    <p:sldId id="339" r:id="rId45"/>
    <p:sldId id="323" r:id="rId46"/>
    <p:sldId id="324" r:id="rId47"/>
    <p:sldId id="326" r:id="rId48"/>
    <p:sldId id="320" r:id="rId49"/>
    <p:sldId id="316" r:id="rId50"/>
    <p:sldId id="319" r:id="rId51"/>
    <p:sldId id="322" r:id="rId52"/>
    <p:sldId id="327" r:id="rId5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6B1FB7A-3EE9-4BC8-97CA-E91D2DEC2CF7}">
          <p14:sldIdLst>
            <p14:sldId id="330"/>
          </p14:sldIdLst>
        </p14:section>
        <p14:section name="Раздел без заголовка" id="{7C1C9516-D575-4A3F-9812-1DA20754F25D}">
          <p14:sldIdLst>
            <p14:sldId id="260"/>
            <p14:sldId id="331"/>
            <p14:sldId id="332"/>
            <p14:sldId id="333"/>
            <p14:sldId id="334"/>
            <p14:sldId id="335"/>
            <p14:sldId id="336"/>
            <p14:sldId id="261"/>
            <p14:sldId id="273"/>
            <p14:sldId id="276"/>
            <p14:sldId id="262"/>
            <p14:sldId id="268"/>
            <p14:sldId id="267"/>
            <p14:sldId id="270"/>
            <p14:sldId id="271"/>
            <p14:sldId id="266"/>
            <p14:sldId id="272"/>
            <p14:sldId id="281"/>
            <p14:sldId id="265"/>
            <p14:sldId id="337"/>
            <p14:sldId id="338"/>
            <p14:sldId id="282"/>
            <p14:sldId id="264"/>
            <p14:sldId id="289"/>
            <p14:sldId id="291"/>
            <p14:sldId id="290"/>
            <p14:sldId id="295"/>
            <p14:sldId id="288"/>
            <p14:sldId id="298"/>
            <p14:sldId id="300"/>
            <p14:sldId id="296"/>
            <p14:sldId id="329"/>
            <p14:sldId id="297"/>
            <p14:sldId id="303"/>
            <p14:sldId id="305"/>
            <p14:sldId id="306"/>
            <p14:sldId id="309"/>
            <p14:sldId id="311"/>
            <p14:sldId id="312"/>
            <p14:sldId id="313"/>
            <p14:sldId id="314"/>
            <p14:sldId id="310"/>
            <p14:sldId id="339"/>
            <p14:sldId id="323"/>
            <p14:sldId id="324"/>
            <p14:sldId id="326"/>
            <p14:sldId id="320"/>
            <p14:sldId id="316"/>
            <p14:sldId id="319"/>
            <p14:sldId id="322"/>
            <p14:sldId id="327"/>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p:scale>
          <a:sx n="76" d="100"/>
          <a:sy n="76" d="100"/>
        </p:scale>
        <p:origin x="-4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2BC7B7B-D4D2-4CA2-A5D3-533D6E6AEE12}" type="datetimeFigureOut">
              <a:rPr lang="uk-UA" smtClean="0"/>
              <a:t>22.11.2020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6C4B3E-C4B3-4907-A483-ABC0AAC6412C}" type="slidenum">
              <a:rPr lang="uk-UA" smtClean="0"/>
              <a:t>‹#›</a:t>
            </a:fld>
            <a:endParaRPr lang="uk-UA"/>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2BC7B7B-D4D2-4CA2-A5D3-533D6E6AEE12}" type="datetimeFigureOut">
              <a:rPr lang="uk-UA" smtClean="0"/>
              <a:t>22.11.2020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6C4B3E-C4B3-4907-A483-ABC0AAC6412C}"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2BC7B7B-D4D2-4CA2-A5D3-533D6E6AEE12}" type="datetimeFigureOut">
              <a:rPr lang="uk-UA" smtClean="0"/>
              <a:t>22.11.2020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6C4B3E-C4B3-4907-A483-ABC0AAC6412C}"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2BC7B7B-D4D2-4CA2-A5D3-533D6E6AEE12}" type="datetimeFigureOut">
              <a:rPr lang="uk-UA" smtClean="0"/>
              <a:t>22.11.2020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6C4B3E-C4B3-4907-A483-ABC0AAC6412C}"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BC7B7B-D4D2-4CA2-A5D3-533D6E6AEE12}" type="datetimeFigureOut">
              <a:rPr lang="uk-UA" smtClean="0"/>
              <a:t>22.11.2020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6C4B3E-C4B3-4907-A483-ABC0AAC6412C}" type="slidenum">
              <a:rPr lang="uk-UA" smtClean="0"/>
              <a:t>‹#›</a:t>
            </a:fld>
            <a:endParaRPr lang="uk-UA"/>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92BC7B7B-D4D2-4CA2-A5D3-533D6E6AEE12}" type="datetimeFigureOut">
              <a:rPr lang="uk-UA" smtClean="0"/>
              <a:t>22.11.2020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76C4B3E-C4B3-4907-A483-ABC0AAC6412C}"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92BC7B7B-D4D2-4CA2-A5D3-533D6E6AEE12}" type="datetimeFigureOut">
              <a:rPr lang="uk-UA" smtClean="0"/>
              <a:t>22.11.2020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76C4B3E-C4B3-4907-A483-ABC0AAC6412C}" type="slidenum">
              <a:rPr lang="uk-UA" smtClean="0"/>
              <a:t>‹#›</a:t>
            </a:fld>
            <a:endParaRPr lang="uk-UA"/>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2BC7B7B-D4D2-4CA2-A5D3-533D6E6AEE12}" type="datetimeFigureOut">
              <a:rPr lang="uk-UA" smtClean="0"/>
              <a:t>22.11.2020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76C4B3E-C4B3-4907-A483-ABC0AAC6412C}"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C7B7B-D4D2-4CA2-A5D3-533D6E6AEE12}" type="datetimeFigureOut">
              <a:rPr lang="uk-UA" smtClean="0"/>
              <a:t>22.11.2020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76C4B3E-C4B3-4907-A483-ABC0AAC6412C}"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BC7B7B-D4D2-4CA2-A5D3-533D6E6AEE12}" type="datetimeFigureOut">
              <a:rPr lang="uk-UA" smtClean="0"/>
              <a:t>22.11.2020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76C4B3E-C4B3-4907-A483-ABC0AAC6412C}" type="slidenum">
              <a:rPr lang="uk-UA" smtClean="0"/>
              <a:t>‹#›</a:t>
            </a:fld>
            <a:endParaRPr lang="uk-UA"/>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BC7B7B-D4D2-4CA2-A5D3-533D6E6AEE12}" type="datetimeFigureOut">
              <a:rPr lang="uk-UA" smtClean="0"/>
              <a:t>22.11.2020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76C4B3E-C4B3-4907-A483-ABC0AAC6412C}"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2BC7B7B-D4D2-4CA2-A5D3-533D6E6AEE12}" type="datetimeFigureOut">
              <a:rPr lang="uk-UA" smtClean="0"/>
              <a:t>22.11.2020</a:t>
            </a:fld>
            <a:endParaRPr lang="uk-UA"/>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uk-UA"/>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76C4B3E-C4B3-4907-A483-ABC0AAC6412C}" type="slidenum">
              <a:rPr lang="uk-UA" smtClean="0"/>
              <a:t>‹#›</a:t>
            </a:fld>
            <a:endParaRPr lang="uk-UA"/>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eople.su/ua/98887"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people.su/ua/21062" TargetMode="External"/><Relationship Id="rId4" Type="http://schemas.openxmlformats.org/officeDocument/2006/relationships/hyperlink" Target="http://www.people.su/ua/9576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people.su/ua/21062"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258" y="814192"/>
            <a:ext cx="8129391" cy="2123658"/>
          </a:xfrm>
          <a:prstGeom prst="rect">
            <a:avLst/>
          </a:prstGeom>
          <a:noFill/>
        </p:spPr>
        <p:txBody>
          <a:bodyPr wrap="square" rtlCol="0">
            <a:spAutoFit/>
          </a:bodyPr>
          <a:lstStyle/>
          <a:p>
            <a:r>
              <a:rPr lang="uk-UA" sz="6600" b="1" dirty="0" smtClean="0">
                <a:solidFill>
                  <a:schemeClr val="accent1"/>
                </a:solidFill>
              </a:rPr>
              <a:t>Русь - Україна: від  Олега до Святослава </a:t>
            </a:r>
            <a:endParaRPr lang="uk-UA" sz="6600" b="1" dirty="0">
              <a:solidFill>
                <a:schemeClr val="accent1"/>
              </a:solidFill>
            </a:endParaRPr>
          </a:p>
        </p:txBody>
      </p:sp>
      <p:sp>
        <p:nvSpPr>
          <p:cNvPr id="3" name="AutoShape 2" descr="РУСЬ – УКРАЇНА – Carthago delenda est (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7" name="Picture 3" descr="C:\Users\1\Desktop\загружен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236" y="4194940"/>
            <a:ext cx="3582443" cy="199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49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4"/>
          <p:cNvSpPr>
            <a:spLocks noChangeArrowheads="1"/>
          </p:cNvSpPr>
          <p:nvPr/>
        </p:nvSpPr>
        <p:spPr bwMode="auto">
          <a:xfrm>
            <a:off x="1703388" y="5516564"/>
            <a:ext cx="86407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CC2C9"/>
              </a:buClr>
              <a:buFont typeface="Arial" panose="020B0604020202020204" pitchFamily="34" charset="0"/>
              <a:buChar char="•"/>
              <a:defRPr sz="2400">
                <a:solidFill>
                  <a:schemeClr val="tx2"/>
                </a:solidFill>
                <a:latin typeface="Calibri" panose="020F0502020204030204" pitchFamily="34" charset="0"/>
              </a:defRPr>
            </a:lvl1pPr>
            <a:lvl2pPr marL="742950" indent="-285750" eaLnBrk="0" hangingPunct="0">
              <a:spcBef>
                <a:spcPct val="20000"/>
              </a:spcBef>
              <a:buClr>
                <a:srgbClr val="ACC2C9"/>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chemeClr val="accent2"/>
              </a:buClr>
              <a:buFont typeface="Arial" panose="020B0604020202020204" pitchFamily="34" charset="0"/>
              <a:buChar char="•"/>
              <a:defRPr sz="2000">
                <a:solidFill>
                  <a:schemeClr val="tx2"/>
                </a:solidFill>
                <a:latin typeface="Calibri" panose="020F0502020204030204" pitchFamily="34" charset="0"/>
              </a:defRPr>
            </a:lvl3pPr>
            <a:lvl4pPr marL="1600200" indent="-228600" eaLnBrk="0" hangingPunct="0">
              <a:spcBef>
                <a:spcPct val="20000"/>
              </a:spcBef>
              <a:buClr>
                <a:srgbClr val="99987F"/>
              </a:buClr>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spcBef>
                <a:spcPct val="20000"/>
              </a:spcBef>
              <a:buClr>
                <a:srgbClr val="90AC97"/>
              </a:buClr>
              <a:buFont typeface="Arial" panose="020B0604020202020204" pitchFamily="34" charset="0"/>
              <a:buChar char="•"/>
              <a:defRPr sz="1600">
                <a:solidFill>
                  <a:schemeClr val="tx2"/>
                </a:solidFill>
                <a:latin typeface="Calibri" panose="020F0502020204030204" pitchFamily="34" charset="0"/>
              </a:defRPr>
            </a:lvl5pPr>
            <a:lvl6pPr marL="25146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6pPr>
            <a:lvl7pPr marL="29718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7pPr>
            <a:lvl8pPr marL="34290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8pPr>
            <a:lvl9pPr marL="38862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9pPr>
          </a:lstStyle>
          <a:p>
            <a:pPr algn="ctr" eaLnBrk="1" hangingPunct="1">
              <a:spcBef>
                <a:spcPct val="0"/>
              </a:spcBef>
              <a:buClrTx/>
              <a:buFontTx/>
              <a:buNone/>
            </a:pPr>
            <a:r>
              <a:rPr lang="ru-RU" altLang="uk-UA" b="1" dirty="0">
                <a:solidFill>
                  <a:srgbClr val="C00000"/>
                </a:solidFill>
                <a:latin typeface="Times New Roman" panose="02020603050405020304" pitchFamily="18" charset="0"/>
              </a:rPr>
              <a:t>«</a:t>
            </a:r>
            <a:r>
              <a:rPr lang="ru-RU" altLang="uk-UA" b="1" dirty="0" err="1">
                <a:solidFill>
                  <a:srgbClr val="C00000"/>
                </a:solidFill>
                <a:latin typeface="Times New Roman" panose="02020603050405020304" pitchFamily="18" charset="0"/>
              </a:rPr>
              <a:t>Літопис</a:t>
            </a:r>
            <a:r>
              <a:rPr lang="ru-RU" altLang="uk-UA" b="1" dirty="0">
                <a:solidFill>
                  <a:srgbClr val="C00000"/>
                </a:solidFill>
                <a:latin typeface="Times New Roman" panose="02020603050405020304" pitchFamily="18" charset="0"/>
              </a:rPr>
              <a:t> </a:t>
            </a:r>
            <a:r>
              <a:rPr lang="ru-RU" altLang="uk-UA" b="1" dirty="0" err="1">
                <a:solidFill>
                  <a:srgbClr val="C00000"/>
                </a:solidFill>
                <a:latin typeface="Times New Roman" panose="02020603050405020304" pitchFamily="18" charset="0"/>
              </a:rPr>
              <a:t>руський</a:t>
            </a:r>
            <a:r>
              <a:rPr lang="ru-RU" altLang="uk-UA" b="1" dirty="0">
                <a:solidFill>
                  <a:srgbClr val="C00000"/>
                </a:solidFill>
                <a:latin typeface="Times New Roman" panose="02020603050405020304" pitchFamily="18" charset="0"/>
              </a:rPr>
              <a:t>» </a:t>
            </a:r>
            <a:r>
              <a:rPr lang="ru-RU" altLang="uk-UA" b="1" dirty="0" err="1">
                <a:solidFill>
                  <a:srgbClr val="C00000"/>
                </a:solidFill>
                <a:latin typeface="Times New Roman" panose="02020603050405020304" pitchFamily="18" charset="0"/>
              </a:rPr>
              <a:t>свідчить</a:t>
            </a:r>
            <a:r>
              <a:rPr lang="ru-RU" altLang="uk-UA" b="1" dirty="0">
                <a:solidFill>
                  <a:srgbClr val="C00000"/>
                </a:solidFill>
                <a:latin typeface="Times New Roman" panose="02020603050405020304" pitchFamily="18" charset="0"/>
              </a:rPr>
              <a:t>: «Коли </a:t>
            </a:r>
            <a:r>
              <a:rPr lang="ru-RU" altLang="uk-UA" b="1" dirty="0" err="1">
                <a:solidFill>
                  <a:srgbClr val="C00000"/>
                </a:solidFill>
                <a:latin typeface="Times New Roman" panose="02020603050405020304" pitchFamily="18" charset="0"/>
              </a:rPr>
              <a:t>Ігор</a:t>
            </a:r>
            <a:r>
              <a:rPr lang="ru-RU" altLang="uk-UA" b="1" dirty="0">
                <a:solidFill>
                  <a:srgbClr val="C00000"/>
                </a:solidFill>
                <a:latin typeface="Times New Roman" panose="02020603050405020304" pitchFamily="18" charset="0"/>
              </a:rPr>
              <a:t> </a:t>
            </a:r>
            <a:r>
              <a:rPr lang="ru-RU" altLang="uk-UA" b="1" dirty="0" err="1">
                <a:solidFill>
                  <a:srgbClr val="C00000"/>
                </a:solidFill>
                <a:latin typeface="Times New Roman" panose="02020603050405020304" pitchFamily="18" charset="0"/>
              </a:rPr>
              <a:t>виріс</a:t>
            </a:r>
            <a:r>
              <a:rPr lang="ru-RU" altLang="uk-UA" b="1" dirty="0">
                <a:solidFill>
                  <a:srgbClr val="C00000"/>
                </a:solidFill>
                <a:latin typeface="Times New Roman" panose="02020603050405020304" pitchFamily="18" charset="0"/>
              </a:rPr>
              <a:t>, </a:t>
            </a:r>
            <a:r>
              <a:rPr lang="ru-RU" altLang="uk-UA" b="1" dirty="0" err="1">
                <a:solidFill>
                  <a:srgbClr val="C00000"/>
                </a:solidFill>
                <a:latin typeface="Times New Roman" panose="02020603050405020304" pitchFamily="18" charset="0"/>
              </a:rPr>
              <a:t>він</a:t>
            </a:r>
            <a:r>
              <a:rPr lang="ru-RU" altLang="uk-UA" b="1" dirty="0">
                <a:solidFill>
                  <a:srgbClr val="C00000"/>
                </a:solidFill>
                <a:latin typeface="Times New Roman" panose="02020603050405020304" pitchFamily="18" charset="0"/>
              </a:rPr>
              <a:t> ходив у походи </a:t>
            </a:r>
            <a:r>
              <a:rPr lang="ru-RU" altLang="uk-UA" b="1" dirty="0" err="1">
                <a:solidFill>
                  <a:srgbClr val="C00000"/>
                </a:solidFill>
                <a:latin typeface="Times New Roman" panose="02020603050405020304" pitchFamily="18" charset="0"/>
              </a:rPr>
              <a:t>вслід</a:t>
            </a:r>
            <a:r>
              <a:rPr lang="ru-RU" altLang="uk-UA" b="1" dirty="0">
                <a:solidFill>
                  <a:srgbClr val="C00000"/>
                </a:solidFill>
                <a:latin typeface="Times New Roman" panose="02020603050405020304" pitchFamily="18" charset="0"/>
              </a:rPr>
              <a:t> за Олегом, і </a:t>
            </a:r>
            <a:r>
              <a:rPr lang="uk-UA" altLang="uk-UA" b="1" dirty="0">
                <a:solidFill>
                  <a:srgbClr val="C00000"/>
                </a:solidFill>
                <a:latin typeface="Times New Roman" panose="02020603050405020304" pitchFamily="18" charset="0"/>
              </a:rPr>
              <a:t>дуже</a:t>
            </a:r>
            <a:r>
              <a:rPr lang="ru-RU" altLang="uk-UA" b="1" dirty="0">
                <a:solidFill>
                  <a:srgbClr val="C00000"/>
                </a:solidFill>
                <a:latin typeface="Times New Roman" panose="02020603050405020304" pitchFamily="18" charset="0"/>
              </a:rPr>
              <a:t> </a:t>
            </a:r>
            <a:r>
              <a:rPr lang="ru-RU" altLang="uk-UA" b="1" dirty="0" err="1">
                <a:solidFill>
                  <a:srgbClr val="C00000"/>
                </a:solidFill>
                <a:latin typeface="Times New Roman" panose="02020603050405020304" pitchFamily="18" charset="0"/>
              </a:rPr>
              <a:t>слухався</a:t>
            </a:r>
            <a:r>
              <a:rPr lang="ru-RU" altLang="uk-UA" b="1" dirty="0">
                <a:solidFill>
                  <a:srgbClr val="C00000"/>
                </a:solidFill>
                <a:latin typeface="Times New Roman" panose="02020603050405020304" pitchFamily="18" charset="0"/>
              </a:rPr>
              <a:t> </a:t>
            </a:r>
            <a:r>
              <a:rPr lang="ru-RU" altLang="uk-UA" b="1" dirty="0" err="1">
                <a:solidFill>
                  <a:srgbClr val="C00000"/>
                </a:solidFill>
                <a:latin typeface="Times New Roman" panose="02020603050405020304" pitchFamily="18" charset="0"/>
              </a:rPr>
              <a:t>його</a:t>
            </a:r>
            <a:r>
              <a:rPr lang="ru-RU" altLang="uk-UA" b="1" dirty="0">
                <a:solidFill>
                  <a:srgbClr val="C00000"/>
                </a:solidFill>
                <a:latin typeface="Times New Roman" panose="02020603050405020304" pitchFamily="18" charset="0"/>
              </a:rPr>
              <a:t>. І привели </a:t>
            </a:r>
            <a:r>
              <a:rPr lang="ru-RU" altLang="uk-UA" b="1" dirty="0" err="1">
                <a:solidFill>
                  <a:srgbClr val="C00000"/>
                </a:solidFill>
                <a:latin typeface="Times New Roman" panose="02020603050405020304" pitchFamily="18" charset="0"/>
              </a:rPr>
              <a:t>йому</a:t>
            </a:r>
            <a:r>
              <a:rPr lang="ru-RU" altLang="uk-UA" b="1" dirty="0">
                <a:solidFill>
                  <a:srgbClr val="C00000"/>
                </a:solidFill>
                <a:latin typeface="Times New Roman" panose="02020603050405020304" pitchFamily="18" charset="0"/>
              </a:rPr>
              <a:t> </a:t>
            </a:r>
            <a:r>
              <a:rPr lang="ru-RU" altLang="uk-UA" b="1" dirty="0" err="1">
                <a:solidFill>
                  <a:srgbClr val="C00000"/>
                </a:solidFill>
                <a:latin typeface="Times New Roman" panose="02020603050405020304" pitchFamily="18" charset="0"/>
              </a:rPr>
              <a:t>жону</a:t>
            </a:r>
            <a:r>
              <a:rPr lang="ru-RU" altLang="uk-UA" b="1" dirty="0">
                <a:solidFill>
                  <a:srgbClr val="C00000"/>
                </a:solidFill>
                <a:latin typeface="Times New Roman" panose="02020603050405020304" pitchFamily="18" charset="0"/>
              </a:rPr>
              <a:t> </a:t>
            </a:r>
            <a:r>
              <a:rPr lang="ru-RU" altLang="uk-UA" b="1" dirty="0" err="1">
                <a:solidFill>
                  <a:srgbClr val="C00000"/>
                </a:solidFill>
                <a:latin typeface="Times New Roman" panose="02020603050405020304" pitchFamily="18" charset="0"/>
              </a:rPr>
              <a:t>із</a:t>
            </a:r>
            <a:r>
              <a:rPr lang="ru-RU" altLang="uk-UA" b="1" dirty="0">
                <a:solidFill>
                  <a:srgbClr val="C00000"/>
                </a:solidFill>
                <a:latin typeface="Times New Roman" panose="02020603050405020304" pitchFamily="18" charset="0"/>
              </a:rPr>
              <a:t> Пскова, на </a:t>
            </a:r>
            <a:r>
              <a:rPr lang="ru-RU" altLang="uk-UA" b="1" dirty="0" err="1">
                <a:solidFill>
                  <a:srgbClr val="C00000"/>
                </a:solidFill>
                <a:latin typeface="Times New Roman" panose="02020603050405020304" pitchFamily="18" charset="0"/>
              </a:rPr>
              <a:t>ім'я</a:t>
            </a:r>
            <a:r>
              <a:rPr lang="ru-RU" altLang="uk-UA" b="1" dirty="0">
                <a:solidFill>
                  <a:srgbClr val="C00000"/>
                </a:solidFill>
                <a:latin typeface="Times New Roman" panose="02020603050405020304" pitchFamily="18" charset="0"/>
              </a:rPr>
              <a:t> Ольга».</a:t>
            </a:r>
          </a:p>
        </p:txBody>
      </p:sp>
      <p:pic>
        <p:nvPicPr>
          <p:cNvPr id="10243" name="Рисунок 7" descr="945-957 ОЛЬГА.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3489" y="365126"/>
            <a:ext cx="38893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Рисунок 8" descr="912-945 ИГОРЬ.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5126"/>
            <a:ext cx="388778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61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65386" y="153810"/>
            <a:ext cx="6264613" cy="6463308"/>
          </a:xfrm>
          <a:prstGeom prst="rect">
            <a:avLst/>
          </a:prstGeom>
        </p:spPr>
        <p:txBody>
          <a:bodyPr wrap="square">
            <a:spAutoFit/>
          </a:bodyPr>
          <a:lstStyle/>
          <a:p>
            <a:pPr>
              <a:spcAft>
                <a:spcPts val="0"/>
              </a:spcAft>
            </a:pPr>
            <a:r>
              <a:rPr lang="uk-UA" dirty="0">
                <a:latin typeface="Times New Roman" panose="02020603050405020304" pitchFamily="18" charset="0"/>
                <a:ea typeface="Times New Roman" panose="02020603050405020304" pitchFamily="18" charset="0"/>
              </a:rPr>
              <a:t>вірш О. Олеся </a:t>
            </a:r>
            <a:endParaRPr lang="uk-UA" sz="1600" dirty="0">
              <a:latin typeface="Times New Roman" panose="02020603050405020304" pitchFamily="18" charset="0"/>
              <a:ea typeface="Times New Roman" panose="02020603050405020304" pitchFamily="18" charset="0"/>
            </a:endParaRPr>
          </a:p>
          <a:p>
            <a:pPr algn="ctr">
              <a:spcAft>
                <a:spcPts val="0"/>
              </a:spcAft>
            </a:pPr>
            <a:r>
              <a:rPr lang="uk-UA" b="1" dirty="0">
                <a:latin typeface="Times New Roman" panose="02020603050405020304" pitchFamily="18" charset="0"/>
                <a:ea typeface="Times New Roman" panose="02020603050405020304" pitchFamily="18" charset="0"/>
              </a:rPr>
              <a:t>«Княгиня Ольга»</a:t>
            </a:r>
            <a:endParaRPr lang="uk-UA" sz="1600" dirty="0">
              <a:latin typeface="Times New Roman" panose="02020603050405020304" pitchFamily="18" charset="0"/>
              <a:ea typeface="Times New Roman" panose="02020603050405020304" pitchFamily="18" charset="0"/>
            </a:endParaRPr>
          </a:p>
          <a:p>
            <a:pPr indent="449580" algn="just">
              <a:spcAft>
                <a:spcPts val="0"/>
              </a:spcAft>
            </a:pPr>
            <a:r>
              <a:rPr lang="ru-RU" dirty="0">
                <a:latin typeface="Times New Roman" panose="02020603050405020304" pitchFamily="18" charset="0"/>
                <a:ea typeface="Times New Roman" panose="02020603050405020304" pitchFamily="18" charset="0"/>
              </a:rPr>
              <a:t>Тихий, </a:t>
            </a:r>
            <a:r>
              <a:rPr lang="ru-RU" dirty="0" err="1">
                <a:latin typeface="Times New Roman" panose="02020603050405020304" pitchFamily="18" charset="0"/>
                <a:ea typeface="Times New Roman" panose="02020603050405020304" pitchFamily="18" charset="0"/>
              </a:rPr>
              <a:t>теплий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літній</a:t>
            </a:r>
            <a:r>
              <a:rPr lang="ru-RU" dirty="0">
                <a:latin typeface="Times New Roman" panose="02020603050405020304" pitchFamily="18" charset="0"/>
                <a:ea typeface="Times New Roman" panose="02020603050405020304" pitchFamily="18" charset="0"/>
              </a:rPr>
              <a:t> ранок. </a:t>
            </a:r>
            <a:r>
              <a:rPr lang="ru-RU" dirty="0" err="1">
                <a:latin typeface="Times New Roman" panose="02020603050405020304" pitchFamily="18" charset="0"/>
                <a:ea typeface="Times New Roman" panose="02020603050405020304" pitchFamily="18" charset="0"/>
              </a:rPr>
              <a:t>Сонце</a:t>
            </a:r>
            <a:r>
              <a:rPr lang="ru-RU" dirty="0">
                <a:latin typeface="Times New Roman" panose="02020603050405020304" pitchFamily="18" charset="0"/>
                <a:ea typeface="Times New Roman" panose="02020603050405020304" pitchFamily="18" charset="0"/>
              </a:rPr>
              <a:t> встало. </a:t>
            </a:r>
            <a:r>
              <a:rPr lang="ru-RU" dirty="0" err="1">
                <a:latin typeface="Times New Roman" panose="02020603050405020304" pitchFamily="18" charset="0"/>
                <a:ea typeface="Times New Roman" panose="02020603050405020304" pitchFamily="18" charset="0"/>
              </a:rPr>
              <a:t>Вітер</a:t>
            </a:r>
            <a:r>
              <a:rPr lang="ru-RU" dirty="0">
                <a:latin typeface="Times New Roman" panose="02020603050405020304" pitchFamily="18" charset="0"/>
                <a:ea typeface="Times New Roman" panose="02020603050405020304" pitchFamily="18" charset="0"/>
              </a:rPr>
              <a:t> спить. </a:t>
            </a:r>
            <a:r>
              <a:rPr lang="ru-RU" dirty="0" err="1">
                <a:latin typeface="Times New Roman" panose="02020603050405020304" pitchFamily="18" charset="0"/>
                <a:ea typeface="Times New Roman" panose="02020603050405020304" pitchFamily="18" charset="0"/>
              </a:rPr>
              <a:t>Вийшла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дівчина</a:t>
            </a:r>
            <a:r>
              <a:rPr lang="ru-RU" dirty="0">
                <a:latin typeface="Times New Roman" panose="02020603050405020304" pitchFamily="18" charset="0"/>
                <a:ea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rPr>
              <a:t>річку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Сіла</a:t>
            </a:r>
            <a:r>
              <a:rPr lang="ru-RU" dirty="0">
                <a:latin typeface="Times New Roman" panose="02020603050405020304" pitchFamily="18" charset="0"/>
                <a:ea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rPr>
              <a:t>човен</a:t>
            </a:r>
            <a:r>
              <a:rPr lang="ru-RU" dirty="0">
                <a:latin typeface="Times New Roman" panose="02020603050405020304" pitchFamily="18" charset="0"/>
                <a:ea typeface="Times New Roman" panose="02020603050405020304" pitchFamily="18" charset="0"/>
              </a:rPr>
              <a:t> і </a:t>
            </a:r>
            <a:r>
              <a:rPr lang="ru-RU" dirty="0" err="1">
                <a:latin typeface="Times New Roman" panose="02020603050405020304" pitchFamily="18" charset="0"/>
                <a:ea typeface="Times New Roman" panose="02020603050405020304" pitchFamily="18" charset="0"/>
              </a:rPr>
              <a:t>сидить</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Чарівка</a:t>
            </a:r>
            <a:r>
              <a:rPr lang="ru-RU" dirty="0">
                <a:latin typeface="Times New Roman" panose="02020603050405020304" pitchFamily="18" charset="0"/>
                <a:ea typeface="Times New Roman" panose="02020603050405020304" pitchFamily="18" charset="0"/>
              </a:rPr>
              <a:t> сама, як ранок, </a:t>
            </a:r>
            <a:r>
              <a:rPr lang="ru-RU" dirty="0" err="1">
                <a:latin typeface="Times New Roman" panose="02020603050405020304" pitchFamily="18" charset="0"/>
                <a:ea typeface="Times New Roman" panose="02020603050405020304" pitchFamily="18" charset="0"/>
              </a:rPr>
              <a:t>Задивилася</a:t>
            </a:r>
            <a:r>
              <a:rPr lang="ru-RU" dirty="0">
                <a:latin typeface="Times New Roman" panose="02020603050405020304" pitchFamily="18" charset="0"/>
                <a:ea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rPr>
              <a:t>світ</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Білий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шус</a:t>
            </a:r>
            <a:r>
              <a:rPr lang="ru-RU" dirty="0">
                <a:latin typeface="Times New Roman" panose="02020603050405020304" pitchFamily="18" charset="0"/>
                <a:ea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rPr>
              <a:t>синіх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хвилях</a:t>
            </a:r>
            <a:r>
              <a:rPr lang="ru-RU" dirty="0">
                <a:latin typeface="Times New Roman" panose="02020603050405020304" pitchFamily="18" charset="0"/>
                <a:ea typeface="Times New Roman" panose="02020603050405020304" pitchFamily="18" charset="0"/>
              </a:rPr>
              <a:t>, На деревах — </a:t>
            </a:r>
            <a:r>
              <a:rPr lang="ru-RU" dirty="0" err="1">
                <a:latin typeface="Times New Roman" panose="02020603050405020304" pitchFamily="18" charset="0"/>
                <a:ea typeface="Times New Roman" panose="02020603050405020304" pitchFamily="18" charset="0"/>
              </a:rPr>
              <a:t>білий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цвіт</a:t>
            </a:r>
            <a:r>
              <a:rPr lang="ru-RU" dirty="0">
                <a:latin typeface="Times New Roman" panose="02020603050405020304" pitchFamily="18" charset="0"/>
                <a:ea typeface="Times New Roman" panose="02020603050405020304" pitchFamily="18" charset="0"/>
              </a:rPr>
              <a:t>. Любо </a:t>
            </a:r>
            <a:r>
              <a:rPr lang="ru-RU" dirty="0" err="1">
                <a:latin typeface="Times New Roman" panose="02020603050405020304" pitchFamily="18" charset="0"/>
                <a:ea typeface="Times New Roman" panose="02020603050405020304" pitchFamily="18" charset="0"/>
              </a:rPr>
              <a:t>жити</a:t>
            </a:r>
            <a:r>
              <a:rPr lang="ru-RU" dirty="0">
                <a:latin typeface="Times New Roman" panose="02020603050405020304" pitchFamily="18" charset="0"/>
                <a:ea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rPr>
              <a:t>цім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світі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Щастя</a:t>
            </a:r>
            <a:r>
              <a:rPr lang="ru-RU" dirty="0">
                <a:latin typeface="Times New Roman" panose="02020603050405020304" pitchFamily="18" charset="0"/>
                <a:ea typeface="Times New Roman" panose="02020603050405020304" pitchFamily="18" charset="0"/>
              </a:rPr>
              <a:t> любого </a:t>
            </a:r>
            <a:r>
              <a:rPr lang="ru-RU" dirty="0" err="1">
                <a:latin typeface="Times New Roman" panose="02020603050405020304" pitchFamily="18" charset="0"/>
                <a:ea typeface="Times New Roman" panose="02020603050405020304" pitchFamily="18" charset="0"/>
              </a:rPr>
              <a:t>ждучи</a:t>
            </a:r>
            <a:r>
              <a:rPr lang="ru-RU" dirty="0">
                <a:latin typeface="Times New Roman" panose="02020603050405020304" pitchFamily="18" charset="0"/>
                <a:ea typeface="Times New Roman" panose="02020603050405020304" pitchFamily="18" charset="0"/>
              </a:rPr>
              <a:t>… Ах, коли б </a:t>
            </a:r>
            <a:r>
              <a:rPr lang="ru-RU" dirty="0" err="1">
                <a:latin typeface="Times New Roman" panose="02020603050405020304" pitchFamily="18" charset="0"/>
                <a:ea typeface="Times New Roman" panose="02020603050405020304" pitchFamily="18" charset="0"/>
              </a:rPr>
              <a:t>лише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згадати</a:t>
            </a:r>
            <a:r>
              <a:rPr lang="ru-RU" dirty="0">
                <a:latin typeface="Times New Roman" panose="02020603050405020304" pitchFamily="18" charset="0"/>
                <a:ea typeface="Times New Roman" panose="02020603050405020304" pitchFamily="18" charset="0"/>
              </a:rPr>
              <a:t> Сон, </a:t>
            </a:r>
            <a:r>
              <a:rPr lang="ru-RU" dirty="0" err="1">
                <a:latin typeface="Times New Roman" panose="02020603050405020304" pitchFamily="18" charset="0"/>
                <a:ea typeface="Times New Roman" panose="02020603050405020304" pitchFamily="18" charset="0"/>
              </a:rPr>
              <a:t>що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снився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уночі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Дивний</a:t>
            </a:r>
            <a:r>
              <a:rPr lang="ru-RU" dirty="0">
                <a:latin typeface="Times New Roman" panose="02020603050405020304" pitchFamily="18" charset="0"/>
                <a:ea typeface="Times New Roman" panose="02020603050405020304" pitchFamily="18" charset="0"/>
              </a:rPr>
              <a:t> сон… </a:t>
            </a:r>
            <a:r>
              <a:rPr lang="ru-RU" dirty="0" err="1">
                <a:latin typeface="Times New Roman" panose="02020603050405020304" pitchFamily="18" charset="0"/>
                <a:ea typeface="Times New Roman" panose="02020603050405020304" pitchFamily="18" charset="0"/>
              </a:rPr>
              <a:t>Якісь</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палати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Лицар</a:t>
            </a:r>
            <a:r>
              <a:rPr lang="ru-RU" dirty="0">
                <a:latin typeface="Times New Roman" panose="02020603050405020304" pitchFamily="18" charset="0"/>
                <a:ea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rPr>
              <a:t>зброї</a:t>
            </a:r>
            <a:r>
              <a:rPr lang="ru-RU" dirty="0">
                <a:latin typeface="Times New Roman" panose="02020603050405020304" pitchFamily="18" charset="0"/>
                <a:ea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rPr>
              <a:t>коні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Ліс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такий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страшний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таємний</a:t>
            </a:r>
            <a:r>
              <a:rPr lang="ru-RU" dirty="0">
                <a:latin typeface="Times New Roman" panose="02020603050405020304" pitchFamily="18" charset="0"/>
                <a:ea typeface="Times New Roman" panose="02020603050405020304" pitchFamily="18" charset="0"/>
              </a:rPr>
              <a:t>… Поле… Море </a:t>
            </a:r>
            <a:r>
              <a:rPr lang="ru-RU" dirty="0" err="1">
                <a:latin typeface="Times New Roman" panose="02020603050405020304" pitchFamily="18" charset="0"/>
                <a:ea typeface="Times New Roman" panose="02020603050405020304" pitchFamily="18" charset="0"/>
              </a:rPr>
              <a:t>вдалині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Далі</a:t>
            </a:r>
            <a:r>
              <a:rPr lang="ru-RU" dirty="0">
                <a:latin typeface="Times New Roman" panose="02020603050405020304" pitchFamily="18" charset="0"/>
                <a:ea typeface="Times New Roman" panose="02020603050405020304" pitchFamily="18" charset="0"/>
              </a:rPr>
              <a:t> хмари, </a:t>
            </a:r>
            <a:r>
              <a:rPr lang="ru-RU" dirty="0" err="1">
                <a:latin typeface="Times New Roman" panose="02020603050405020304" pitchFamily="18" charset="0"/>
                <a:ea typeface="Times New Roman" panose="02020603050405020304" pitchFamily="18" charset="0"/>
              </a:rPr>
              <a:t>грім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пожежа</a:t>
            </a:r>
            <a:r>
              <a:rPr lang="ru-RU" dirty="0">
                <a:latin typeface="Times New Roman" panose="02020603050405020304" pitchFamily="18" charset="0"/>
                <a:ea typeface="Times New Roman" panose="02020603050405020304" pitchFamily="18" charset="0"/>
              </a:rPr>
              <a:t>, Плач і </a:t>
            </a:r>
            <a:r>
              <a:rPr lang="ru-RU" dirty="0" err="1">
                <a:latin typeface="Times New Roman" panose="02020603050405020304" pitchFamily="18" charset="0"/>
                <a:ea typeface="Times New Roman" panose="02020603050405020304" pitchFamily="18" charset="0"/>
              </a:rPr>
              <a:t>стогін</a:t>
            </a:r>
            <a:r>
              <a:rPr lang="ru-RU" dirty="0">
                <a:latin typeface="Times New Roman" panose="02020603050405020304" pitchFamily="18" charset="0"/>
                <a:ea typeface="Times New Roman" panose="02020603050405020304" pitchFamily="18" charset="0"/>
              </a:rPr>
              <a:t> з-</a:t>
            </a:r>
            <a:r>
              <a:rPr lang="ru-RU" dirty="0" err="1">
                <a:latin typeface="Times New Roman" panose="02020603050405020304" pitchFamily="18" charset="0"/>
                <a:ea typeface="Times New Roman" panose="02020603050405020304" pitchFamily="18" charset="0"/>
              </a:rPr>
              <a:t>під</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землі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Лицар-велетень</a:t>
            </a:r>
            <a:r>
              <a:rPr lang="ru-RU" dirty="0">
                <a:latin typeface="Times New Roman" panose="02020603050405020304" pitchFamily="18" charset="0"/>
                <a:ea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rPr>
              <a:t>кайданах</a:t>
            </a:r>
            <a:r>
              <a:rPr lang="ru-RU" dirty="0">
                <a:latin typeface="Times New Roman" panose="02020603050405020304" pitchFamily="18" charset="0"/>
                <a:ea typeface="Times New Roman" panose="02020603050405020304" pitchFamily="18" charset="0"/>
              </a:rPr>
              <a:t>, Кров на </a:t>
            </a:r>
            <a:r>
              <a:rPr lang="ru-RU" dirty="0" err="1">
                <a:latin typeface="Times New Roman" panose="02020603050405020304" pitchFamily="18" charset="0"/>
                <a:ea typeface="Times New Roman" panose="02020603050405020304" pitchFamily="18" charset="0"/>
              </a:rPr>
              <a:t>білому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чолі</a:t>
            </a:r>
            <a:r>
              <a:rPr lang="ru-RU" dirty="0">
                <a:latin typeface="Times New Roman" panose="02020603050405020304" pitchFamily="18" charset="0"/>
                <a:ea typeface="Times New Roman" panose="02020603050405020304" pitchFamily="18" charset="0"/>
              </a:rPr>
              <a:t>. І  </a:t>
            </a:r>
            <a:r>
              <a:rPr lang="ru-RU" dirty="0" err="1">
                <a:latin typeface="Times New Roman" panose="02020603050405020304" pitchFamily="18" charset="0"/>
                <a:ea typeface="Times New Roman" panose="02020603050405020304" pitchFamily="18" charset="0"/>
              </a:rPr>
              <a:t>замислилась</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красуня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Згадка</a:t>
            </a:r>
            <a:r>
              <a:rPr lang="ru-RU" dirty="0">
                <a:latin typeface="Times New Roman" panose="02020603050405020304" pitchFamily="18" charset="0"/>
                <a:ea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rPr>
              <a:t>серце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їй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вп’ялась</a:t>
            </a:r>
            <a:r>
              <a:rPr lang="ru-RU" dirty="0">
                <a:latin typeface="Times New Roman" panose="02020603050405020304" pitchFamily="18" charset="0"/>
                <a:ea typeface="Times New Roman" panose="02020603050405020304" pitchFamily="18" charset="0"/>
              </a:rPr>
              <a:t>… Нагло шелест… Обернулась: Перед нею — </a:t>
            </a:r>
            <a:r>
              <a:rPr lang="ru-RU" dirty="0" err="1">
                <a:latin typeface="Times New Roman" panose="02020603050405020304" pitchFamily="18" charset="0"/>
                <a:ea typeface="Times New Roman" panose="02020603050405020304" pitchFamily="18" charset="0"/>
              </a:rPr>
              <a:t>Ігор</a:t>
            </a:r>
            <a:r>
              <a:rPr lang="ru-RU" dirty="0">
                <a:latin typeface="Times New Roman" panose="02020603050405020304" pitchFamily="18" charset="0"/>
                <a:ea typeface="Times New Roman" panose="02020603050405020304" pitchFamily="18" charset="0"/>
              </a:rPr>
              <a:t>-князь. На </a:t>
            </a:r>
            <a:r>
              <a:rPr lang="ru-RU" dirty="0" err="1">
                <a:latin typeface="Times New Roman" panose="02020603050405020304" pitchFamily="18" charset="0"/>
                <a:ea typeface="Times New Roman" panose="02020603050405020304" pitchFamily="18" charset="0"/>
              </a:rPr>
              <a:t>йому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убрання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просте</a:t>
            </a:r>
            <a:r>
              <a:rPr lang="ru-RU" dirty="0">
                <a:latin typeface="Times New Roman" panose="02020603050405020304" pitchFamily="18" charset="0"/>
                <a:ea typeface="Times New Roman" panose="02020603050405020304" pitchFamily="18" charset="0"/>
              </a:rPr>
              <a:t>, Без </a:t>
            </a:r>
            <a:r>
              <a:rPr lang="ru-RU" dirty="0" err="1">
                <a:latin typeface="Times New Roman" panose="02020603050405020304" pitchFamily="18" charset="0"/>
                <a:ea typeface="Times New Roman" panose="02020603050405020304" pitchFamily="18" charset="0"/>
              </a:rPr>
              <a:t>оздоби</a:t>
            </a:r>
            <a:r>
              <a:rPr lang="ru-RU" dirty="0">
                <a:latin typeface="Times New Roman" panose="02020603050405020304" pitchFamily="18" charset="0"/>
                <a:ea typeface="Times New Roman" panose="02020603050405020304" pitchFamily="18" charset="0"/>
              </a:rPr>
              <a:t>, без </a:t>
            </a:r>
            <a:r>
              <a:rPr lang="ru-RU" dirty="0" err="1">
                <a:latin typeface="Times New Roman" panose="02020603050405020304" pitchFamily="18" charset="0"/>
                <a:ea typeface="Times New Roman" panose="02020603050405020304" pitchFamily="18" charset="0"/>
              </a:rPr>
              <a:t>відзнак</a:t>
            </a:r>
            <a:r>
              <a:rPr lang="ru-RU" dirty="0">
                <a:latin typeface="Times New Roman" panose="02020603050405020304" pitchFamily="18" charset="0"/>
                <a:ea typeface="Times New Roman" panose="02020603050405020304" pitchFamily="18" charset="0"/>
              </a:rPr>
              <a:t>, Лук з </a:t>
            </a:r>
            <a:r>
              <a:rPr lang="ru-RU" dirty="0" err="1">
                <a:latin typeface="Times New Roman" panose="02020603050405020304" pitchFamily="18" charset="0"/>
                <a:ea typeface="Times New Roman" panose="02020603050405020304" pitchFamily="18" charset="0"/>
              </a:rPr>
              <a:t>залізними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кінцями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Збоку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стр</a:t>
            </a:r>
            <a:r>
              <a:rPr lang="uk-UA" dirty="0">
                <a:latin typeface="Times New Roman" panose="02020603050405020304" pitchFamily="18" charset="0"/>
                <a:ea typeface="Times New Roman" panose="02020603050405020304" pitchFamily="18" charset="0"/>
              </a:rPr>
              <a:t>і</a:t>
            </a:r>
            <a:r>
              <a:rPr lang="ru-RU" dirty="0">
                <a:latin typeface="Times New Roman" panose="02020603050405020304" pitchFamily="18" charset="0"/>
                <a:ea typeface="Times New Roman" panose="02020603050405020304" pitchFamily="18" charset="0"/>
              </a:rPr>
              <a:t>ли, сагайдак. </a:t>
            </a:r>
            <a:r>
              <a:rPr lang="ru-RU" dirty="0" err="1">
                <a:latin typeface="Times New Roman" panose="02020603050405020304" pitchFamily="18" charset="0"/>
                <a:ea typeface="Times New Roman" panose="02020603050405020304" pitchFamily="18" charset="0"/>
              </a:rPr>
              <a:t>Привітався</a:t>
            </a:r>
            <a:r>
              <a:rPr lang="ru-RU" dirty="0">
                <a:latin typeface="Times New Roman" panose="02020603050405020304" pitchFamily="18" charset="0"/>
                <a:ea typeface="Times New Roman" panose="02020603050405020304" pitchFamily="18" charset="0"/>
              </a:rPr>
              <a:t> з нею </a:t>
            </a:r>
            <a:r>
              <a:rPr lang="ru-RU" dirty="0" err="1">
                <a:latin typeface="Times New Roman" panose="02020603050405020304" pitchFamily="18" charset="0"/>
                <a:ea typeface="Times New Roman" panose="02020603050405020304" pitchFamily="18" charset="0"/>
              </a:rPr>
              <a:t>Ігор</a:t>
            </a:r>
            <a:r>
              <a:rPr lang="ru-RU" dirty="0">
                <a:latin typeface="Times New Roman" panose="02020603050405020304" pitchFamily="18" charset="0"/>
                <a:ea typeface="Times New Roman" panose="02020603050405020304" pitchFamily="18" charset="0"/>
              </a:rPr>
              <a:t>, Попросив перевезти… </a:t>
            </a:r>
            <a:r>
              <a:rPr lang="ru-RU" dirty="0" err="1">
                <a:latin typeface="Times New Roman" panose="02020603050405020304" pitchFamily="18" charset="0"/>
                <a:ea typeface="Times New Roman" panose="02020603050405020304" pitchFamily="18" charset="0"/>
              </a:rPr>
              <a:t>Загойдавсь</a:t>
            </a:r>
            <a:r>
              <a:rPr lang="ru-RU" dirty="0">
                <a:latin typeface="Times New Roman" panose="02020603050405020304" pitchFamily="18" charset="0"/>
                <a:ea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rPr>
              <a:t>хвилях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човен</a:t>
            </a:r>
            <a:r>
              <a:rPr lang="ru-RU" dirty="0">
                <a:latin typeface="Times New Roman" panose="02020603050405020304" pitchFamily="18" charset="0"/>
                <a:ea typeface="Times New Roman" panose="02020603050405020304" pitchFamily="18" charset="0"/>
              </a:rPr>
              <a:t> І </a:t>
            </a:r>
            <a:r>
              <a:rPr lang="ru-RU" dirty="0" err="1">
                <a:latin typeface="Times New Roman" panose="02020603050405020304" pitchFamily="18" charset="0"/>
                <a:ea typeface="Times New Roman" panose="02020603050405020304" pitchFamily="18" charset="0"/>
              </a:rPr>
              <a:t>поволі</a:t>
            </a:r>
            <a:r>
              <a:rPr lang="ru-RU" dirty="0">
                <a:latin typeface="Times New Roman" panose="02020603050405020304" pitchFamily="18" charset="0"/>
                <a:ea typeface="Times New Roman" panose="02020603050405020304" pitchFamily="18" charset="0"/>
              </a:rPr>
              <a:t> став </a:t>
            </a:r>
            <a:r>
              <a:rPr lang="ru-RU" dirty="0" err="1">
                <a:latin typeface="Times New Roman" panose="02020603050405020304" pitchFamily="18" charset="0"/>
                <a:ea typeface="Times New Roman" panose="02020603050405020304" pitchFamily="18" charset="0"/>
              </a:rPr>
              <a:t>плисти</a:t>
            </a:r>
            <a:r>
              <a:rPr lang="ru-RU" dirty="0">
                <a:latin typeface="Times New Roman" panose="02020603050405020304" pitchFamily="18" charset="0"/>
                <a:ea typeface="Times New Roman" panose="02020603050405020304" pitchFamily="18" charset="0"/>
              </a:rPr>
              <a:t>. І очей не </a:t>
            </a:r>
            <a:r>
              <a:rPr lang="ru-RU" dirty="0" err="1">
                <a:latin typeface="Times New Roman" panose="02020603050405020304" pitchFamily="18" charset="0"/>
                <a:ea typeface="Times New Roman" panose="02020603050405020304" pitchFamily="18" charset="0"/>
              </a:rPr>
              <a:t>зводить</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Ігор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Що</a:t>
            </a:r>
            <a:r>
              <a:rPr lang="ru-RU" dirty="0">
                <a:latin typeface="Times New Roman" panose="02020603050405020304" pitchFamily="18" charset="0"/>
                <a:ea typeface="Times New Roman" panose="02020603050405020304" pitchFamily="18" charset="0"/>
              </a:rPr>
              <a:t> за </a:t>
            </a:r>
            <a:r>
              <a:rPr lang="ru-RU" dirty="0" err="1">
                <a:latin typeface="Times New Roman" panose="02020603050405020304" pitchFamily="18" charset="0"/>
                <a:ea typeface="Times New Roman" panose="02020603050405020304" pitchFamily="18" charset="0"/>
              </a:rPr>
              <a:t>дівчина</a:t>
            </a:r>
            <a:r>
              <a:rPr lang="ru-RU" dirty="0">
                <a:latin typeface="Times New Roman" panose="02020603050405020304" pitchFamily="18" charset="0"/>
                <a:ea typeface="Times New Roman" panose="02020603050405020304" pitchFamily="18" charset="0"/>
              </a:rPr>
              <a:t>-краса! Заговорить: думка — </a:t>
            </a:r>
            <a:r>
              <a:rPr lang="ru-RU" dirty="0" err="1">
                <a:latin typeface="Times New Roman" panose="02020603050405020304" pitchFamily="18" charset="0"/>
                <a:ea typeface="Times New Roman" panose="02020603050405020304" pitchFamily="18" charset="0"/>
              </a:rPr>
              <a:t>сонце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Очі</a:t>
            </a:r>
            <a:r>
              <a:rPr lang="ru-RU" dirty="0">
                <a:latin typeface="Times New Roman" panose="02020603050405020304" pitchFamily="18" charset="0"/>
                <a:ea typeface="Times New Roman" panose="02020603050405020304" pitchFamily="18" charset="0"/>
              </a:rPr>
              <a:t> — </a:t>
            </a:r>
            <a:r>
              <a:rPr lang="ru-RU" dirty="0" err="1">
                <a:latin typeface="Times New Roman" panose="02020603050405020304" pitchFamily="18" charset="0"/>
                <a:ea typeface="Times New Roman" panose="02020603050405020304" pitchFamily="18" charset="0"/>
              </a:rPr>
              <a:t>сині</a:t>
            </a:r>
            <a:r>
              <a:rPr lang="ru-RU" dirty="0">
                <a:latin typeface="Times New Roman" panose="02020603050405020304" pitchFamily="18" charset="0"/>
                <a:ea typeface="Times New Roman" panose="02020603050405020304" pitchFamily="18" charset="0"/>
              </a:rPr>
              <a:t> небеса. </a:t>
            </a:r>
            <a:r>
              <a:rPr lang="ru-RU" dirty="0" err="1">
                <a:latin typeface="Times New Roman" panose="02020603050405020304" pitchFamily="18" charset="0"/>
                <a:ea typeface="Times New Roman" panose="02020603050405020304" pitchFamily="18" charset="0"/>
              </a:rPr>
              <a:t>Хто</a:t>
            </a:r>
            <a:r>
              <a:rPr lang="ru-RU" dirty="0">
                <a:latin typeface="Times New Roman" panose="02020603050405020304" pitchFamily="18" charset="0"/>
                <a:ea typeface="Times New Roman" panose="02020603050405020304" pitchFamily="18" charset="0"/>
              </a:rPr>
              <a:t> вона, чия і </a:t>
            </a:r>
            <a:r>
              <a:rPr lang="ru-RU" dirty="0" err="1">
                <a:latin typeface="Times New Roman" panose="02020603050405020304" pitchFamily="18" charset="0"/>
                <a:ea typeface="Times New Roman" panose="02020603050405020304" pitchFamily="18" charset="0"/>
              </a:rPr>
              <a:t>звідки</a:t>
            </a:r>
            <a:r>
              <a:rPr lang="ru-RU" dirty="0">
                <a:latin typeface="Times New Roman" panose="02020603050405020304" pitchFamily="18" charset="0"/>
                <a:ea typeface="Times New Roman" panose="02020603050405020304" pitchFamily="18" charset="0"/>
              </a:rPr>
              <a:t>, Князь </a:t>
            </a:r>
            <a:r>
              <a:rPr lang="ru-RU" dirty="0" err="1">
                <a:latin typeface="Times New Roman" panose="02020603050405020304" pitchFamily="18" charset="0"/>
                <a:ea typeface="Times New Roman" panose="02020603050405020304" pitchFamily="18" charset="0"/>
              </a:rPr>
              <a:t>докладно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розпитав</a:t>
            </a:r>
            <a:r>
              <a:rPr lang="ru-RU" dirty="0">
                <a:latin typeface="Times New Roman" panose="02020603050405020304" pitchFamily="18" charset="0"/>
                <a:ea typeface="Times New Roman" panose="02020603050405020304" pitchFamily="18" charset="0"/>
              </a:rPr>
              <a:t>, А на </a:t>
            </a:r>
            <a:r>
              <a:rPr lang="ru-RU" dirty="0" err="1">
                <a:latin typeface="Times New Roman" panose="02020603050405020304" pitchFamily="18" charset="0"/>
                <a:ea typeface="Times New Roman" panose="02020603050405020304" pitchFamily="18" charset="0"/>
              </a:rPr>
              <a:t>другий</a:t>
            </a:r>
            <a:r>
              <a:rPr lang="ru-RU" dirty="0">
                <a:latin typeface="Times New Roman" panose="02020603050405020304" pitchFamily="18" charset="0"/>
                <a:ea typeface="Times New Roman" panose="02020603050405020304" pitchFamily="18" charset="0"/>
              </a:rPr>
              <a:t> день  по </a:t>
            </a:r>
            <a:r>
              <a:rPr lang="ru-RU" dirty="0" err="1">
                <a:latin typeface="Times New Roman" panose="02020603050405020304" pitchFamily="18" charset="0"/>
                <a:ea typeface="Times New Roman" panose="02020603050405020304" pitchFamily="18" charset="0"/>
              </a:rPr>
              <a:t>неї</a:t>
            </a:r>
            <a:r>
              <a:rPr lang="ru-RU" dirty="0">
                <a:latin typeface="Times New Roman" panose="02020603050405020304" pitchFamily="18" charset="0"/>
                <a:ea typeface="Times New Roman" panose="02020603050405020304" pitchFamily="18" charset="0"/>
              </a:rPr>
              <a:t> І </a:t>
            </a:r>
            <a:r>
              <a:rPr lang="ru-RU" dirty="0" err="1">
                <a:latin typeface="Times New Roman" panose="02020603050405020304" pitchFamily="18" charset="0"/>
                <a:ea typeface="Times New Roman" panose="02020603050405020304" pitchFamily="18" charset="0"/>
              </a:rPr>
              <a:t>сватів</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своїх</a:t>
            </a:r>
            <a:r>
              <a:rPr lang="ru-RU" dirty="0">
                <a:latin typeface="Times New Roman" panose="02020603050405020304" pitchFamily="18" charset="0"/>
                <a:ea typeface="Times New Roman" panose="02020603050405020304" pitchFamily="18" charset="0"/>
              </a:rPr>
              <a:t> послав. І за князя </a:t>
            </a:r>
            <a:r>
              <a:rPr lang="ru-RU" dirty="0" err="1">
                <a:latin typeface="Times New Roman" panose="02020603050405020304" pitchFamily="18" charset="0"/>
                <a:ea typeface="Times New Roman" panose="02020603050405020304" pitchFamily="18" charset="0"/>
              </a:rPr>
              <a:t>вийшла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заміж</a:t>
            </a:r>
            <a:r>
              <a:rPr lang="ru-RU" dirty="0">
                <a:latin typeface="Times New Roman" panose="02020603050405020304" pitchFamily="18" charset="0"/>
                <a:ea typeface="Times New Roman" panose="02020603050405020304" pitchFamily="18" charset="0"/>
              </a:rPr>
              <a:t> Проста </a:t>
            </a:r>
            <a:r>
              <a:rPr lang="ru-RU" dirty="0" err="1">
                <a:latin typeface="Times New Roman" panose="02020603050405020304" pitchFamily="18" charset="0"/>
                <a:ea typeface="Times New Roman" panose="02020603050405020304" pitchFamily="18" charset="0"/>
              </a:rPr>
              <a:t>дівчина</a:t>
            </a:r>
            <a:r>
              <a:rPr lang="ru-RU" dirty="0">
                <a:latin typeface="Times New Roman" panose="02020603050405020304" pitchFamily="18" charset="0"/>
                <a:ea typeface="Times New Roman" panose="02020603050405020304" pitchFamily="18" charset="0"/>
              </a:rPr>
              <a:t> з села І до </a:t>
            </a:r>
            <a:r>
              <a:rPr lang="ru-RU" dirty="0" err="1">
                <a:latin typeface="Times New Roman" panose="02020603050405020304" pitchFamily="18" charset="0"/>
                <a:ea typeface="Times New Roman" panose="02020603050405020304" pitchFamily="18" charset="0"/>
              </a:rPr>
              <a:t>смерті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вірним</a:t>
            </a:r>
            <a:r>
              <a:rPr lang="ru-RU" dirty="0">
                <a:latin typeface="Times New Roman" panose="02020603050405020304" pitchFamily="18" charset="0"/>
                <a:ea typeface="Times New Roman" panose="02020603050405020304" pitchFamily="18" charset="0"/>
              </a:rPr>
              <a:t> другом Князю </a:t>
            </a:r>
            <a:r>
              <a:rPr lang="ru-RU" dirty="0" err="1">
                <a:latin typeface="Times New Roman" panose="02020603050405020304" pitchFamily="18" charset="0"/>
                <a:ea typeface="Times New Roman" panose="02020603050405020304" pitchFamily="18" charset="0"/>
              </a:rPr>
              <a:t>Ігорю</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була</a:t>
            </a:r>
            <a:r>
              <a:rPr lang="ru-RU" dirty="0">
                <a:latin typeface="Times New Roman" panose="02020603050405020304" pitchFamily="18" charset="0"/>
                <a:ea typeface="Times New Roman" panose="02020603050405020304" pitchFamily="18" charset="0"/>
              </a:rPr>
              <a:t>. </a:t>
            </a:r>
            <a:endParaRPr lang="uk-UA" sz="1600" dirty="0">
              <a:latin typeface="Times New Roman" panose="02020603050405020304" pitchFamily="18" charset="0"/>
              <a:ea typeface="Times New Roman" panose="02020603050405020304" pitchFamily="18" charset="0"/>
            </a:endParaRPr>
          </a:p>
          <a:p>
            <a:pPr indent="449580" algn="just">
              <a:spcAft>
                <a:spcPts val="0"/>
              </a:spcAft>
            </a:pPr>
            <a:r>
              <a:rPr lang="uk-UA" b="1" dirty="0">
                <a:latin typeface="Times New Roman" panose="02020603050405020304" pitchFamily="18" charset="0"/>
                <a:ea typeface="Times New Roman" panose="02020603050405020304" pitchFamily="18" charset="0"/>
              </a:rPr>
              <a:t>Вчитель:</a:t>
            </a:r>
            <a:r>
              <a:rPr lang="uk-UA" dirty="0">
                <a:latin typeface="Times New Roman" panose="02020603050405020304" pitchFamily="18" charset="0"/>
                <a:ea typeface="Times New Roman" panose="02020603050405020304" pitchFamily="18" charset="0"/>
              </a:rPr>
              <a:t> Але не довго тривало сімейне щастя Ольги.</a:t>
            </a:r>
            <a:endParaRPr lang="uk-UA" sz="1600" dirty="0">
              <a:latin typeface="Times New Roman" panose="02020603050405020304" pitchFamily="18" charset="0"/>
              <a:ea typeface="Times New Roman" panose="02020603050405020304" pitchFamily="18" charset="0"/>
            </a:endParaRPr>
          </a:p>
          <a:p>
            <a:pPr algn="just">
              <a:spcAft>
                <a:spcPts val="0"/>
              </a:spcAft>
            </a:pPr>
            <a:r>
              <a:rPr lang="uk-UA" dirty="0">
                <a:latin typeface="Times New Roman" panose="02020603050405020304" pitchFamily="18" charset="0"/>
                <a:ea typeface="Times New Roman" panose="02020603050405020304" pitchFamily="18" charset="0"/>
              </a:rPr>
              <a:t>-Пригадайте чому? </a:t>
            </a:r>
            <a:endParaRPr lang="uk-UA" sz="1600" dirty="0">
              <a:effectLst/>
              <a:latin typeface="Times New Roman" panose="02020603050405020304" pitchFamily="18" charset="0"/>
              <a:ea typeface="Times New Roman" panose="02020603050405020304" pitchFamily="18" charset="0"/>
            </a:endParaRPr>
          </a:p>
        </p:txBody>
      </p:sp>
      <p:pic>
        <p:nvPicPr>
          <p:cNvPr id="12290" name="Picture 2" descr="Святая равноапостольная княгиня Ольга: жит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32" y="1467044"/>
            <a:ext cx="4874054" cy="352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01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i="1" dirty="0" err="1">
                <a:solidFill>
                  <a:srgbClr val="C00000"/>
                </a:solidFill>
              </a:rPr>
              <a:t>Пригадайте</a:t>
            </a:r>
            <a:r>
              <a:rPr lang="ru-RU" sz="3200" b="1" i="1" dirty="0">
                <a:solidFill>
                  <a:srgbClr val="C00000"/>
                </a:solidFill>
              </a:rPr>
              <a:t> смерть князя </a:t>
            </a:r>
            <a:r>
              <a:rPr lang="ru-RU" sz="3200" b="1" i="1" dirty="0" err="1">
                <a:solidFill>
                  <a:srgbClr val="C00000"/>
                </a:solidFill>
              </a:rPr>
              <a:t>Ігоря</a:t>
            </a:r>
            <a:r>
              <a:rPr lang="ru-RU" sz="3200" b="1" i="1" dirty="0">
                <a:solidFill>
                  <a:srgbClr val="C00000"/>
                </a:solidFill>
              </a:rPr>
              <a:t>. </a:t>
            </a:r>
            <a:r>
              <a:rPr lang="ru-RU" sz="3200" b="1" i="1" dirty="0" err="1">
                <a:solidFill>
                  <a:srgbClr val="C00000"/>
                </a:solidFill>
              </a:rPr>
              <a:t>Що</a:t>
            </a:r>
            <a:r>
              <a:rPr lang="ru-RU" sz="3200" b="1" i="1" dirty="0">
                <a:solidFill>
                  <a:srgbClr val="C00000"/>
                </a:solidFill>
              </a:rPr>
              <a:t>, на вашу думку, мала </a:t>
            </a:r>
            <a:r>
              <a:rPr lang="ru-RU" sz="3200" b="1" i="1" dirty="0" err="1">
                <a:solidFill>
                  <a:srgbClr val="C00000"/>
                </a:solidFill>
              </a:rPr>
              <a:t>зробити</a:t>
            </a:r>
            <a:r>
              <a:rPr lang="ru-RU" sz="3200" b="1" i="1" dirty="0">
                <a:solidFill>
                  <a:srgbClr val="C00000"/>
                </a:solidFill>
              </a:rPr>
              <a:t> княгиня Ольга </a:t>
            </a:r>
            <a:r>
              <a:rPr lang="ru-RU" sz="3200" b="1" i="1" dirty="0" err="1">
                <a:solidFill>
                  <a:srgbClr val="C00000"/>
                </a:solidFill>
              </a:rPr>
              <a:t>після</a:t>
            </a:r>
            <a:r>
              <a:rPr lang="ru-RU" sz="3200" b="1" i="1" dirty="0">
                <a:solidFill>
                  <a:srgbClr val="C00000"/>
                </a:solidFill>
              </a:rPr>
              <a:t> </a:t>
            </a:r>
            <a:r>
              <a:rPr lang="ru-RU" sz="3200" b="1" i="1" dirty="0" err="1">
                <a:solidFill>
                  <a:srgbClr val="C00000"/>
                </a:solidFill>
              </a:rPr>
              <a:t>смерті</a:t>
            </a:r>
            <a:r>
              <a:rPr lang="ru-RU" sz="3200" b="1" i="1" dirty="0">
                <a:solidFill>
                  <a:srgbClr val="C00000"/>
                </a:solidFill>
              </a:rPr>
              <a:t> </a:t>
            </a:r>
            <a:r>
              <a:rPr lang="ru-RU" sz="3200" b="1" i="1" dirty="0" err="1">
                <a:solidFill>
                  <a:srgbClr val="C00000"/>
                </a:solidFill>
              </a:rPr>
              <a:t>чоловіка</a:t>
            </a:r>
            <a:r>
              <a:rPr lang="ru-RU" sz="3200" b="1" i="1" dirty="0">
                <a:solidFill>
                  <a:srgbClr val="C00000"/>
                </a:solidFill>
              </a:rPr>
              <a:t>?</a:t>
            </a:r>
            <a:r>
              <a:rPr lang="uk-UA" sz="3200" b="1" dirty="0">
                <a:solidFill>
                  <a:srgbClr val="C00000"/>
                </a:solidFill>
              </a:rPr>
              <a:t/>
            </a:r>
            <a:br>
              <a:rPr lang="uk-UA" sz="3200" b="1" dirty="0">
                <a:solidFill>
                  <a:srgbClr val="C00000"/>
                </a:solidFill>
              </a:rPr>
            </a:br>
            <a:endParaRPr lang="uk-UA" sz="3200" b="1" dirty="0">
              <a:solidFill>
                <a:srgbClr val="C00000"/>
              </a:solidFill>
            </a:endParaRPr>
          </a:p>
        </p:txBody>
      </p:sp>
      <p:pic>
        <p:nvPicPr>
          <p:cNvPr id="4098" name="Picture 2" descr="За що вбили князя Ігоря? | СПАДЩИНА ПРЕДКІ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75" y="1825625"/>
            <a:ext cx="5515552" cy="37623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Смерть Игоря Рюриковича - убийство князя восставшими древлянам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255" y="1825625"/>
            <a:ext cx="5066723" cy="371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7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blip>
          <a:srcRect/>
          <a:stretch>
            <a:fillRect/>
          </a:stretch>
        </p:blipFill>
        <p:spPr>
          <a:xfrm>
            <a:off x="1721184" y="189144"/>
            <a:ext cx="9011471" cy="5191528"/>
          </a:xfrm>
          <a:prstGeom prst="rect">
            <a:avLst/>
          </a:prstGeom>
          <a:noFill/>
          <a:ln>
            <a:noFill/>
          </a:ln>
          <a:effectLst/>
        </p:spPr>
      </p:pic>
      <p:sp>
        <p:nvSpPr>
          <p:cNvPr id="5" name="Прямоугольник 4"/>
          <p:cNvSpPr/>
          <p:nvPr/>
        </p:nvSpPr>
        <p:spPr>
          <a:xfrm>
            <a:off x="794327" y="5380672"/>
            <a:ext cx="9938328" cy="1200329"/>
          </a:xfrm>
          <a:prstGeom prst="rect">
            <a:avLst/>
          </a:prstGeom>
        </p:spPr>
        <p:txBody>
          <a:bodyPr wrap="square">
            <a:spAutoFit/>
          </a:bodyPr>
          <a:lstStyle/>
          <a:p>
            <a:pPr algn="ctr">
              <a:spcBef>
                <a:spcPct val="0"/>
              </a:spcBef>
            </a:pPr>
            <a:r>
              <a:rPr lang="ru-RU" altLang="uk-UA" b="1" dirty="0" err="1">
                <a:latin typeface="Times New Roman" panose="02020603050405020304" pitchFamily="18" charset="0"/>
              </a:rPr>
              <a:t>Згідно</a:t>
            </a:r>
            <a:r>
              <a:rPr lang="ru-RU" altLang="uk-UA" b="1" dirty="0">
                <a:latin typeface="Times New Roman" panose="02020603050405020304" pitchFamily="18" charset="0"/>
              </a:rPr>
              <a:t> з </a:t>
            </a:r>
            <a:r>
              <a:rPr lang="ru-RU" altLang="uk-UA" b="1" dirty="0" err="1">
                <a:latin typeface="Times New Roman" panose="02020603050405020304" pitchFamily="18" charset="0"/>
              </a:rPr>
              <a:t>літописом</a:t>
            </a:r>
            <a:r>
              <a:rPr lang="ru-RU" altLang="uk-UA" b="1" dirty="0">
                <a:latin typeface="Times New Roman" panose="02020603050405020304" pitchFamily="18" charset="0"/>
              </a:rPr>
              <a:t>, у 945 </a:t>
            </a:r>
            <a:r>
              <a:rPr lang="ru-RU" altLang="uk-UA" b="1" dirty="0" err="1">
                <a:latin typeface="Times New Roman" panose="02020603050405020304" pitchFamily="18" charset="0"/>
              </a:rPr>
              <a:t>році</a:t>
            </a:r>
            <a:r>
              <a:rPr lang="ru-RU" altLang="uk-UA" b="1" dirty="0">
                <a:latin typeface="Times New Roman" panose="02020603050405020304" pitchFamily="18" charset="0"/>
              </a:rPr>
              <a:t> князь </a:t>
            </a:r>
            <a:r>
              <a:rPr lang="ru-RU" altLang="uk-UA" b="1" dirty="0" err="1">
                <a:latin typeface="Times New Roman" panose="02020603050405020304" pitchFamily="18" charset="0"/>
              </a:rPr>
              <a:t>Ігор</a:t>
            </a:r>
            <a:r>
              <a:rPr lang="ru-RU" altLang="uk-UA" b="1" dirty="0">
                <a:latin typeface="Times New Roman" panose="02020603050405020304" pitchFamily="18" charset="0"/>
              </a:rPr>
              <a:t> </a:t>
            </a:r>
            <a:r>
              <a:rPr lang="ru-RU" altLang="uk-UA" b="1" dirty="0" err="1">
                <a:latin typeface="Times New Roman" panose="02020603050405020304" pitchFamily="18" charset="0"/>
              </a:rPr>
              <a:t>гине</a:t>
            </a:r>
            <a:r>
              <a:rPr lang="ru-RU" altLang="uk-UA" b="1" dirty="0">
                <a:latin typeface="Times New Roman" panose="02020603050405020304" pitchFamily="18" charset="0"/>
              </a:rPr>
              <a:t> </a:t>
            </a:r>
            <a:r>
              <a:rPr lang="ru-RU" altLang="uk-UA" b="1" dirty="0" err="1">
                <a:latin typeface="Times New Roman" panose="02020603050405020304" pitchFamily="18" charset="0"/>
              </a:rPr>
              <a:t>від</a:t>
            </a:r>
            <a:r>
              <a:rPr lang="ru-RU" altLang="uk-UA" b="1" dirty="0">
                <a:latin typeface="Times New Roman" panose="02020603050405020304" pitchFamily="18" charset="0"/>
              </a:rPr>
              <a:t> рук древлян </a:t>
            </a:r>
            <a:r>
              <a:rPr lang="ru-RU" altLang="uk-UA" b="1" dirty="0" err="1">
                <a:latin typeface="Times New Roman" panose="02020603050405020304" pitchFamily="18" charset="0"/>
              </a:rPr>
              <a:t>після</a:t>
            </a:r>
            <a:r>
              <a:rPr lang="ru-RU" altLang="uk-UA" b="1" dirty="0">
                <a:latin typeface="Times New Roman" panose="02020603050405020304" pitchFamily="18" charset="0"/>
              </a:rPr>
              <a:t> </a:t>
            </a:r>
            <a:r>
              <a:rPr lang="ru-RU" altLang="uk-UA" b="1" dirty="0" err="1">
                <a:latin typeface="Times New Roman" panose="02020603050405020304" pitchFamily="18" charset="0"/>
              </a:rPr>
              <a:t>кількаразового</a:t>
            </a:r>
            <a:r>
              <a:rPr lang="ru-RU" altLang="uk-UA" b="1" dirty="0">
                <a:latin typeface="Times New Roman" panose="02020603050405020304" pitchFamily="18" charset="0"/>
              </a:rPr>
              <a:t> </a:t>
            </a:r>
            <a:r>
              <a:rPr lang="ru-RU" altLang="uk-UA" b="1" dirty="0" err="1">
                <a:latin typeface="Times New Roman" panose="02020603050405020304" pitchFamily="18" charset="0"/>
              </a:rPr>
              <a:t>стягування</a:t>
            </a:r>
            <a:r>
              <a:rPr lang="ru-RU" altLang="uk-UA" b="1" dirty="0">
                <a:latin typeface="Times New Roman" panose="02020603050405020304" pitchFamily="18" charset="0"/>
              </a:rPr>
              <a:t> з них </a:t>
            </a:r>
            <a:r>
              <a:rPr lang="ru-RU" altLang="uk-UA" b="1" dirty="0" err="1">
                <a:latin typeface="Times New Roman" panose="02020603050405020304" pitchFamily="18" charset="0"/>
              </a:rPr>
              <a:t>данини</a:t>
            </a:r>
            <a:r>
              <a:rPr lang="ru-RU" altLang="uk-UA" b="1" dirty="0">
                <a:latin typeface="Times New Roman" panose="02020603050405020304" pitchFamily="18" charset="0"/>
              </a:rPr>
              <a:t>. </a:t>
            </a:r>
          </a:p>
          <a:p>
            <a:pPr algn="ctr">
              <a:spcBef>
                <a:spcPct val="0"/>
              </a:spcBef>
            </a:pPr>
            <a:r>
              <a:rPr lang="ru-RU" altLang="uk-UA" b="1" dirty="0" err="1">
                <a:latin typeface="Times New Roman" panose="02020603050405020304" pitchFamily="18" charset="0"/>
              </a:rPr>
              <a:t>Спадкоємцеві</a:t>
            </a:r>
            <a:r>
              <a:rPr lang="ru-RU" altLang="uk-UA" b="1" dirty="0">
                <a:latin typeface="Times New Roman" panose="02020603050405020304" pitchFamily="18" charset="0"/>
              </a:rPr>
              <a:t> престолу </a:t>
            </a:r>
            <a:r>
              <a:rPr lang="ru-RU" altLang="uk-UA" b="1" dirty="0">
                <a:latin typeface="Times New Roman" panose="02020603050405020304" pitchFamily="18" charset="0"/>
                <a:hlinkClick r:id="rId3"/>
              </a:rPr>
              <a:t>Святослав</a:t>
            </a:r>
            <a:r>
              <a:rPr lang="ru-RU" altLang="uk-UA" b="1" dirty="0">
                <a:latin typeface="Times New Roman" panose="02020603050405020304" pitchFamily="18" charset="0"/>
              </a:rPr>
              <a:t>у </a:t>
            </a:r>
            <a:r>
              <a:rPr lang="ru-RU" altLang="uk-UA" b="1" dirty="0" err="1">
                <a:latin typeface="Times New Roman" panose="02020603050405020304" pitchFamily="18" charset="0"/>
              </a:rPr>
              <a:t>тоді</a:t>
            </a:r>
            <a:r>
              <a:rPr lang="ru-RU" altLang="uk-UA" b="1" dirty="0">
                <a:latin typeface="Times New Roman" panose="02020603050405020304" pitchFamily="18" charset="0"/>
              </a:rPr>
              <a:t> </a:t>
            </a:r>
            <a:r>
              <a:rPr lang="ru-RU" altLang="uk-UA" b="1" dirty="0" err="1">
                <a:latin typeface="Times New Roman" panose="02020603050405020304" pitchFamily="18" charset="0"/>
              </a:rPr>
              <a:t>було</a:t>
            </a:r>
            <a:r>
              <a:rPr lang="ru-RU" altLang="uk-UA" b="1" dirty="0">
                <a:latin typeface="Times New Roman" panose="02020603050405020304" pitchFamily="18" charset="0"/>
              </a:rPr>
              <a:t> </a:t>
            </a:r>
            <a:r>
              <a:rPr lang="ru-RU" altLang="uk-UA" b="1" dirty="0" err="1">
                <a:latin typeface="Times New Roman" panose="02020603050405020304" pitchFamily="18" charset="0"/>
              </a:rPr>
              <a:t>тільки</a:t>
            </a:r>
            <a:r>
              <a:rPr lang="ru-RU" altLang="uk-UA" b="1" dirty="0">
                <a:latin typeface="Times New Roman" panose="02020603050405020304" pitchFamily="18" charset="0"/>
              </a:rPr>
              <a:t> 3 роки, тому </a:t>
            </a:r>
            <a:r>
              <a:rPr lang="ru-RU" altLang="uk-UA" b="1" dirty="0" err="1">
                <a:latin typeface="Times New Roman" panose="02020603050405020304" pitchFamily="18" charset="0"/>
              </a:rPr>
              <a:t>фактичним</a:t>
            </a:r>
            <a:r>
              <a:rPr lang="ru-RU" altLang="uk-UA" b="1" dirty="0">
                <a:latin typeface="Times New Roman" panose="02020603050405020304" pitchFamily="18" charset="0"/>
              </a:rPr>
              <a:t> правителем </a:t>
            </a:r>
            <a:r>
              <a:rPr lang="ru-RU" altLang="uk-UA" b="1" dirty="0" err="1">
                <a:latin typeface="Times New Roman" panose="02020603050405020304" pitchFamily="18" charset="0"/>
              </a:rPr>
              <a:t>Київської</a:t>
            </a:r>
            <a:r>
              <a:rPr lang="ru-RU" altLang="uk-UA" b="1" dirty="0">
                <a:latin typeface="Times New Roman" panose="02020603050405020304" pitchFamily="18" charset="0"/>
              </a:rPr>
              <a:t> </a:t>
            </a:r>
            <a:r>
              <a:rPr lang="ru-RU" altLang="uk-UA" b="1" dirty="0" err="1">
                <a:latin typeface="Times New Roman" panose="02020603050405020304" pitchFamily="18" charset="0"/>
                <a:hlinkClick r:id="rId4"/>
              </a:rPr>
              <a:t>Русі</a:t>
            </a:r>
            <a:r>
              <a:rPr lang="ru-RU" altLang="uk-UA" b="1" dirty="0">
                <a:latin typeface="Times New Roman" panose="02020603050405020304" pitchFamily="18" charset="0"/>
              </a:rPr>
              <a:t> в 945 </a:t>
            </a:r>
            <a:r>
              <a:rPr lang="ru-RU" altLang="uk-UA" b="1" dirty="0" err="1">
                <a:latin typeface="Times New Roman" panose="02020603050405020304" pitchFamily="18" charset="0"/>
              </a:rPr>
              <a:t>році</a:t>
            </a:r>
            <a:r>
              <a:rPr lang="ru-RU" altLang="uk-UA" b="1" dirty="0">
                <a:latin typeface="Times New Roman" panose="02020603050405020304" pitchFamily="18" charset="0"/>
              </a:rPr>
              <a:t> стала </a:t>
            </a:r>
            <a:r>
              <a:rPr lang="ru-RU" altLang="uk-UA" b="1" dirty="0">
                <a:latin typeface="Times New Roman" panose="02020603050405020304" pitchFamily="18" charset="0"/>
                <a:hlinkClick r:id="rId5"/>
              </a:rPr>
              <a:t>Ольга</a:t>
            </a:r>
            <a:endParaRPr lang="ru-RU" altLang="uk-UA" b="1" dirty="0">
              <a:latin typeface="Times New Roman" panose="02020603050405020304" pitchFamily="18" charset="0"/>
            </a:endParaRPr>
          </a:p>
        </p:txBody>
      </p:sp>
    </p:spTree>
    <p:extLst>
      <p:ext uri="{BB962C8B-B14F-4D97-AF65-F5344CB8AC3E}">
        <p14:creationId xmlns:p14="http://schemas.microsoft.com/office/powerpoint/2010/main" val="3654547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0545" y="302043"/>
            <a:ext cx="8481291" cy="738909"/>
          </a:xfrm>
        </p:spPr>
        <p:txBody>
          <a:bodyPr>
            <a:normAutofit fontScale="90000"/>
          </a:bodyPr>
          <a:lstStyle/>
          <a:p>
            <a:r>
              <a:rPr lang="uk-UA" b="1" dirty="0">
                <a:solidFill>
                  <a:srgbClr val="C00000"/>
                </a:solidFill>
                <a:effectLst>
                  <a:outerShdw blurRad="38100" dist="38100" dir="2700000" algn="tl">
                    <a:srgbClr val="000000">
                      <a:alpha val="43137"/>
                    </a:srgbClr>
                  </a:outerShdw>
                </a:effectLst>
              </a:rPr>
              <a:t>РОБОТА ІЗ ТЕКСТОМ</a:t>
            </a:r>
            <a:r>
              <a:rPr lang="uk-UA" dirty="0">
                <a:solidFill>
                  <a:srgbClr val="C00000"/>
                </a:solidFill>
              </a:rPr>
              <a:t/>
            </a:r>
            <a:br>
              <a:rPr lang="uk-UA" dirty="0">
                <a:solidFill>
                  <a:srgbClr val="C00000"/>
                </a:solidFill>
              </a:rPr>
            </a:br>
            <a:endParaRPr lang="uk-UA" dirty="0">
              <a:solidFill>
                <a:srgbClr val="C00000"/>
              </a:solidFill>
            </a:endParaRPr>
          </a:p>
        </p:txBody>
      </p:sp>
      <p:sp>
        <p:nvSpPr>
          <p:cNvPr id="3" name="Объект 2"/>
          <p:cNvSpPr>
            <a:spLocks noGrp="1"/>
          </p:cNvSpPr>
          <p:nvPr>
            <p:ph idx="1"/>
          </p:nvPr>
        </p:nvSpPr>
        <p:spPr>
          <a:xfrm>
            <a:off x="420435" y="1211230"/>
            <a:ext cx="6692718" cy="6049818"/>
          </a:xfrm>
        </p:spPr>
        <p:txBody>
          <a:bodyPr>
            <a:normAutofit fontScale="77500" lnSpcReduction="20000"/>
          </a:bodyPr>
          <a:lstStyle/>
          <a:p>
            <a:r>
              <a:rPr lang="uk-UA" b="1" dirty="0" smtClean="0">
                <a:solidFill>
                  <a:srgbClr val="C00000"/>
                </a:solidFill>
              </a:rPr>
              <a:t>Літописець </a:t>
            </a:r>
            <a:r>
              <a:rPr lang="uk-UA" b="1" dirty="0">
                <a:solidFill>
                  <a:srgbClr val="C00000"/>
                </a:solidFill>
              </a:rPr>
              <a:t>Нестор так розповідає про </a:t>
            </a:r>
            <a:r>
              <a:rPr lang="uk-UA" b="1" dirty="0" smtClean="0">
                <a:solidFill>
                  <a:srgbClr val="C00000"/>
                </a:solidFill>
              </a:rPr>
              <a:t> </a:t>
            </a:r>
            <a:r>
              <a:rPr lang="uk-UA" b="1" dirty="0">
                <a:solidFill>
                  <a:srgbClr val="C00000"/>
                </a:solidFill>
              </a:rPr>
              <a:t>помсту та про початок князювання Ольги</a:t>
            </a:r>
            <a:r>
              <a:rPr lang="uk-UA" dirty="0">
                <a:solidFill>
                  <a:srgbClr val="C00000"/>
                </a:solidFill>
              </a:rPr>
              <a:t>. </a:t>
            </a:r>
            <a:endParaRPr lang="uk-UA" dirty="0" smtClean="0">
              <a:solidFill>
                <a:srgbClr val="C00000"/>
              </a:solidFill>
            </a:endParaRPr>
          </a:p>
          <a:p>
            <a:r>
              <a:rPr lang="uk-UA" sz="2900" dirty="0" smtClean="0"/>
              <a:t>Після </a:t>
            </a:r>
            <a:r>
              <a:rPr lang="uk-UA" sz="2900" dirty="0"/>
              <a:t>вбивства Ігоря древлянські посли приїхали до Києва і запропонували Ользі піти заміж за їхнього князя Мала. Княгиня веліла тих послів разом з човном, на якому припливли, скинути в глибоку яму, викопану з і городом на </a:t>
            </a:r>
            <a:r>
              <a:rPr lang="uk-UA" sz="2900" dirty="0" err="1"/>
              <a:t>теремному</a:t>
            </a:r>
            <a:r>
              <a:rPr lang="uk-UA" sz="2900" dirty="0"/>
              <a:t> дворі, і потім закопати живими. Розправившись таким чином зі сватами, Ольга звернулася до древлян з проханням прислати за нею найбільш знатних мужів — князівського роду, бояр, купців. Коли ті прибули до Києва, Ольга наказала витопити баню, яку потім запалили разом з послами. Такими були перші дві її помсти древлянам. </a:t>
            </a:r>
            <a:endParaRPr lang="uk-UA" sz="2900" dirty="0" smtClean="0"/>
          </a:p>
          <a:p>
            <a:r>
              <a:rPr lang="uk-UA" sz="2900" dirty="0" smtClean="0"/>
              <a:t>Третя </a:t>
            </a:r>
            <a:r>
              <a:rPr lang="uk-UA" sz="2900" dirty="0"/>
              <a:t>помста за жорстокістю була найстрашнішою. Ольга сповістила древлян про своє бажання поплакати над труною чоловіка і вчинити тризну. Поблизу міста Іскоростеня наказала вона насипати величезний курган. Коли ж древляни повпивалися, </a:t>
            </a:r>
            <a:r>
              <a:rPr lang="uk-UA" sz="2900" dirty="0" err="1"/>
              <a:t>Ольжині</a:t>
            </a:r>
            <a:r>
              <a:rPr lang="uk-UA" sz="2900" dirty="0"/>
              <a:t> отроки посікли їх п’ять тисяч. </a:t>
            </a:r>
            <a:endParaRPr lang="uk-UA" dirty="0"/>
          </a:p>
        </p:txBody>
      </p:sp>
      <p:pic>
        <p:nvPicPr>
          <p:cNvPr id="5122" name="Picture 2" descr="Три помсти княгині Ольги - Piвнe-Paку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1511" y="131765"/>
            <a:ext cx="3491814" cy="42739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ainy.net/wp-content/uploads/2011/05/800x600_vbOz14F31hAn0Zb03bY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153" y="4725296"/>
            <a:ext cx="4884593" cy="207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03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normAutofit fontScale="90000"/>
          </a:bodyPr>
          <a:lstStyle/>
          <a:p>
            <a:pPr algn="ctr"/>
            <a:r>
              <a:rPr lang="uk-UA" dirty="0" smtClean="0"/>
              <a:t/>
            </a:r>
            <a:br>
              <a:rPr lang="uk-UA" dirty="0" smtClean="0"/>
            </a:br>
            <a:r>
              <a:rPr lang="uk-UA" b="1" dirty="0" smtClean="0">
                <a:solidFill>
                  <a:srgbClr val="C00000"/>
                </a:solidFill>
                <a:effectLst>
                  <a:outerShdw blurRad="38100" dist="38100" dir="2700000" algn="tl">
                    <a:srgbClr val="000000">
                      <a:alpha val="43137"/>
                    </a:srgbClr>
                  </a:outerShdw>
                </a:effectLst>
              </a:rPr>
              <a:t>Посли</a:t>
            </a:r>
            <a:r>
              <a:rPr lang="ru-RU" b="1" dirty="0" smtClean="0">
                <a:solidFill>
                  <a:srgbClr val="C00000"/>
                </a:solidFill>
                <a:effectLst>
                  <a:outerShdw blurRad="38100" dist="38100" dir="2700000" algn="tl">
                    <a:srgbClr val="000000">
                      <a:alpha val="43137"/>
                    </a:srgbClr>
                  </a:outerShdw>
                </a:effectLst>
              </a:rPr>
              <a:t> </a:t>
            </a:r>
            <a:r>
              <a:rPr lang="ru-RU" b="1" dirty="0" err="1" smtClean="0">
                <a:solidFill>
                  <a:srgbClr val="C00000"/>
                </a:solidFill>
                <a:effectLst>
                  <a:outerShdw blurRad="38100" dist="38100" dir="2700000" algn="tl">
                    <a:srgbClr val="000000">
                      <a:alpha val="43137"/>
                    </a:srgbClr>
                  </a:outerShdw>
                </a:effectLst>
              </a:rPr>
              <a:t>були</a:t>
            </a:r>
            <a:r>
              <a:rPr lang="ru-RU" b="1" dirty="0" smtClean="0">
                <a:solidFill>
                  <a:srgbClr val="C00000"/>
                </a:solidFill>
                <a:effectLst>
                  <a:outerShdw blurRad="38100" dist="38100" dir="2700000" algn="tl">
                    <a:srgbClr val="000000">
                      <a:alpha val="43137"/>
                    </a:srgbClr>
                  </a:outerShdw>
                </a:effectLst>
              </a:rPr>
              <a:t> </a:t>
            </a:r>
            <a:r>
              <a:rPr lang="ru-RU" b="1" dirty="0" err="1" smtClean="0">
                <a:solidFill>
                  <a:srgbClr val="C00000"/>
                </a:solidFill>
                <a:effectLst>
                  <a:outerShdw blurRad="38100" dist="38100" dir="2700000" algn="tl">
                    <a:srgbClr val="000000">
                      <a:alpha val="43137"/>
                    </a:srgbClr>
                  </a:outerShdw>
                </a:effectLst>
              </a:rPr>
              <a:t>закопані</a:t>
            </a:r>
            <a:r>
              <a:rPr lang="ru-RU" b="1" dirty="0" smtClean="0">
                <a:solidFill>
                  <a:srgbClr val="C00000"/>
                </a:solidFill>
                <a:effectLst>
                  <a:outerShdw blurRad="38100" dist="38100" dir="2700000" algn="tl">
                    <a:srgbClr val="000000">
                      <a:alpha val="43137"/>
                    </a:srgbClr>
                  </a:outerShdw>
                </a:effectLst>
              </a:rPr>
              <a:t> </a:t>
            </a:r>
            <a:r>
              <a:rPr lang="ru-RU" b="1" dirty="0" err="1" smtClean="0">
                <a:solidFill>
                  <a:srgbClr val="C00000"/>
                </a:solidFill>
                <a:effectLst>
                  <a:outerShdw blurRad="38100" dist="38100" dir="2700000" algn="tl">
                    <a:srgbClr val="000000">
                      <a:alpha val="43137"/>
                    </a:srgbClr>
                  </a:outerShdw>
                </a:effectLst>
              </a:rPr>
              <a:t>живцем</a:t>
            </a:r>
            <a:r>
              <a:rPr lang="ru-RU" b="1" dirty="0" smtClean="0">
                <a:solidFill>
                  <a:srgbClr val="C00000"/>
                </a:solidFill>
                <a:effectLst>
                  <a:outerShdw blurRad="38100" dist="38100" dir="2700000" algn="tl">
                    <a:srgbClr val="000000">
                      <a:alpha val="43137"/>
                    </a:srgbClr>
                  </a:outerShdw>
                </a:effectLst>
              </a:rPr>
              <a:t> </a:t>
            </a:r>
            <a:r>
              <a:rPr lang="ru-RU" b="1" dirty="0" err="1" smtClean="0">
                <a:solidFill>
                  <a:srgbClr val="C00000"/>
                </a:solidFill>
                <a:effectLst>
                  <a:outerShdw blurRad="38100" dist="38100" dir="2700000" algn="tl">
                    <a:srgbClr val="000000">
                      <a:alpha val="43137"/>
                    </a:srgbClr>
                  </a:outerShdw>
                </a:effectLst>
              </a:rPr>
              <a:t>поблизу</a:t>
            </a:r>
            <a:r>
              <a:rPr lang="ru-RU" b="1" dirty="0" smtClean="0">
                <a:solidFill>
                  <a:srgbClr val="C00000"/>
                </a:solidFill>
                <a:effectLst>
                  <a:outerShdw blurRad="38100" dist="38100" dir="2700000" algn="tl">
                    <a:srgbClr val="000000">
                      <a:alpha val="43137"/>
                    </a:srgbClr>
                  </a:outerShdw>
                </a:effectLst>
              </a:rPr>
              <a:t> </a:t>
            </a:r>
            <a:r>
              <a:rPr lang="ru-RU" b="1" dirty="0" err="1" smtClean="0">
                <a:solidFill>
                  <a:srgbClr val="C00000"/>
                </a:solidFill>
                <a:effectLst>
                  <a:outerShdw blurRad="38100" dist="38100" dir="2700000" algn="tl">
                    <a:srgbClr val="000000">
                      <a:alpha val="43137"/>
                    </a:srgbClr>
                  </a:outerShdw>
                </a:effectLst>
              </a:rPr>
              <a:t>князівського</a:t>
            </a:r>
            <a:r>
              <a:rPr lang="ru-RU" b="1" dirty="0" smtClean="0">
                <a:solidFill>
                  <a:srgbClr val="C00000"/>
                </a:solidFill>
                <a:effectLst>
                  <a:outerShdw blurRad="38100" dist="38100" dir="2700000" algn="tl">
                    <a:srgbClr val="000000">
                      <a:alpha val="43137"/>
                    </a:srgbClr>
                  </a:outerShdw>
                </a:effectLst>
              </a:rPr>
              <a:t> двору</a:t>
            </a:r>
            <a:r>
              <a:rPr lang="ru-RU" b="1" dirty="0" smtClean="0">
                <a:solidFill>
                  <a:srgbClr val="FF0000"/>
                </a:solidFill>
              </a:rPr>
              <a:t/>
            </a:r>
            <a:br>
              <a:rPr lang="ru-RU" b="1" dirty="0" smtClean="0">
                <a:solidFill>
                  <a:srgbClr val="FF0000"/>
                </a:solidFill>
              </a:rPr>
            </a:br>
            <a:endParaRPr lang="ru-RU" b="1" dirty="0">
              <a:solidFill>
                <a:srgbClr val="FF0000"/>
              </a:solidFill>
            </a:endParaRPr>
          </a:p>
        </p:txBody>
      </p:sp>
      <p:pic>
        <p:nvPicPr>
          <p:cNvPr id="1028" name="Picture 4" descr="C:\Users\111\Desktop\clip_image0028.jpg"/>
          <p:cNvPicPr>
            <a:picLocks noChangeAspect="1" noChangeArrowheads="1"/>
          </p:cNvPicPr>
          <p:nvPr/>
        </p:nvPicPr>
        <p:blipFill>
          <a:blip r:embed="rId2" cstate="print"/>
          <a:srcRect/>
          <a:stretch>
            <a:fillRect/>
          </a:stretch>
        </p:blipFill>
        <p:spPr bwMode="auto">
          <a:xfrm>
            <a:off x="7143375" y="2677386"/>
            <a:ext cx="4655176" cy="2907290"/>
          </a:xfrm>
          <a:prstGeom prst="rect">
            <a:avLst/>
          </a:prstGeom>
          <a:noFill/>
        </p:spPr>
      </p:pic>
      <p:pic>
        <p:nvPicPr>
          <p:cNvPr id="4" name="Рисунок 3" descr="Расправа Ольги с первым посольством древлян. 945 г. С гравюры Ф. Бруни.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560" y="1690690"/>
            <a:ext cx="6773863" cy="488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721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4294967295"/>
          </p:nvPr>
        </p:nvSpPr>
        <p:spPr>
          <a:xfrm>
            <a:off x="0" y="1535113"/>
            <a:ext cx="4040188" cy="1101725"/>
          </a:xfrm>
        </p:spPr>
        <p:txBody>
          <a:bodyPr>
            <a:normAutofit fontScale="77500" lnSpcReduction="20000"/>
          </a:bodyPr>
          <a:lstStyle/>
          <a:p>
            <a:r>
              <a:rPr lang="ru-RU" b="1" dirty="0" err="1" smtClean="0"/>
              <a:t>Надалі</a:t>
            </a:r>
            <a:r>
              <a:rPr lang="ru-RU" b="1" dirty="0" smtClean="0"/>
              <a:t>, за наказами Ольги, </a:t>
            </a:r>
            <a:r>
              <a:rPr lang="ru-RU" b="1" dirty="0" err="1" smtClean="0"/>
              <a:t>було</a:t>
            </a:r>
            <a:r>
              <a:rPr lang="ru-RU" b="1" dirty="0" smtClean="0"/>
              <a:t> спалено у </a:t>
            </a:r>
            <a:r>
              <a:rPr lang="ru-RU" b="1" dirty="0" err="1" smtClean="0"/>
              <a:t>лазні</a:t>
            </a:r>
            <a:r>
              <a:rPr lang="ru-RU" b="1" dirty="0" smtClean="0"/>
              <a:t> </a:t>
            </a:r>
            <a:r>
              <a:rPr lang="ru-RU" b="1" dirty="0" err="1" smtClean="0"/>
              <a:t>найкращих</a:t>
            </a:r>
            <a:r>
              <a:rPr lang="ru-RU" b="1" dirty="0" smtClean="0"/>
              <a:t> </a:t>
            </a:r>
            <a:r>
              <a:rPr lang="ru-RU" b="1" dirty="0" err="1" smtClean="0"/>
              <a:t>мужів</a:t>
            </a:r>
            <a:r>
              <a:rPr lang="ru-RU" b="1" dirty="0" smtClean="0"/>
              <a:t> </a:t>
            </a:r>
            <a:r>
              <a:rPr lang="ru-RU" b="1" dirty="0" err="1" smtClean="0"/>
              <a:t>древлянських</a:t>
            </a:r>
            <a:r>
              <a:rPr lang="ru-RU" b="1" dirty="0" smtClean="0"/>
              <a:t>, </a:t>
            </a:r>
            <a:r>
              <a:rPr lang="ru-RU" b="1" dirty="0" err="1" smtClean="0"/>
              <a:t>яких</a:t>
            </a:r>
            <a:r>
              <a:rPr lang="ru-RU" b="1" dirty="0" smtClean="0"/>
              <a:t> княгиня запросила до </a:t>
            </a:r>
            <a:r>
              <a:rPr lang="ru-RU" b="1" dirty="0" err="1" smtClean="0"/>
              <a:t>Києва</a:t>
            </a:r>
            <a:endParaRPr lang="ru-RU" b="1" dirty="0"/>
          </a:p>
        </p:txBody>
      </p:sp>
      <p:sp>
        <p:nvSpPr>
          <p:cNvPr id="7" name="Текст 6"/>
          <p:cNvSpPr>
            <a:spLocks noGrp="1"/>
          </p:cNvSpPr>
          <p:nvPr>
            <p:ph type="body" sz="quarter" idx="4294967295"/>
          </p:nvPr>
        </p:nvSpPr>
        <p:spPr>
          <a:xfrm>
            <a:off x="8150225" y="1535113"/>
            <a:ext cx="4041775" cy="1173162"/>
          </a:xfrm>
        </p:spPr>
        <p:txBody>
          <a:bodyPr>
            <a:normAutofit fontScale="85000" lnSpcReduction="20000"/>
          </a:bodyPr>
          <a:lstStyle/>
          <a:p>
            <a:r>
              <a:rPr lang="ru-RU" b="1" dirty="0" smtClean="0"/>
              <a:t>та перебито </a:t>
            </a:r>
            <a:r>
              <a:rPr lang="ru-RU" b="1" dirty="0" err="1" smtClean="0"/>
              <a:t>древлянське</a:t>
            </a:r>
            <a:r>
              <a:rPr lang="ru-RU" b="1" dirty="0" smtClean="0"/>
              <a:t> </a:t>
            </a:r>
            <a:r>
              <a:rPr lang="ru-RU" b="1" dirty="0" err="1" smtClean="0"/>
              <a:t>військо</a:t>
            </a:r>
            <a:r>
              <a:rPr lang="ru-RU" b="1" dirty="0" smtClean="0"/>
              <a:t> на </a:t>
            </a:r>
            <a:r>
              <a:rPr lang="ru-RU" b="1" dirty="0" err="1" smtClean="0"/>
              <a:t>підпитку</a:t>
            </a:r>
            <a:r>
              <a:rPr lang="ru-RU" b="1" dirty="0" smtClean="0"/>
              <a:t>, яке </a:t>
            </a:r>
            <a:r>
              <a:rPr lang="ru-RU" b="1" dirty="0" err="1" smtClean="0"/>
              <a:t>було</a:t>
            </a:r>
            <a:r>
              <a:rPr lang="ru-RU" b="1" dirty="0" smtClean="0"/>
              <a:t> </a:t>
            </a:r>
            <a:r>
              <a:rPr lang="ru-RU" b="1" dirty="0" err="1" smtClean="0"/>
              <a:t>запорошене</a:t>
            </a:r>
            <a:r>
              <a:rPr lang="ru-RU" b="1" dirty="0" smtClean="0"/>
              <a:t> на тризну за </a:t>
            </a:r>
            <a:r>
              <a:rPr lang="ru-RU" b="1" dirty="0" err="1" smtClean="0"/>
              <a:t>Ігорем</a:t>
            </a:r>
            <a:r>
              <a:rPr lang="ru-RU" b="1" dirty="0" smtClean="0"/>
              <a:t>.</a:t>
            </a:r>
            <a:endParaRPr lang="ru-RU" b="1" dirty="0"/>
          </a:p>
        </p:txBody>
      </p:sp>
      <p:pic>
        <p:nvPicPr>
          <p:cNvPr id="9" name="Содержимое 8"/>
          <p:cNvPicPr>
            <a:picLocks noGrp="1" noChangeAspect="1"/>
          </p:cNvPicPr>
          <p:nvPr>
            <p:ph sz="quarter" idx="4294967295"/>
          </p:nvPr>
        </p:nvPicPr>
        <p:blipFill>
          <a:blip r:embed="rId2" cstate="print">
            <a:extLst/>
          </a:blip>
          <a:srcRect/>
          <a:stretch>
            <a:fillRect/>
          </a:stretch>
        </p:blipFill>
        <p:spPr>
          <a:xfrm>
            <a:off x="7954963" y="2708275"/>
            <a:ext cx="4237037" cy="2824163"/>
          </a:xfrm>
          <a:prstGeom prst="rect">
            <a:avLst/>
          </a:prstGeom>
          <a:noFill/>
          <a:ln>
            <a:noFill/>
          </a:ln>
          <a:effectLst/>
        </p:spPr>
      </p:pic>
      <p:pic>
        <p:nvPicPr>
          <p:cNvPr id="3" name="Рисунок 2"/>
          <p:cNvPicPr>
            <a:picLocks noChangeAspect="1"/>
          </p:cNvPicPr>
          <p:nvPr/>
        </p:nvPicPr>
        <p:blipFill>
          <a:blip r:embed="rId3" cstate="print">
            <a:extLst/>
          </a:blip>
          <a:srcRect/>
          <a:stretch>
            <a:fillRect/>
          </a:stretch>
        </p:blipFill>
        <p:spPr>
          <a:xfrm>
            <a:off x="390065" y="2708275"/>
            <a:ext cx="4248472" cy="2952328"/>
          </a:xfrm>
          <a:prstGeom prst="rect">
            <a:avLst/>
          </a:prstGeom>
          <a:noFill/>
          <a:ln>
            <a:noFill/>
          </a:ln>
          <a:effectLst/>
        </p:spPr>
      </p:pic>
    </p:spTree>
    <p:extLst>
      <p:ext uri="{BB962C8B-B14F-4D97-AF65-F5344CB8AC3E}">
        <p14:creationId xmlns:p14="http://schemas.microsoft.com/office/powerpoint/2010/main" val="1984016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97600" y="467879"/>
            <a:ext cx="5451764" cy="5868266"/>
          </a:xfrm>
        </p:spPr>
        <p:txBody>
          <a:bodyPr>
            <a:normAutofit fontScale="77500" lnSpcReduction="20000"/>
          </a:bodyPr>
          <a:lstStyle/>
          <a:p>
            <a:r>
              <a:rPr lang="uk-UA" dirty="0"/>
              <a:t>Наступного року княгиня зібрала військо, взяла з собою малолітнього сина Святослава, воєводу </a:t>
            </a:r>
            <a:r>
              <a:rPr lang="uk-UA" dirty="0" err="1"/>
              <a:t>Свенельда</a:t>
            </a:r>
            <a:r>
              <a:rPr lang="uk-UA" dirty="0"/>
              <a:t> і вирушила в Древлянську землю, щоб остаточно «примучити», тобто приборкати древлян та обкласти їх тяжкою даниною. Битву було виграно, але древляни втекли й зачинились у своїх градах. Облога тривала цілий рік, доки Ольга не запропонувала древлянам відкупитися малою даниною: од двора по три голуби і по три горобці. Кожному з птахів Ольга звеліла прив’язати трут з вогнем й, коли </a:t>
            </a:r>
            <a:r>
              <a:rPr lang="uk-UA" dirty="0" err="1"/>
              <a:t>смеркнеться</a:t>
            </a:r>
            <a:r>
              <a:rPr lang="uk-UA" dirty="0"/>
              <a:t>, відпустити на волю. Птахи полетіли у свої гнізда, і спалахнув Іскоростень з усіх боків одночасно. І побігли люди з міста, а воїни Ольги ловили їх... Так узяла Ольга город хитрощами, старійшин його спалила, багато людей побила або віддала у рабство, а решту примусила платити тяжку данину. Дві третини її одержав Київ, а третину — Вишгород, що був </a:t>
            </a:r>
            <a:r>
              <a:rPr lang="uk-UA" dirty="0" err="1"/>
              <a:t>Ольжиним</a:t>
            </a:r>
            <a:r>
              <a:rPr lang="uk-UA" dirty="0"/>
              <a:t> городом. Так літописець Нестор у «Повісті временних літ» розповів про початок князювання Ольги та її помсту древлянам.</a:t>
            </a:r>
          </a:p>
          <a:p>
            <a:endParaRPr lang="uk-UA" dirty="0"/>
          </a:p>
        </p:txBody>
      </p:sp>
      <p:pic>
        <p:nvPicPr>
          <p:cNvPr id="6146" name="Picture 2" descr="Життєвий шлях та політична діяльність Княгині Ольги - РЕЗОНАН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491" y="218606"/>
            <a:ext cx="4416136" cy="619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1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111\Desktop\original.jpg"/>
          <p:cNvPicPr>
            <a:picLocks noGrp="1" noChangeAspect="1" noChangeArrowheads="1"/>
          </p:cNvPicPr>
          <p:nvPr>
            <p:ph sz="half" idx="1"/>
          </p:nvPr>
        </p:nvPicPr>
        <p:blipFill>
          <a:blip r:embed="rId2" cstate="print"/>
          <a:srcRect/>
          <a:stretch>
            <a:fillRect/>
          </a:stretch>
        </p:blipFill>
        <p:spPr bwMode="auto">
          <a:xfrm>
            <a:off x="701964" y="245193"/>
            <a:ext cx="3836679" cy="4675124"/>
          </a:xfrm>
          <a:prstGeom prst="rect">
            <a:avLst/>
          </a:prstGeom>
          <a:noFill/>
          <a:effectLst>
            <a:innerShdw blurRad="63500" dist="50800">
              <a:prstClr val="black">
                <a:alpha val="50000"/>
              </a:prstClr>
            </a:innerShdw>
            <a:reflection blurRad="6350" stA="50000" endA="300" endPos="55500" dist="101600" dir="5400000" sy="-100000" algn="bl" rotWithShape="0"/>
          </a:effectLst>
        </p:spPr>
      </p:pic>
      <p:sp>
        <p:nvSpPr>
          <p:cNvPr id="6" name="Содержимое 5"/>
          <p:cNvSpPr>
            <a:spLocks noGrp="1"/>
          </p:cNvSpPr>
          <p:nvPr>
            <p:ph sz="half" idx="2"/>
          </p:nvPr>
        </p:nvSpPr>
        <p:spPr>
          <a:xfrm>
            <a:off x="4667952" y="517236"/>
            <a:ext cx="3682752" cy="2736419"/>
          </a:xfrm>
        </p:spPr>
        <p:txBody>
          <a:bodyPr>
            <a:normAutofit fontScale="55000" lnSpcReduction="20000"/>
          </a:bodyPr>
          <a:lstStyle/>
          <a:p>
            <a:r>
              <a:rPr lang="ru-RU" b="1" dirty="0" smtClean="0">
                <a:solidFill>
                  <a:srgbClr val="C00000"/>
                </a:solidFill>
              </a:rPr>
              <a:t>Взявши в облогу головне </a:t>
            </a:r>
            <a:r>
              <a:rPr lang="ru-RU" b="1" dirty="0" err="1" smtClean="0">
                <a:solidFill>
                  <a:srgbClr val="C00000"/>
                </a:solidFill>
              </a:rPr>
              <a:t>місто</a:t>
            </a:r>
            <a:r>
              <a:rPr lang="ru-RU" b="1" dirty="0" smtClean="0">
                <a:solidFill>
                  <a:srgbClr val="C00000"/>
                </a:solidFill>
              </a:rPr>
              <a:t> </a:t>
            </a:r>
            <a:r>
              <a:rPr lang="ru-RU" b="1" dirty="0" err="1" smtClean="0">
                <a:solidFill>
                  <a:srgbClr val="C00000"/>
                </a:solidFill>
              </a:rPr>
              <a:t>деревлян</a:t>
            </a:r>
            <a:r>
              <a:rPr lang="ru-RU" b="1" dirty="0" smtClean="0">
                <a:solidFill>
                  <a:srgbClr val="C00000"/>
                </a:solidFill>
              </a:rPr>
              <a:t> </a:t>
            </a:r>
            <a:r>
              <a:rPr lang="ru-RU" b="1" dirty="0" err="1" smtClean="0">
                <a:solidFill>
                  <a:srgbClr val="C00000"/>
                </a:solidFill>
              </a:rPr>
              <a:t>Іскоростень</a:t>
            </a:r>
            <a:endParaRPr lang="ru-RU" b="1" dirty="0" smtClean="0">
              <a:solidFill>
                <a:srgbClr val="C00000"/>
              </a:solidFill>
            </a:endParaRPr>
          </a:p>
          <a:p>
            <a:r>
              <a:rPr lang="ru-RU" b="1" dirty="0" smtClean="0">
                <a:solidFill>
                  <a:srgbClr val="C00000"/>
                </a:solidFill>
              </a:rPr>
              <a:t>Ольга запросила у </a:t>
            </a:r>
            <a:r>
              <a:rPr lang="ru-RU" b="1" dirty="0" err="1" smtClean="0">
                <a:solidFill>
                  <a:srgbClr val="C00000"/>
                </a:solidFill>
              </a:rPr>
              <a:t>якості</a:t>
            </a:r>
            <a:r>
              <a:rPr lang="ru-RU" b="1" dirty="0" smtClean="0">
                <a:solidFill>
                  <a:srgbClr val="C00000"/>
                </a:solidFill>
              </a:rPr>
              <a:t> </a:t>
            </a:r>
            <a:r>
              <a:rPr lang="ru-RU" b="1" dirty="0" err="1" smtClean="0">
                <a:solidFill>
                  <a:srgbClr val="C00000"/>
                </a:solidFill>
              </a:rPr>
              <a:t>данини</a:t>
            </a:r>
            <a:r>
              <a:rPr lang="ru-RU" b="1" dirty="0" smtClean="0">
                <a:solidFill>
                  <a:srgbClr val="C00000"/>
                </a:solidFill>
              </a:rPr>
              <a:t> по три </a:t>
            </a:r>
            <a:r>
              <a:rPr lang="ru-RU" b="1" dirty="0" err="1" smtClean="0">
                <a:solidFill>
                  <a:srgbClr val="C00000"/>
                </a:solidFill>
              </a:rPr>
              <a:t>голуба</a:t>
            </a:r>
            <a:r>
              <a:rPr lang="ru-RU" b="1" dirty="0" smtClean="0">
                <a:solidFill>
                  <a:srgbClr val="C00000"/>
                </a:solidFill>
              </a:rPr>
              <a:t> та </a:t>
            </a:r>
            <a:r>
              <a:rPr lang="ru-RU" b="1" dirty="0" err="1" smtClean="0">
                <a:solidFill>
                  <a:srgbClr val="C00000"/>
                </a:solidFill>
              </a:rPr>
              <a:t>горобця</a:t>
            </a:r>
            <a:r>
              <a:rPr lang="ru-RU" b="1" dirty="0" smtClean="0">
                <a:solidFill>
                  <a:srgbClr val="C00000"/>
                </a:solidFill>
              </a:rPr>
              <a:t> </a:t>
            </a:r>
            <a:r>
              <a:rPr lang="ru-RU" b="1" dirty="0" err="1" smtClean="0">
                <a:solidFill>
                  <a:srgbClr val="C00000"/>
                </a:solidFill>
              </a:rPr>
              <a:t>з</a:t>
            </a:r>
            <a:r>
              <a:rPr lang="ru-RU" b="1" dirty="0" smtClean="0">
                <a:solidFill>
                  <a:srgbClr val="C00000"/>
                </a:solidFill>
              </a:rPr>
              <a:t> кожного двору, наказала </a:t>
            </a:r>
            <a:r>
              <a:rPr lang="ru-RU" b="1" dirty="0" err="1" smtClean="0">
                <a:solidFill>
                  <a:srgbClr val="C00000"/>
                </a:solidFill>
              </a:rPr>
              <a:t>закріпити</a:t>
            </a:r>
            <a:r>
              <a:rPr lang="ru-RU" b="1" dirty="0" smtClean="0">
                <a:solidFill>
                  <a:srgbClr val="C00000"/>
                </a:solidFill>
              </a:rPr>
              <a:t> до лапок </a:t>
            </a:r>
            <a:r>
              <a:rPr lang="ru-RU" b="1" dirty="0" err="1" smtClean="0">
                <a:solidFill>
                  <a:srgbClr val="C00000"/>
                </a:solidFill>
              </a:rPr>
              <a:t>пташок</a:t>
            </a:r>
            <a:r>
              <a:rPr lang="ru-RU" b="1" dirty="0" smtClean="0">
                <a:solidFill>
                  <a:srgbClr val="C00000"/>
                </a:solidFill>
              </a:rPr>
              <a:t> </a:t>
            </a:r>
            <a:r>
              <a:rPr lang="ru-RU" b="1" dirty="0" err="1" smtClean="0">
                <a:solidFill>
                  <a:srgbClr val="C00000"/>
                </a:solidFill>
              </a:rPr>
              <a:t>палаючий</a:t>
            </a:r>
            <a:r>
              <a:rPr lang="ru-RU" b="1" dirty="0" smtClean="0">
                <a:solidFill>
                  <a:srgbClr val="C00000"/>
                </a:solidFill>
              </a:rPr>
              <a:t> трут. Пташки повернулись та </a:t>
            </a:r>
            <a:r>
              <a:rPr lang="ru-RU" b="1" dirty="0" err="1" smtClean="0">
                <a:solidFill>
                  <a:srgbClr val="C00000"/>
                </a:solidFill>
              </a:rPr>
              <a:t>рознесли</a:t>
            </a:r>
            <a:r>
              <a:rPr lang="ru-RU" b="1" dirty="0" smtClean="0">
                <a:solidFill>
                  <a:srgbClr val="C00000"/>
                </a:solidFill>
              </a:rPr>
              <a:t> </a:t>
            </a:r>
            <a:r>
              <a:rPr lang="ru-RU" b="1" dirty="0" err="1" smtClean="0">
                <a:solidFill>
                  <a:srgbClr val="C00000"/>
                </a:solidFill>
              </a:rPr>
              <a:t>вогонь</a:t>
            </a:r>
            <a:r>
              <a:rPr lang="ru-RU" b="1" dirty="0" smtClean="0">
                <a:solidFill>
                  <a:srgbClr val="C00000"/>
                </a:solidFill>
              </a:rPr>
              <a:t>.</a:t>
            </a:r>
          </a:p>
          <a:p>
            <a:r>
              <a:rPr lang="ru-RU" b="1" dirty="0" err="1" smtClean="0">
                <a:solidFill>
                  <a:srgbClr val="C00000"/>
                </a:solidFill>
              </a:rPr>
              <a:t>Столиця</a:t>
            </a:r>
            <a:r>
              <a:rPr lang="ru-RU" b="1" dirty="0" smtClean="0">
                <a:solidFill>
                  <a:srgbClr val="C00000"/>
                </a:solidFill>
              </a:rPr>
              <a:t> </a:t>
            </a:r>
            <a:r>
              <a:rPr lang="ru-RU" b="1" dirty="0" err="1" smtClean="0">
                <a:solidFill>
                  <a:srgbClr val="C00000"/>
                </a:solidFill>
              </a:rPr>
              <a:t>деревлян</a:t>
            </a:r>
            <a:r>
              <a:rPr lang="ru-RU" b="1" dirty="0" smtClean="0">
                <a:solidFill>
                  <a:srgbClr val="C00000"/>
                </a:solidFill>
              </a:rPr>
              <a:t> </a:t>
            </a:r>
            <a:r>
              <a:rPr lang="ru-RU" b="1" dirty="0" err="1" smtClean="0">
                <a:solidFill>
                  <a:srgbClr val="C00000"/>
                </a:solidFill>
              </a:rPr>
              <a:t>сгоріла</a:t>
            </a:r>
            <a:r>
              <a:rPr lang="ru-RU" b="1" dirty="0" smtClean="0">
                <a:solidFill>
                  <a:srgbClr val="C00000"/>
                </a:solidFill>
              </a:rPr>
              <a:t> </a:t>
            </a:r>
            <a:r>
              <a:rPr lang="ru-RU" b="1" dirty="0" err="1" smtClean="0">
                <a:solidFill>
                  <a:srgbClr val="C00000"/>
                </a:solidFill>
              </a:rPr>
              <a:t>вщент</a:t>
            </a:r>
            <a:r>
              <a:rPr lang="ru-RU" b="1" dirty="0" smtClean="0">
                <a:solidFill>
                  <a:srgbClr val="C00000"/>
                </a:solidFill>
              </a:rPr>
              <a:t>.</a:t>
            </a:r>
            <a:br>
              <a:rPr lang="ru-RU" b="1" dirty="0" smtClean="0">
                <a:solidFill>
                  <a:srgbClr val="C00000"/>
                </a:solidFill>
              </a:rPr>
            </a:br>
            <a:endParaRPr lang="ru-RU" dirty="0"/>
          </a:p>
        </p:txBody>
      </p:sp>
      <p:pic>
        <p:nvPicPr>
          <p:cNvPr id="7170" name="Picture 2" descr="Нормальная скандинавская женщина. Отомстила так, что никому мало не  показалось: valerongrach — LiveJour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025" y="2980067"/>
            <a:ext cx="6574539" cy="36839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6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7" descr="10836632_ori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2697" y="2227635"/>
            <a:ext cx="4155016" cy="397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Рисунок 2" descr="Княгиня Ольга Розы сердца Н.К.Рерих.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2035" y="815775"/>
            <a:ext cx="4327525" cy="582136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3"/>
          <p:cNvSpPr txBox="1">
            <a:spLocks noChangeArrowheads="1"/>
          </p:cNvSpPr>
          <p:nvPr/>
        </p:nvSpPr>
        <p:spPr bwMode="auto">
          <a:xfrm>
            <a:off x="3144771" y="404813"/>
            <a:ext cx="59024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CC2C9"/>
              </a:buClr>
              <a:buFont typeface="Arial" panose="020B0604020202020204" pitchFamily="34" charset="0"/>
              <a:buChar char="•"/>
              <a:defRPr sz="2400">
                <a:solidFill>
                  <a:schemeClr val="tx2"/>
                </a:solidFill>
                <a:latin typeface="Calibri" panose="020F0502020204030204" pitchFamily="34" charset="0"/>
              </a:defRPr>
            </a:lvl1pPr>
            <a:lvl2pPr marL="742950" indent="-285750" eaLnBrk="0" hangingPunct="0">
              <a:spcBef>
                <a:spcPct val="20000"/>
              </a:spcBef>
              <a:buClr>
                <a:srgbClr val="ACC2C9"/>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chemeClr val="accent2"/>
              </a:buClr>
              <a:buFont typeface="Arial" panose="020B0604020202020204" pitchFamily="34" charset="0"/>
              <a:buChar char="•"/>
              <a:defRPr sz="2000">
                <a:solidFill>
                  <a:schemeClr val="tx2"/>
                </a:solidFill>
                <a:latin typeface="Calibri" panose="020F0502020204030204" pitchFamily="34" charset="0"/>
              </a:defRPr>
            </a:lvl3pPr>
            <a:lvl4pPr marL="1600200" indent="-228600" eaLnBrk="0" hangingPunct="0">
              <a:spcBef>
                <a:spcPct val="20000"/>
              </a:spcBef>
              <a:buClr>
                <a:srgbClr val="99987F"/>
              </a:buClr>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spcBef>
                <a:spcPct val="20000"/>
              </a:spcBef>
              <a:buClr>
                <a:srgbClr val="90AC97"/>
              </a:buClr>
              <a:buFont typeface="Arial" panose="020B0604020202020204" pitchFamily="34" charset="0"/>
              <a:buChar char="•"/>
              <a:defRPr sz="1600">
                <a:solidFill>
                  <a:schemeClr val="tx2"/>
                </a:solidFill>
                <a:latin typeface="Calibri" panose="020F0502020204030204" pitchFamily="34" charset="0"/>
              </a:defRPr>
            </a:lvl5pPr>
            <a:lvl6pPr marL="25146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6pPr>
            <a:lvl7pPr marL="29718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7pPr>
            <a:lvl8pPr marL="34290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8pPr>
            <a:lvl9pPr marL="38862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9pPr>
          </a:lstStyle>
          <a:p>
            <a:pPr eaLnBrk="1" hangingPunct="1">
              <a:spcBef>
                <a:spcPct val="0"/>
              </a:spcBef>
              <a:buClrTx/>
              <a:buFontTx/>
              <a:buNone/>
            </a:pPr>
            <a:r>
              <a:rPr lang="ru-RU" altLang="uk-UA" b="1" i="1" dirty="0">
                <a:solidFill>
                  <a:srgbClr val="002060"/>
                </a:solidFill>
                <a:latin typeface="Times New Roman" panose="02020603050405020304" pitchFamily="18" charset="0"/>
              </a:rPr>
              <a:t>Княгиня Ольга - </a:t>
            </a:r>
            <a:r>
              <a:rPr lang="ru-RU" altLang="uk-UA" b="1" i="1" dirty="0" err="1">
                <a:solidFill>
                  <a:srgbClr val="002060"/>
                </a:solidFill>
                <a:latin typeface="Times New Roman" panose="02020603050405020304" pitchFamily="18" charset="0"/>
              </a:rPr>
              <a:t>це</a:t>
            </a:r>
            <a:r>
              <a:rPr lang="ru-RU" altLang="uk-UA" b="1" i="1" dirty="0">
                <a:solidFill>
                  <a:srgbClr val="002060"/>
                </a:solidFill>
                <a:latin typeface="Times New Roman" panose="02020603050405020304" pitchFamily="18" charset="0"/>
              </a:rPr>
              <a:t> образ </a:t>
            </a:r>
            <a:r>
              <a:rPr lang="uk-UA" altLang="uk-UA" b="1" i="1" dirty="0">
                <a:solidFill>
                  <a:srgbClr val="002060"/>
                </a:solidFill>
                <a:latin typeface="Times New Roman" panose="02020603050405020304" pitchFamily="18" charset="0"/>
              </a:rPr>
              <a:t>жінки</a:t>
            </a:r>
            <a:r>
              <a:rPr lang="ru-RU" altLang="uk-UA" b="1" i="1" dirty="0">
                <a:solidFill>
                  <a:srgbClr val="002060"/>
                </a:solidFill>
                <a:latin typeface="Times New Roman" panose="02020603050405020304" pitchFamily="18" charset="0"/>
              </a:rPr>
              <a:t> </a:t>
            </a:r>
            <a:r>
              <a:rPr lang="ru-RU" altLang="uk-UA" b="1" i="1" dirty="0" err="1">
                <a:solidFill>
                  <a:srgbClr val="002060"/>
                </a:solidFill>
                <a:latin typeface="Times New Roman" panose="02020603050405020304" pitchFamily="18" charset="0"/>
              </a:rPr>
              <a:t>героїні</a:t>
            </a:r>
            <a:r>
              <a:rPr lang="ru-RU" altLang="uk-UA" b="1" i="1" dirty="0">
                <a:solidFill>
                  <a:srgbClr val="002060"/>
                </a:solidFill>
                <a:latin typeface="Times New Roman" panose="02020603050405020304" pitchFamily="18" charset="0"/>
              </a:rPr>
              <a:t>, </a:t>
            </a:r>
            <a:r>
              <a:rPr lang="ru-RU" altLang="uk-UA" b="1" i="1" dirty="0" err="1">
                <a:solidFill>
                  <a:srgbClr val="002060"/>
                </a:solidFill>
                <a:latin typeface="Times New Roman" panose="02020603050405020304" pitchFamily="18" charset="0"/>
              </a:rPr>
              <a:t>мудрої</a:t>
            </a:r>
            <a:r>
              <a:rPr lang="ru-RU" altLang="uk-UA" b="1" i="1" dirty="0">
                <a:solidFill>
                  <a:srgbClr val="002060"/>
                </a:solidFill>
                <a:latin typeface="Times New Roman" panose="02020603050405020304" pitchFamily="18" charset="0"/>
              </a:rPr>
              <a:t>, </a:t>
            </a:r>
            <a:r>
              <a:rPr lang="ru-RU" altLang="uk-UA" b="1" i="1" dirty="0" err="1">
                <a:solidFill>
                  <a:srgbClr val="002060"/>
                </a:solidFill>
                <a:latin typeface="Times New Roman" panose="02020603050405020304" pitchFamily="18" charset="0"/>
              </a:rPr>
              <a:t>розумної</a:t>
            </a:r>
            <a:r>
              <a:rPr lang="ru-RU" altLang="uk-UA" b="1" i="1" dirty="0">
                <a:solidFill>
                  <a:srgbClr val="002060"/>
                </a:solidFill>
                <a:latin typeface="Times New Roman" panose="02020603050405020304" pitchFamily="18" charset="0"/>
              </a:rPr>
              <a:t> і в т</a:t>
            </a:r>
            <a:r>
              <a:rPr lang="uk-UA" altLang="uk-UA" b="1" i="1" dirty="0">
                <a:solidFill>
                  <a:srgbClr val="002060"/>
                </a:solidFill>
                <a:latin typeface="Times New Roman" panose="02020603050405020304" pitchFamily="18" charset="0"/>
              </a:rPr>
              <a:t>ой же</a:t>
            </a:r>
            <a:r>
              <a:rPr lang="ru-RU" altLang="uk-UA" b="1" i="1" dirty="0">
                <a:solidFill>
                  <a:srgbClr val="002060"/>
                </a:solidFill>
                <a:latin typeface="Times New Roman" panose="02020603050405020304" pitchFamily="18" charset="0"/>
              </a:rPr>
              <a:t> час </a:t>
            </a:r>
            <a:r>
              <a:rPr lang="ru-RU" altLang="uk-UA" b="1" i="1" dirty="0" err="1">
                <a:solidFill>
                  <a:srgbClr val="002060"/>
                </a:solidFill>
                <a:latin typeface="Times New Roman" panose="02020603050405020304" pitchFamily="18" charset="0"/>
              </a:rPr>
              <a:t>хитрої</a:t>
            </a:r>
            <a:r>
              <a:rPr lang="ru-RU" altLang="uk-UA" b="1" i="1" dirty="0">
                <a:solidFill>
                  <a:srgbClr val="002060"/>
                </a:solidFill>
                <a:latin typeface="Times New Roman" panose="02020603050405020304" pitchFamily="18" charset="0"/>
              </a:rPr>
              <a:t>, </a:t>
            </a:r>
            <a:r>
              <a:rPr lang="ru-RU" altLang="uk-UA" b="1" i="1" dirty="0" err="1">
                <a:solidFill>
                  <a:srgbClr val="002060"/>
                </a:solidFill>
                <a:latin typeface="Times New Roman" panose="02020603050405020304" pitchFamily="18" charset="0"/>
              </a:rPr>
              <a:t>войовничої</a:t>
            </a:r>
            <a:r>
              <a:rPr lang="ru-RU" altLang="uk-UA" b="1" i="1" dirty="0">
                <a:solidFill>
                  <a:srgbClr val="002060"/>
                </a:solidFill>
                <a:latin typeface="Times New Roman" panose="02020603050405020304" pitchFamily="18" charset="0"/>
              </a:rPr>
              <a:t> </a:t>
            </a:r>
            <a:r>
              <a:rPr lang="ru-RU" altLang="uk-UA" b="1" i="1" dirty="0" err="1">
                <a:solidFill>
                  <a:srgbClr val="002060"/>
                </a:solidFill>
                <a:latin typeface="Times New Roman" panose="02020603050405020304" pitchFamily="18" charset="0"/>
              </a:rPr>
              <a:t>жінки</a:t>
            </a:r>
            <a:r>
              <a:rPr lang="ru-RU" altLang="uk-UA" b="1" i="1" dirty="0">
                <a:solidFill>
                  <a:srgbClr val="002060"/>
                </a:solidFill>
                <a:latin typeface="Times New Roman" panose="02020603050405020304" pitchFamily="18" charset="0"/>
              </a:rPr>
              <a:t>, </a:t>
            </a:r>
            <a:r>
              <a:rPr lang="ru-RU" altLang="uk-UA" b="1" i="1" dirty="0" err="1">
                <a:solidFill>
                  <a:srgbClr val="002060"/>
                </a:solidFill>
                <a:latin typeface="Times New Roman" panose="02020603050405020304" pitchFamily="18" charset="0"/>
              </a:rPr>
              <a:t>що</a:t>
            </a:r>
            <a:r>
              <a:rPr lang="ru-RU" altLang="uk-UA" b="1" i="1" dirty="0">
                <a:solidFill>
                  <a:srgbClr val="002060"/>
                </a:solidFill>
                <a:latin typeface="Times New Roman" panose="02020603050405020304" pitchFamily="18" charset="0"/>
              </a:rPr>
              <a:t> </a:t>
            </a:r>
            <a:r>
              <a:rPr lang="ru-RU" altLang="uk-UA" b="1" i="1" dirty="0" err="1">
                <a:solidFill>
                  <a:srgbClr val="002060"/>
                </a:solidFill>
                <a:latin typeface="Times New Roman" panose="02020603050405020304" pitchFamily="18" charset="0"/>
              </a:rPr>
              <a:t>змогла</a:t>
            </a:r>
            <a:r>
              <a:rPr lang="ru-RU" altLang="uk-UA" b="1" i="1" dirty="0">
                <a:solidFill>
                  <a:srgbClr val="002060"/>
                </a:solidFill>
                <a:latin typeface="Times New Roman" panose="02020603050405020304" pitchFamily="18" charset="0"/>
              </a:rPr>
              <a:t> </a:t>
            </a:r>
            <a:r>
              <a:rPr lang="ru-RU" altLang="uk-UA" b="1" i="1" dirty="0" err="1">
                <a:solidFill>
                  <a:srgbClr val="002060"/>
                </a:solidFill>
                <a:latin typeface="Times New Roman" panose="02020603050405020304" pitchFamily="18" charset="0"/>
              </a:rPr>
              <a:t>помститися</a:t>
            </a:r>
            <a:r>
              <a:rPr lang="ru-RU" altLang="uk-UA" b="1" i="1" dirty="0">
                <a:solidFill>
                  <a:srgbClr val="002060"/>
                </a:solidFill>
                <a:latin typeface="Times New Roman" panose="02020603050405020304" pitchFamily="18" charset="0"/>
              </a:rPr>
              <a:t> за смерть </a:t>
            </a:r>
            <a:r>
              <a:rPr lang="ru-RU" altLang="uk-UA" b="1" i="1" dirty="0" err="1">
                <a:solidFill>
                  <a:srgbClr val="002060"/>
                </a:solidFill>
                <a:latin typeface="Times New Roman" panose="02020603050405020304" pitchFamily="18" charset="0"/>
              </a:rPr>
              <a:t>свого</a:t>
            </a:r>
            <a:r>
              <a:rPr lang="ru-RU" altLang="uk-UA" b="1" i="1" dirty="0">
                <a:solidFill>
                  <a:srgbClr val="002060"/>
                </a:solidFill>
                <a:latin typeface="Times New Roman" panose="02020603050405020304" pitchFamily="18" charset="0"/>
              </a:rPr>
              <a:t> </a:t>
            </a:r>
            <a:r>
              <a:rPr lang="ru-RU" altLang="uk-UA" b="1" i="1" dirty="0" err="1">
                <a:solidFill>
                  <a:srgbClr val="002060"/>
                </a:solidFill>
                <a:latin typeface="Times New Roman" panose="02020603050405020304" pitchFamily="18" charset="0"/>
              </a:rPr>
              <a:t>чоловіка</a:t>
            </a:r>
            <a:r>
              <a:rPr lang="ru-RU" altLang="uk-UA" b="1" i="1" dirty="0">
                <a:solidFill>
                  <a:srgbClr val="002060"/>
                </a:solidFill>
                <a:latin typeface="Times New Roman" panose="02020603050405020304" pitchFamily="18" charset="0"/>
              </a:rPr>
              <a:t>.</a:t>
            </a:r>
          </a:p>
        </p:txBody>
      </p:sp>
    </p:spTree>
    <p:extLst>
      <p:ext uri="{BB962C8B-B14F-4D97-AF65-F5344CB8AC3E}">
        <p14:creationId xmlns:p14="http://schemas.microsoft.com/office/powerpoint/2010/main" val="31011229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8544" y="365127"/>
            <a:ext cx="8675255" cy="1325563"/>
          </a:xfrm>
        </p:spPr>
        <p:txBody>
          <a:bodyPr/>
          <a:lstStyle/>
          <a:p>
            <a:r>
              <a:rPr lang="uk-UA" b="1" dirty="0" smtClean="0">
                <a:solidFill>
                  <a:srgbClr val="002060"/>
                </a:solidFill>
                <a:effectLst>
                  <a:outerShdw blurRad="38100" dist="38100" dir="2700000" algn="tl">
                    <a:srgbClr val="000000">
                      <a:alpha val="43137"/>
                    </a:srgbClr>
                  </a:outerShdw>
                </a:effectLst>
              </a:rPr>
              <a:t>План уроку</a:t>
            </a:r>
            <a:endParaRPr lang="uk-UA" b="1" dirty="0">
              <a:solidFill>
                <a:srgbClr val="00206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26091" y="3315133"/>
            <a:ext cx="4916055" cy="982230"/>
          </a:xfrm>
        </p:spPr>
        <p:txBody>
          <a:bodyPr>
            <a:noAutofit/>
          </a:bodyPr>
          <a:lstStyle/>
          <a:p>
            <a:pPr marL="0" indent="0">
              <a:buNone/>
            </a:pPr>
            <a:r>
              <a:rPr lang="uk-UA" sz="3200" dirty="0" smtClean="0">
                <a:solidFill>
                  <a:srgbClr val="002060"/>
                </a:solidFill>
              </a:rPr>
              <a:t>1.Правління Олега</a:t>
            </a:r>
          </a:p>
          <a:p>
            <a:pPr marL="0" indent="0">
              <a:buNone/>
            </a:pPr>
            <a:r>
              <a:rPr lang="uk-UA" sz="3200" dirty="0" smtClean="0">
                <a:solidFill>
                  <a:srgbClr val="002060"/>
                </a:solidFill>
              </a:rPr>
              <a:t>2. Правління Ігоря</a:t>
            </a:r>
            <a:endParaRPr lang="uk-UA" sz="3200" dirty="0" smtClean="0">
              <a:solidFill>
                <a:srgbClr val="002060"/>
              </a:solidFill>
            </a:endParaRPr>
          </a:p>
          <a:p>
            <a:pPr marL="0" indent="0">
              <a:buNone/>
            </a:pPr>
            <a:r>
              <a:rPr lang="uk-UA" sz="3200" dirty="0">
                <a:solidFill>
                  <a:srgbClr val="002060"/>
                </a:solidFill>
              </a:rPr>
              <a:t>3</a:t>
            </a:r>
            <a:r>
              <a:rPr lang="uk-UA" sz="3200" dirty="0" smtClean="0">
                <a:solidFill>
                  <a:srgbClr val="002060"/>
                </a:solidFill>
              </a:rPr>
              <a:t>.Правління </a:t>
            </a:r>
            <a:r>
              <a:rPr lang="uk-UA" sz="3200" dirty="0" smtClean="0">
                <a:solidFill>
                  <a:srgbClr val="002060"/>
                </a:solidFill>
              </a:rPr>
              <a:t>княгині Ольги</a:t>
            </a:r>
          </a:p>
          <a:p>
            <a:pPr marL="0" indent="0">
              <a:buNone/>
            </a:pPr>
            <a:r>
              <a:rPr lang="uk-UA" sz="3200" dirty="0">
                <a:solidFill>
                  <a:srgbClr val="002060"/>
                </a:solidFill>
              </a:rPr>
              <a:t>4</a:t>
            </a:r>
            <a:r>
              <a:rPr lang="uk-UA" sz="3200" dirty="0" smtClean="0">
                <a:solidFill>
                  <a:srgbClr val="002060"/>
                </a:solidFill>
              </a:rPr>
              <a:t>.Правління </a:t>
            </a:r>
            <a:r>
              <a:rPr lang="uk-UA" sz="3200" dirty="0" smtClean="0">
                <a:solidFill>
                  <a:srgbClr val="002060"/>
                </a:solidFill>
              </a:rPr>
              <a:t>Святослава</a:t>
            </a:r>
            <a:endParaRPr lang="uk-UA" sz="3200" dirty="0">
              <a:solidFill>
                <a:srgbClr val="002060"/>
              </a:solidFill>
            </a:endParaRPr>
          </a:p>
        </p:txBody>
      </p:sp>
      <p:pic>
        <p:nvPicPr>
          <p:cNvPr id="1026" name="Picture 2" descr="Княгиня Ольга - видатна правителька Київської Рус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074" y="176646"/>
            <a:ext cx="5038725" cy="6276975"/>
          </a:xfrm>
          <a:prstGeom prst="rect">
            <a:avLst/>
          </a:prstGeom>
          <a:noFill/>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95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8944" y="365127"/>
            <a:ext cx="4204855" cy="1325563"/>
          </a:xfrm>
        </p:spPr>
        <p:txBody>
          <a:bodyPr>
            <a:normAutofit fontScale="90000"/>
          </a:bodyPr>
          <a:lstStyle/>
          <a:p>
            <a:r>
              <a:rPr lang="uk-UA" dirty="0" smtClean="0"/>
              <a:t>Внутрішня політика</a:t>
            </a:r>
            <a:endParaRPr lang="uk-UA" dirty="0"/>
          </a:p>
        </p:txBody>
      </p:sp>
      <p:sp>
        <p:nvSpPr>
          <p:cNvPr id="3" name="Объект 2"/>
          <p:cNvSpPr>
            <a:spLocks noGrp="1"/>
          </p:cNvSpPr>
          <p:nvPr>
            <p:ph idx="1"/>
          </p:nvPr>
        </p:nvSpPr>
        <p:spPr>
          <a:xfrm>
            <a:off x="7444508" y="1825625"/>
            <a:ext cx="3909291" cy="4351338"/>
          </a:xfrm>
        </p:spPr>
        <p:txBody>
          <a:bodyPr>
            <a:normAutofit fontScale="77500" lnSpcReduction="20000"/>
          </a:bodyPr>
          <a:lstStyle/>
          <a:p>
            <a:r>
              <a:rPr lang="uk-UA" dirty="0"/>
              <a:t>Для впорядкування своєї держави Ольга з дружиною об'їхала княжі володіння, після чого здійснила </a:t>
            </a:r>
            <a:r>
              <a:rPr lang="uk-UA" b="1" dirty="0"/>
              <a:t>низку реформ:</a:t>
            </a:r>
            <a:endParaRPr lang="uk-UA" dirty="0"/>
          </a:p>
          <a:p>
            <a:r>
              <a:rPr lang="uk-UA" dirty="0"/>
              <a:t>• упорядкувала сплату данини. Для цього вона облаштувала спеціальні пункти (стоянки й погости), куди в певний термін звозили данину;</a:t>
            </a:r>
          </a:p>
          <a:p>
            <a:r>
              <a:rPr lang="uk-UA" dirty="0"/>
              <a:t>• на підвладних землях організувала владні структури з представників княжого оточення, які виконували князівські розпорядження, чинили суд</a:t>
            </a:r>
            <a:r>
              <a:rPr lang="uk-UA" dirty="0" smtClean="0"/>
              <a:t>.</a:t>
            </a:r>
          </a:p>
          <a:p>
            <a:r>
              <a:rPr lang="ru-RU" dirty="0" smtClean="0"/>
              <a:t> </a:t>
            </a:r>
            <a:r>
              <a:rPr lang="ru-RU" dirty="0" err="1"/>
              <a:t>Відвідала</a:t>
            </a:r>
            <a:r>
              <a:rPr lang="ru-RU" dirty="0"/>
              <a:t> </a:t>
            </a:r>
            <a:r>
              <a:rPr lang="ru-RU" u="sng" dirty="0"/>
              <a:t>всю </a:t>
            </a:r>
            <a:r>
              <a:rPr lang="ru-RU" dirty="0" err="1"/>
              <a:t>територію</a:t>
            </a:r>
            <a:r>
              <a:rPr lang="ru-RU" dirty="0"/>
              <a:t> </a:t>
            </a:r>
            <a:r>
              <a:rPr lang="ru-RU" dirty="0" err="1"/>
              <a:t>призначивши</a:t>
            </a:r>
            <a:r>
              <a:rPr lang="ru-RU" dirty="0"/>
              <a:t> </a:t>
            </a:r>
            <a:r>
              <a:rPr lang="ru-RU" dirty="0" err="1"/>
              <a:t>намісників</a:t>
            </a:r>
            <a:r>
              <a:rPr lang="ru-RU" dirty="0"/>
              <a:t> - </a:t>
            </a:r>
            <a:r>
              <a:rPr lang="ru-RU" dirty="0" err="1"/>
              <a:t>тіунів</a:t>
            </a:r>
            <a:endParaRPr lang="ru-RU" dirty="0"/>
          </a:p>
          <a:p>
            <a:endParaRPr lang="uk-UA" dirty="0"/>
          </a:p>
          <a:p>
            <a:endParaRPr lang="uk-UA" dirty="0"/>
          </a:p>
        </p:txBody>
      </p:sp>
      <p:sp>
        <p:nvSpPr>
          <p:cNvPr id="4" name="Прямоугольник 3"/>
          <p:cNvSpPr/>
          <p:nvPr/>
        </p:nvSpPr>
        <p:spPr>
          <a:xfrm>
            <a:off x="2004291" y="373163"/>
            <a:ext cx="6096000" cy="923330"/>
          </a:xfrm>
          <a:prstGeom prst="rect">
            <a:avLst/>
          </a:prstGeom>
        </p:spPr>
        <p:txBody>
          <a:bodyPr>
            <a:spAutoFit/>
          </a:bodyPr>
          <a:lstStyle/>
          <a:p>
            <a:r>
              <a:rPr lang="ru-RU" dirty="0"/>
              <a:t>Коли </a:t>
            </a:r>
            <a:r>
              <a:rPr lang="ru-RU" dirty="0" err="1"/>
              <a:t>Ігор</a:t>
            </a:r>
            <a:r>
              <a:rPr lang="ru-RU" dirty="0"/>
              <a:t> </a:t>
            </a:r>
            <a:r>
              <a:rPr lang="ru-RU" dirty="0" err="1"/>
              <a:t>загинув</a:t>
            </a:r>
            <a:r>
              <a:rPr lang="ru-RU" dirty="0"/>
              <a:t> </a:t>
            </a:r>
            <a:r>
              <a:rPr lang="ru-RU" dirty="0" err="1"/>
              <a:t>від</a:t>
            </a:r>
            <a:r>
              <a:rPr lang="ru-RU" dirty="0"/>
              <a:t> рук древлян, </a:t>
            </a:r>
            <a:r>
              <a:rPr lang="ru-RU" dirty="0" err="1"/>
              <a:t>їхньому</a:t>
            </a:r>
            <a:r>
              <a:rPr lang="ru-RU" dirty="0"/>
              <a:t> </a:t>
            </a:r>
            <a:r>
              <a:rPr lang="ru-RU" dirty="0" err="1"/>
              <a:t>синові</a:t>
            </a:r>
            <a:r>
              <a:rPr lang="ru-RU" dirty="0"/>
              <a:t> Святославу не </a:t>
            </a:r>
            <a:r>
              <a:rPr lang="ru-RU" dirty="0" err="1"/>
              <a:t>було</a:t>
            </a:r>
            <a:r>
              <a:rPr lang="ru-RU" dirty="0"/>
              <a:t> </a:t>
            </a:r>
            <a:r>
              <a:rPr lang="ru-RU" dirty="0" err="1"/>
              <a:t>ще</a:t>
            </a:r>
            <a:r>
              <a:rPr lang="ru-RU" dirty="0"/>
              <a:t> й десяти </a:t>
            </a:r>
            <a:r>
              <a:rPr lang="ru-RU" dirty="0" err="1"/>
              <a:t>років</a:t>
            </a:r>
            <a:r>
              <a:rPr lang="ru-RU" dirty="0"/>
              <a:t>. </a:t>
            </a:r>
          </a:p>
          <a:p>
            <a:r>
              <a:rPr lang="ru-RU" dirty="0" err="1"/>
              <a:t>Замість</a:t>
            </a:r>
            <a:r>
              <a:rPr lang="ru-RU" dirty="0"/>
              <a:t> </a:t>
            </a:r>
            <a:r>
              <a:rPr lang="ru-RU" dirty="0" err="1"/>
              <a:t>нього</a:t>
            </a:r>
            <a:r>
              <a:rPr lang="ru-RU" dirty="0"/>
              <a:t> </a:t>
            </a:r>
            <a:r>
              <a:rPr lang="ru-RU" dirty="0" err="1"/>
              <a:t>князівством</a:t>
            </a:r>
            <a:r>
              <a:rPr lang="ru-RU" dirty="0"/>
              <a:t> стала </a:t>
            </a:r>
            <a:r>
              <a:rPr lang="ru-RU" dirty="0" err="1"/>
              <a:t>правити</a:t>
            </a:r>
            <a:r>
              <a:rPr lang="ru-RU" dirty="0"/>
              <a:t> Ольга.</a:t>
            </a:r>
          </a:p>
        </p:txBody>
      </p:sp>
      <p:pic>
        <p:nvPicPr>
          <p:cNvPr id="8194" name="Picture 2" descr="Роки князювання ольги. Храм Живоначальної Трійці на Воробйових горах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340" y="1675453"/>
            <a:ext cx="3389168" cy="45015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111\Desktop\Снимок періе князья.PNG"/>
          <p:cNvPicPr>
            <a:picLocks noChangeAspect="1" noChangeArrowheads="1"/>
          </p:cNvPicPr>
          <p:nvPr/>
        </p:nvPicPr>
        <p:blipFill>
          <a:blip r:embed="rId3" cstate="print"/>
          <a:srcRect/>
          <a:stretch>
            <a:fillRect/>
          </a:stretch>
        </p:blipFill>
        <p:spPr bwMode="auto">
          <a:xfrm>
            <a:off x="22892" y="1403103"/>
            <a:ext cx="4032448" cy="5454897"/>
          </a:xfrm>
          <a:prstGeom prst="rect">
            <a:avLst/>
          </a:prstGeom>
          <a:noFill/>
        </p:spPr>
      </p:pic>
    </p:spTree>
    <p:extLst>
      <p:ext uri="{BB962C8B-B14F-4D97-AF65-F5344CB8AC3E}">
        <p14:creationId xmlns:p14="http://schemas.microsoft.com/office/powerpoint/2010/main" val="303568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02290" y="530867"/>
            <a:ext cx="9983244" cy="5016758"/>
          </a:xfrm>
          <a:prstGeom prst="rect">
            <a:avLst/>
          </a:prstGeom>
        </p:spPr>
        <p:txBody>
          <a:bodyPr wrap="square">
            <a:spAutoFit/>
          </a:bodyPr>
          <a:lstStyle/>
          <a:p>
            <a:r>
              <a:rPr lang="uk-UA" sz="3200" b="1" dirty="0">
                <a:solidFill>
                  <a:srgbClr val="FFC000"/>
                </a:solidFill>
              </a:rPr>
              <a:t>Внутрішня </a:t>
            </a:r>
            <a:r>
              <a:rPr lang="uk-UA" sz="3200" b="1" dirty="0" smtClean="0">
                <a:solidFill>
                  <a:srgbClr val="FFC000"/>
                </a:solidFill>
              </a:rPr>
              <a:t> політика</a:t>
            </a:r>
          </a:p>
          <a:p>
            <a:r>
              <a:rPr lang="uk-UA" sz="2400" dirty="0" err="1" smtClean="0"/>
              <a:t>-</a:t>
            </a:r>
            <a:r>
              <a:rPr lang="uk-UA" sz="2400" b="1" dirty="0" err="1" smtClean="0"/>
              <a:t>Придушила</a:t>
            </a:r>
            <a:r>
              <a:rPr lang="uk-UA" sz="2400" b="1" dirty="0" smtClean="0"/>
              <a:t> </a:t>
            </a:r>
            <a:r>
              <a:rPr lang="uk-UA" sz="2400" b="1" dirty="0"/>
              <a:t>повстання деревлян і підпорядкувала їхні землі безпосередньо Києву ·	</a:t>
            </a:r>
            <a:endParaRPr lang="uk-UA" sz="2400" b="1" dirty="0" smtClean="0"/>
          </a:p>
          <a:p>
            <a:pPr marL="285750" indent="-285750">
              <a:buFontTx/>
              <a:buChar char="-"/>
            </a:pPr>
            <a:r>
              <a:rPr lang="uk-UA" sz="2400" b="1" dirty="0" smtClean="0"/>
              <a:t>Здійснила </a:t>
            </a:r>
            <a:r>
              <a:rPr lang="uk-UA" sz="2400" b="1" dirty="0"/>
              <a:t>першу державну реформу на Русі: чітко визначила землі, з яких збирала данину ·	</a:t>
            </a:r>
            <a:endParaRPr lang="uk-UA" sz="2400" b="1" dirty="0" smtClean="0"/>
          </a:p>
          <a:p>
            <a:pPr marL="285750" indent="-285750">
              <a:buFontTx/>
              <a:buChar char="-"/>
            </a:pPr>
            <a:r>
              <a:rPr lang="uk-UA" sz="2400" b="1" dirty="0" smtClean="0"/>
              <a:t>Влаштувала </a:t>
            </a:r>
            <a:r>
              <a:rPr lang="uk-UA" sz="2400" b="1" dirty="0"/>
              <a:t>«становища» і княжі «погости» — місця зберігання зібраної данини і осередки центральної </a:t>
            </a:r>
            <a:r>
              <a:rPr lang="uk-UA" sz="2400" b="1" dirty="0" smtClean="0"/>
              <a:t>влади</a:t>
            </a:r>
          </a:p>
          <a:p>
            <a:pPr marL="285750" indent="-285750">
              <a:buFontTx/>
              <a:buChar char="-"/>
            </a:pPr>
            <a:r>
              <a:rPr lang="uk-UA" sz="2400" b="1" dirty="0" smtClean="0"/>
              <a:t>Закріпила </a:t>
            </a:r>
            <a:r>
              <a:rPr lang="uk-UA" sz="2400" b="1" dirty="0"/>
              <a:t>за княжою казною «ловища» — землі, багаті хутровим звіром, що забезпечувало постійний прибуток </a:t>
            </a:r>
            <a:r>
              <a:rPr lang="uk-UA" sz="2400" b="1" dirty="0" smtClean="0"/>
              <a:t>-- Розбудовувала</a:t>
            </a:r>
            <a:r>
              <a:rPr lang="uk-UA" sz="2400" b="1" dirty="0"/>
              <a:t>, прикрашала й зміцнювала свій стольний град. </a:t>
            </a:r>
            <a:endParaRPr lang="uk-UA" sz="2400" b="1" dirty="0" smtClean="0"/>
          </a:p>
          <a:p>
            <a:pPr marL="285750" indent="-285750">
              <a:buFontTx/>
              <a:buChar char="-"/>
            </a:pPr>
            <a:r>
              <a:rPr lang="uk-UA" sz="2400" b="1" dirty="0" smtClean="0"/>
              <a:t>У </a:t>
            </a:r>
            <a:r>
              <a:rPr lang="uk-UA" sz="2400" b="1" dirty="0"/>
              <a:t>Києві було збудовано нову князівську резиденцію — </a:t>
            </a:r>
            <a:r>
              <a:rPr lang="uk-UA" sz="2400" b="1" dirty="0" err="1"/>
              <a:t>Ольжин</a:t>
            </a:r>
            <a:r>
              <a:rPr lang="uk-UA" sz="2400" b="1" dirty="0"/>
              <a:t> двір з «теремом кам’яним», дерев’яну християнську церкву і систему укріплень</a:t>
            </a:r>
          </a:p>
        </p:txBody>
      </p:sp>
    </p:spTree>
    <p:extLst>
      <p:ext uri="{BB962C8B-B14F-4D97-AF65-F5344CB8AC3E}">
        <p14:creationId xmlns:p14="http://schemas.microsoft.com/office/powerpoint/2010/main" val="21946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4608" y="580971"/>
            <a:ext cx="10121030" cy="5262979"/>
          </a:xfrm>
          <a:prstGeom prst="rect">
            <a:avLst/>
          </a:prstGeom>
        </p:spPr>
        <p:txBody>
          <a:bodyPr wrap="square">
            <a:spAutoFit/>
          </a:bodyPr>
          <a:lstStyle/>
          <a:p>
            <a:r>
              <a:rPr lang="uk-UA" sz="2400" b="1" dirty="0">
                <a:solidFill>
                  <a:srgbClr val="FFC000"/>
                </a:solidFill>
              </a:rPr>
              <a:t>Зовнішня </a:t>
            </a:r>
            <a:r>
              <a:rPr lang="uk-UA" sz="2400" b="1" dirty="0" smtClean="0">
                <a:solidFill>
                  <a:srgbClr val="FFC000"/>
                </a:solidFill>
              </a:rPr>
              <a:t>політика</a:t>
            </a:r>
          </a:p>
          <a:p>
            <a:pPr marL="342900" indent="-342900">
              <a:buFontTx/>
              <a:buChar char="-"/>
            </a:pPr>
            <a:r>
              <a:rPr lang="uk-UA" sz="2400" dirty="0" smtClean="0"/>
              <a:t>Надавала перевагу дипломатії перед війною.</a:t>
            </a:r>
          </a:p>
          <a:p>
            <a:pPr marL="342900" indent="-342900">
              <a:buFontTx/>
              <a:buChar char="-"/>
            </a:pPr>
            <a:r>
              <a:rPr lang="uk-UA" sz="2400" dirty="0" smtClean="0"/>
              <a:t> 946 р. </a:t>
            </a:r>
            <a:r>
              <a:rPr lang="uk-UA" sz="2400" dirty="0" err="1" smtClean="0"/>
              <a:t>�або</a:t>
            </a:r>
            <a:r>
              <a:rPr lang="uk-UA" sz="2400" dirty="0" smtClean="0"/>
              <a:t> 957 р.�� на чолі мирного посольства відвідала Константинополь й уклала угоду з імператором </a:t>
            </a:r>
            <a:r>
              <a:rPr lang="uk-UA" sz="2400" dirty="0" err="1" smtClean="0"/>
              <a:t>Константином</a:t>
            </a:r>
            <a:r>
              <a:rPr lang="uk-UA" sz="2400" dirty="0" smtClean="0"/>
              <a:t> </a:t>
            </a:r>
            <a:r>
              <a:rPr lang="en-US" sz="2400" dirty="0" smtClean="0"/>
              <a:t>VII </a:t>
            </a:r>
            <a:r>
              <a:rPr lang="uk-UA" sz="2400" dirty="0" err="1" smtClean="0"/>
              <a:t>Багрянородним</a:t>
            </a:r>
            <a:r>
              <a:rPr lang="uk-UA" sz="2400" dirty="0" smtClean="0"/>
              <a:t> ·	</a:t>
            </a:r>
          </a:p>
          <a:p>
            <a:pPr marL="342900" indent="-342900">
              <a:buFontTx/>
              <a:buChar char="-"/>
            </a:pPr>
            <a:r>
              <a:rPr lang="uk-UA" sz="2400" dirty="0" smtClean="0"/>
              <a:t>Відповідно до русько-візантійської угоди надсилала свої дружини допомагати Візантії у війні з арабами в 967 р. та боротьбі з норманами й болгарами ·	</a:t>
            </a:r>
          </a:p>
          <a:p>
            <a:pPr marL="342900" indent="-342900">
              <a:buFontTx/>
              <a:buChar char="-"/>
            </a:pPr>
            <a:r>
              <a:rPr lang="uk-UA" sz="2400" dirty="0" smtClean="0"/>
              <a:t>Здійснила першу спробу встановити дипломатичні контакти із західною Європою. </a:t>
            </a:r>
          </a:p>
          <a:p>
            <a:pPr marL="342900" indent="-342900">
              <a:buFontTx/>
              <a:buChar char="-"/>
            </a:pPr>
            <a:r>
              <a:rPr lang="uk-UA" sz="2400" dirty="0" smtClean="0"/>
              <a:t>959 р. надіслала послів до німецького імператора Оттона </a:t>
            </a:r>
            <a:r>
              <a:rPr lang="en-US" sz="2400" dirty="0" smtClean="0"/>
              <a:t>I </a:t>
            </a:r>
            <a:r>
              <a:rPr lang="uk-UA" sz="2400" dirty="0" smtClean="0"/>
              <a:t>з проханням направити  єпископа для хрещення Русі.</a:t>
            </a:r>
          </a:p>
          <a:p>
            <a:pPr marL="342900" indent="-342900">
              <a:buFontTx/>
              <a:buChar char="-"/>
            </a:pPr>
            <a:r>
              <a:rPr lang="uk-UA" sz="2400" dirty="0" smtClean="0"/>
              <a:t> Місія ченця </a:t>
            </a:r>
            <a:r>
              <a:rPr lang="uk-UA" sz="2400" dirty="0" err="1" smtClean="0"/>
              <a:t>Адальберта</a:t>
            </a:r>
            <a:r>
              <a:rPr lang="uk-UA" sz="2400" dirty="0" smtClean="0"/>
              <a:t>, що діяла на Русі в 961— 962 рр., завершилася провалом</a:t>
            </a:r>
            <a:endParaRPr lang="uk-UA" sz="2400" dirty="0"/>
          </a:p>
        </p:txBody>
      </p:sp>
    </p:spTree>
    <p:extLst>
      <p:ext uri="{BB962C8B-B14F-4D97-AF65-F5344CB8AC3E}">
        <p14:creationId xmlns:p14="http://schemas.microsoft.com/office/powerpoint/2010/main" val="419153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1524000" y="47244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CC2C9"/>
              </a:buClr>
              <a:buFont typeface="Arial" panose="020B0604020202020204" pitchFamily="34" charset="0"/>
              <a:buChar char="•"/>
              <a:defRPr sz="2400">
                <a:solidFill>
                  <a:schemeClr val="tx2"/>
                </a:solidFill>
                <a:latin typeface="Calibri" panose="020F0502020204030204" pitchFamily="34" charset="0"/>
              </a:defRPr>
            </a:lvl1pPr>
            <a:lvl2pPr marL="742950" indent="-285750" eaLnBrk="0" hangingPunct="0">
              <a:spcBef>
                <a:spcPct val="20000"/>
              </a:spcBef>
              <a:buClr>
                <a:srgbClr val="ACC2C9"/>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chemeClr val="accent2"/>
              </a:buClr>
              <a:buFont typeface="Arial" panose="020B0604020202020204" pitchFamily="34" charset="0"/>
              <a:buChar char="•"/>
              <a:defRPr sz="2000">
                <a:solidFill>
                  <a:schemeClr val="tx2"/>
                </a:solidFill>
                <a:latin typeface="Calibri" panose="020F0502020204030204" pitchFamily="34" charset="0"/>
              </a:defRPr>
            </a:lvl3pPr>
            <a:lvl4pPr marL="1600200" indent="-228600" eaLnBrk="0" hangingPunct="0">
              <a:spcBef>
                <a:spcPct val="20000"/>
              </a:spcBef>
              <a:buClr>
                <a:srgbClr val="99987F"/>
              </a:buClr>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spcBef>
                <a:spcPct val="20000"/>
              </a:spcBef>
              <a:buClr>
                <a:srgbClr val="90AC97"/>
              </a:buClr>
              <a:buFont typeface="Arial" panose="020B0604020202020204" pitchFamily="34" charset="0"/>
              <a:buChar char="•"/>
              <a:defRPr sz="1600">
                <a:solidFill>
                  <a:schemeClr val="tx2"/>
                </a:solidFill>
                <a:latin typeface="Calibri" panose="020F0502020204030204" pitchFamily="34" charset="0"/>
              </a:defRPr>
            </a:lvl5pPr>
            <a:lvl6pPr marL="25146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6pPr>
            <a:lvl7pPr marL="29718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7pPr>
            <a:lvl8pPr marL="34290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8pPr>
            <a:lvl9pPr marL="38862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9pPr>
          </a:lstStyle>
          <a:p>
            <a:pPr algn="ctr" eaLnBrk="1" hangingPunct="1">
              <a:spcBef>
                <a:spcPct val="0"/>
              </a:spcBef>
              <a:buClrTx/>
              <a:buFontTx/>
              <a:buNone/>
            </a:pPr>
            <a:r>
              <a:rPr lang="ru-RU" altLang="uk-UA" dirty="0">
                <a:solidFill>
                  <a:srgbClr val="002060"/>
                </a:solidFill>
                <a:latin typeface="Times New Roman" panose="02020603050405020304" pitchFamily="18" charset="0"/>
              </a:rPr>
              <a:t>У 945 </a:t>
            </a:r>
            <a:r>
              <a:rPr lang="ru-RU" altLang="uk-UA" dirty="0">
                <a:solidFill>
                  <a:srgbClr val="002060"/>
                </a:solidFill>
                <a:latin typeface="Times New Roman" panose="02020603050405020304" pitchFamily="18" charset="0"/>
                <a:hlinkClick r:id="rId2"/>
              </a:rPr>
              <a:t>Ольга</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встановила</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розміри</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полюддя</a:t>
            </a:r>
            <a:r>
              <a:rPr lang="ru-RU" altLang="uk-UA" dirty="0">
                <a:solidFill>
                  <a:srgbClr val="002060"/>
                </a:solidFill>
                <a:latin typeface="Times New Roman" panose="02020603050405020304" pitchFamily="18" charset="0"/>
              </a:rPr>
              <a:t>» - податей на </a:t>
            </a:r>
            <a:r>
              <a:rPr lang="ru-RU" altLang="uk-UA" dirty="0" err="1">
                <a:solidFill>
                  <a:srgbClr val="002060"/>
                </a:solidFill>
                <a:latin typeface="Times New Roman" panose="02020603050405020304" pitchFamily="18" charset="0"/>
              </a:rPr>
              <a:t>користь</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Києва</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терміни</a:t>
            </a:r>
            <a:r>
              <a:rPr lang="ru-RU" altLang="uk-UA" dirty="0">
                <a:solidFill>
                  <a:srgbClr val="002060"/>
                </a:solidFill>
                <a:latin typeface="Times New Roman" panose="02020603050405020304" pitchFamily="18" charset="0"/>
              </a:rPr>
              <a:t> і </a:t>
            </a:r>
            <a:r>
              <a:rPr lang="ru-RU" altLang="uk-UA" dirty="0" err="1">
                <a:solidFill>
                  <a:srgbClr val="002060"/>
                </a:solidFill>
                <a:latin typeface="Times New Roman" panose="02020603050405020304" pitchFamily="18" charset="0"/>
              </a:rPr>
              <a:t>періодичність</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їх</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сплати</a:t>
            </a:r>
            <a:r>
              <a:rPr lang="ru-RU" altLang="uk-UA" dirty="0">
                <a:solidFill>
                  <a:srgbClr val="002060"/>
                </a:solidFill>
                <a:latin typeface="Times New Roman" panose="02020603050405020304" pitchFamily="18" charset="0"/>
              </a:rPr>
              <a:t> - «оброки» і «</a:t>
            </a:r>
            <a:r>
              <a:rPr lang="ru-RU" altLang="uk-UA" dirty="0" err="1">
                <a:solidFill>
                  <a:srgbClr val="002060"/>
                </a:solidFill>
                <a:latin typeface="Times New Roman" panose="02020603050405020304" pitchFamily="18" charset="0"/>
              </a:rPr>
              <a:t>статути</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Підвладні</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Києву</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землі</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виявилися</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поділені</a:t>
            </a:r>
            <a:r>
              <a:rPr lang="ru-RU" altLang="uk-UA" dirty="0">
                <a:solidFill>
                  <a:srgbClr val="002060"/>
                </a:solidFill>
                <a:latin typeface="Times New Roman" panose="02020603050405020304" pitchFamily="18" charset="0"/>
              </a:rPr>
              <a:t> на </a:t>
            </a:r>
            <a:r>
              <a:rPr lang="ru-RU" altLang="uk-UA" dirty="0" err="1">
                <a:solidFill>
                  <a:srgbClr val="002060"/>
                </a:solidFill>
                <a:latin typeface="Times New Roman" panose="02020603050405020304" pitchFamily="18" charset="0"/>
              </a:rPr>
              <a:t>адміністративні</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одиниці</a:t>
            </a:r>
            <a:r>
              <a:rPr lang="ru-RU" altLang="uk-UA" dirty="0">
                <a:solidFill>
                  <a:srgbClr val="002060"/>
                </a:solidFill>
                <a:latin typeface="Times New Roman" panose="02020603050405020304" pitchFamily="18" charset="0"/>
              </a:rPr>
              <a:t>, в </a:t>
            </a:r>
            <a:r>
              <a:rPr lang="ru-RU" altLang="uk-UA" dirty="0" err="1">
                <a:solidFill>
                  <a:srgbClr val="002060"/>
                </a:solidFill>
                <a:latin typeface="Times New Roman" panose="02020603050405020304" pitchFamily="18" charset="0"/>
              </a:rPr>
              <a:t>кожній</a:t>
            </a:r>
            <a:r>
              <a:rPr lang="ru-RU" altLang="uk-UA" dirty="0">
                <a:solidFill>
                  <a:srgbClr val="002060"/>
                </a:solidFill>
                <a:latin typeface="Times New Roman" panose="02020603050405020304" pitchFamily="18" charset="0"/>
              </a:rPr>
              <a:t> з </a:t>
            </a:r>
            <a:r>
              <a:rPr lang="ru-RU" altLang="uk-UA" dirty="0" err="1">
                <a:solidFill>
                  <a:srgbClr val="002060"/>
                </a:solidFill>
                <a:latin typeface="Times New Roman" panose="02020603050405020304" pitchFamily="18" charset="0"/>
              </a:rPr>
              <a:t>яких</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був</a:t>
            </a:r>
            <a:r>
              <a:rPr lang="ru-RU" altLang="uk-UA" dirty="0">
                <a:solidFill>
                  <a:srgbClr val="002060"/>
                </a:solidFill>
                <a:latin typeface="Times New Roman" panose="02020603050405020304" pitchFamily="18" charset="0"/>
              </a:rPr>
              <a:t> </a:t>
            </a:r>
            <a:r>
              <a:rPr lang="ru-RU" altLang="uk-UA" dirty="0" err="1">
                <a:solidFill>
                  <a:srgbClr val="002060"/>
                </a:solidFill>
                <a:latin typeface="Times New Roman" panose="02020603050405020304" pitchFamily="18" charset="0"/>
              </a:rPr>
              <a:t>поставлений</a:t>
            </a:r>
            <a:r>
              <a:rPr lang="ru-RU" altLang="uk-UA" dirty="0">
                <a:solidFill>
                  <a:srgbClr val="002060"/>
                </a:solidFill>
                <a:latin typeface="Times New Roman" panose="02020603050405020304" pitchFamily="18" charset="0"/>
              </a:rPr>
              <a:t> княжий </a:t>
            </a:r>
            <a:r>
              <a:rPr lang="ru-RU" altLang="uk-UA" dirty="0" err="1">
                <a:solidFill>
                  <a:srgbClr val="002060"/>
                </a:solidFill>
                <a:latin typeface="Times New Roman" panose="02020603050405020304" pitchFamily="18" charset="0"/>
              </a:rPr>
              <a:t>адміністратор</a:t>
            </a:r>
            <a:r>
              <a:rPr lang="ru-RU" altLang="uk-UA" dirty="0">
                <a:solidFill>
                  <a:srgbClr val="002060"/>
                </a:solidFill>
                <a:latin typeface="Times New Roman" panose="02020603050405020304" pitchFamily="18" charset="0"/>
              </a:rPr>
              <a:t> - «</a:t>
            </a:r>
            <a:r>
              <a:rPr lang="ru-RU" altLang="uk-UA" dirty="0" err="1">
                <a:solidFill>
                  <a:srgbClr val="002060"/>
                </a:solidFill>
                <a:latin typeface="Times New Roman" panose="02020603050405020304" pitchFamily="18" charset="0"/>
              </a:rPr>
              <a:t>тіун</a:t>
            </a:r>
            <a:r>
              <a:rPr lang="ru-RU" altLang="uk-UA" dirty="0">
                <a:solidFill>
                  <a:srgbClr val="002060"/>
                </a:solidFill>
                <a:latin typeface="Times New Roman" panose="02020603050405020304" pitchFamily="18" charset="0"/>
              </a:rPr>
              <a:t>».</a:t>
            </a:r>
            <a:endParaRPr lang="ru-RU" altLang="uk-UA" b="1" dirty="0">
              <a:solidFill>
                <a:srgbClr val="002060"/>
              </a:solidFill>
              <a:latin typeface="Times New Roman" panose="02020603050405020304" pitchFamily="18" charset="0"/>
            </a:endParaRPr>
          </a:p>
        </p:txBody>
      </p:sp>
      <p:pic>
        <p:nvPicPr>
          <p:cNvPr id="19459" name="Рисунок 2" descr="946 Путешествие княгини Ольги. Роспись свода Царицыной палаты в Московском Кремле.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8376" y="285750"/>
            <a:ext cx="780256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264769"/>
      </p:ext>
    </p:extLst>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pSp>
        <p:nvGrpSpPr>
          <p:cNvPr id="5" name="Group 1"/>
          <p:cNvGrpSpPr>
            <a:grpSpLocks noChangeAspect="1"/>
          </p:cNvGrpSpPr>
          <p:nvPr/>
        </p:nvGrpSpPr>
        <p:grpSpPr bwMode="auto">
          <a:xfrm>
            <a:off x="1465634" y="152399"/>
            <a:ext cx="8709498" cy="6437455"/>
            <a:chOff x="2422" y="1949"/>
            <a:chExt cx="6494" cy="4738"/>
          </a:xfrm>
        </p:grpSpPr>
        <p:sp>
          <p:nvSpPr>
            <p:cNvPr id="6" name="AutoShape 17"/>
            <p:cNvSpPr>
              <a:spLocks noChangeAspect="1" noChangeArrowheads="1" noTextEdit="1"/>
            </p:cNvSpPr>
            <p:nvPr/>
          </p:nvSpPr>
          <p:spPr bwMode="auto">
            <a:xfrm>
              <a:off x="2422" y="1949"/>
              <a:ext cx="6494" cy="47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Oval 16"/>
            <p:cNvSpPr>
              <a:spLocks noChangeArrowheads="1"/>
            </p:cNvSpPr>
            <p:nvPr/>
          </p:nvSpPr>
          <p:spPr bwMode="auto">
            <a:xfrm>
              <a:off x="4822" y="3482"/>
              <a:ext cx="1977" cy="1532"/>
            </a:xfrm>
            <a:prstGeom prst="ellipse">
              <a:avLst/>
            </a:prstGeom>
            <a:solidFill>
              <a:srgbClr val="66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smtClean="0">
                  <a:ln>
                    <a:noFill/>
                  </a:ln>
                  <a:solidFill>
                    <a:srgbClr val="333333"/>
                  </a:solidFill>
                  <a:effectLst/>
                  <a:latin typeface="Arial" panose="020B0604020202020204" pitchFamily="34" charset="0"/>
                  <a:ea typeface="Times New Roman" panose="02020603050405020304" pitchFamily="18" charset="0"/>
                </a:rPr>
                <a:t>Ольга</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
          <p:nvSpPr>
            <p:cNvPr id="8" name="AutoShape 15"/>
            <p:cNvSpPr>
              <a:spLocks noChangeArrowheads="1"/>
            </p:cNvSpPr>
            <p:nvPr/>
          </p:nvSpPr>
          <p:spPr bwMode="auto">
            <a:xfrm>
              <a:off x="2422" y="2925"/>
              <a:ext cx="1553" cy="975"/>
            </a:xfrm>
            <a:prstGeom prst="roundRect">
              <a:avLst>
                <a:gd name="adj" fmla="val 16667"/>
              </a:avLst>
            </a:prstGeom>
            <a:solidFill>
              <a:srgbClr val="CCE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smtClean="0">
                  <a:ln>
                    <a:noFill/>
                  </a:ln>
                  <a:solidFill>
                    <a:srgbClr val="333333"/>
                  </a:solidFill>
                  <a:effectLst/>
                  <a:latin typeface="Arial" panose="020B0604020202020204" pitchFamily="34" charset="0"/>
                  <a:ea typeface="Times New Roman" panose="02020603050405020304" pitchFamily="18" charset="0"/>
                </a:rPr>
                <a:t>Розбудовувала та прикрашала стольний град</a:t>
              </a:r>
              <a:r>
                <a:rPr kumimoji="0" lang="uk-UA" altLang="uk-UA" sz="1200" b="0" i="0" u="none" strike="noStrike" cap="none" normalizeH="0" baseline="0" smtClean="0">
                  <a:ln>
                    <a:noFill/>
                  </a:ln>
                  <a:solidFill>
                    <a:srgbClr val="333333"/>
                  </a:solidFill>
                  <a:effectLst/>
                  <a:latin typeface="Arial" panose="020B0604020202020204" pitchFamily="34" charset="0"/>
                  <a:ea typeface="Times New Roman" panose="02020603050405020304" pitchFamily="18" charset="0"/>
                </a:rPr>
                <a:t> </a:t>
              </a:r>
              <a:r>
                <a:rPr kumimoji="0" lang="uk-UA" altLang="uk-UA" sz="1000" b="0" i="0" u="none" strike="noStrike" cap="none" normalizeH="0" baseline="0" smtClean="0">
                  <a:ln>
                    <a:noFill/>
                  </a:ln>
                  <a:solidFill>
                    <a:srgbClr val="333333"/>
                  </a:solidFill>
                  <a:effectLst/>
                  <a:latin typeface="Arial" panose="020B0604020202020204" pitchFamily="34" charset="0"/>
                  <a:ea typeface="Times New Roman" panose="02020603050405020304" pitchFamily="18" charset="0"/>
                </a:rPr>
                <a:t>Києв</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
          <p:nvSpPr>
            <p:cNvPr id="9" name="AutoShape 14"/>
            <p:cNvSpPr>
              <a:spLocks noChangeArrowheads="1"/>
            </p:cNvSpPr>
            <p:nvPr/>
          </p:nvSpPr>
          <p:spPr bwMode="auto">
            <a:xfrm>
              <a:off x="5105" y="1949"/>
              <a:ext cx="1553" cy="1115"/>
            </a:xfrm>
            <a:prstGeom prst="roundRect">
              <a:avLst>
                <a:gd name="adj" fmla="val 16667"/>
              </a:avLst>
            </a:prstGeom>
            <a:solidFill>
              <a:srgbClr val="CCE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smtClean="0">
                  <a:ln>
                    <a:noFill/>
                  </a:ln>
                  <a:solidFill>
                    <a:srgbClr val="333333"/>
                  </a:solidFill>
                  <a:effectLst/>
                  <a:latin typeface="Arial" panose="020B0604020202020204" pitchFamily="34" charset="0"/>
                  <a:ea typeface="Times New Roman" panose="02020603050405020304" pitchFamily="18" charset="0"/>
                </a:rPr>
                <a:t>Створено перші державні кордони та їх охорону «Богатирські застави»</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
          <p:nvSpPr>
            <p:cNvPr id="10" name="AutoShape 13"/>
            <p:cNvSpPr>
              <a:spLocks noChangeArrowheads="1"/>
            </p:cNvSpPr>
            <p:nvPr/>
          </p:nvSpPr>
          <p:spPr bwMode="auto">
            <a:xfrm>
              <a:off x="7222" y="3064"/>
              <a:ext cx="1694" cy="839"/>
            </a:xfrm>
            <a:prstGeom prst="roundRect">
              <a:avLst>
                <a:gd name="adj" fmla="val 16667"/>
              </a:avLst>
            </a:prstGeom>
            <a:solidFill>
              <a:srgbClr val="CCE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smtClean="0">
                  <a:ln>
                    <a:noFill/>
                  </a:ln>
                  <a:solidFill>
                    <a:srgbClr val="333333"/>
                  </a:solidFill>
                  <a:effectLst/>
                  <a:latin typeface="Arial" panose="020B0604020202020204" pitchFamily="34" charset="0"/>
                  <a:ea typeface="Times New Roman" panose="02020603050405020304" pitchFamily="18" charset="0"/>
                </a:rPr>
                <a:t>Нові принципи збирання податків</a:t>
              </a:r>
              <a:endParaRPr kumimoji="0" lang="uk-UA" altLang="uk-UA" sz="8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smtClean="0">
                  <a:ln>
                    <a:noFill/>
                  </a:ln>
                  <a:solidFill>
                    <a:srgbClr val="333333"/>
                  </a:solidFill>
                  <a:effectLst/>
                  <a:latin typeface="Arial" panose="020B0604020202020204" pitchFamily="34" charset="0"/>
                  <a:ea typeface="Times New Roman" panose="02020603050405020304" pitchFamily="18" charset="0"/>
                </a:rPr>
                <a:t>«Уроки».</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
          <p:nvSpPr>
            <p:cNvPr id="11" name="AutoShape 12"/>
            <p:cNvSpPr>
              <a:spLocks noChangeArrowheads="1"/>
            </p:cNvSpPr>
            <p:nvPr/>
          </p:nvSpPr>
          <p:spPr bwMode="auto">
            <a:xfrm>
              <a:off x="2422" y="4597"/>
              <a:ext cx="1553" cy="836"/>
            </a:xfrm>
            <a:prstGeom prst="roundRect">
              <a:avLst>
                <a:gd name="adj" fmla="val 16667"/>
              </a:avLst>
            </a:prstGeom>
            <a:solidFill>
              <a:srgbClr val="CCE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smtClean="0">
                  <a:ln>
                    <a:noFill/>
                  </a:ln>
                  <a:solidFill>
                    <a:srgbClr val="333333"/>
                  </a:solidFill>
                  <a:effectLst/>
                  <a:latin typeface="Arial" panose="020B0604020202020204" pitchFamily="34" charset="0"/>
                  <a:ea typeface="Times New Roman" panose="02020603050405020304" pitchFamily="18" charset="0"/>
                </a:rPr>
                <a:t>Встановлювала ценральну владу на місцях</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
          <p:nvSpPr>
            <p:cNvPr id="12" name="AutoShape 11"/>
            <p:cNvSpPr>
              <a:spLocks noChangeArrowheads="1"/>
            </p:cNvSpPr>
            <p:nvPr/>
          </p:nvSpPr>
          <p:spPr bwMode="auto">
            <a:xfrm>
              <a:off x="7222" y="4597"/>
              <a:ext cx="1553" cy="836"/>
            </a:xfrm>
            <a:prstGeom prst="roundRect">
              <a:avLst>
                <a:gd name="adj" fmla="val 16667"/>
              </a:avLst>
            </a:prstGeom>
            <a:solidFill>
              <a:srgbClr val="CCE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smtClean="0">
                  <a:ln>
                    <a:noFill/>
                  </a:ln>
                  <a:solidFill>
                    <a:srgbClr val="333333"/>
                  </a:solidFill>
                  <a:effectLst/>
                  <a:latin typeface="Arial" panose="020B0604020202020204" pitchFamily="34" charset="0"/>
                  <a:ea typeface="Times New Roman" panose="02020603050405020304" pitchFamily="18" charset="0"/>
                </a:rPr>
                <a:t>Встановила чіткі розміри</a:t>
              </a:r>
              <a:r>
                <a:rPr kumimoji="0" lang="uk-UA" altLang="uk-UA" sz="1200" b="0" i="0" u="none" strike="noStrike" cap="none" normalizeH="0" baseline="0" smtClean="0">
                  <a:ln>
                    <a:noFill/>
                  </a:ln>
                  <a:solidFill>
                    <a:srgbClr val="333333"/>
                  </a:solidFill>
                  <a:effectLst/>
                  <a:latin typeface="Arial" panose="020B0604020202020204" pitchFamily="34" charset="0"/>
                  <a:ea typeface="Times New Roman" panose="02020603050405020304" pitchFamily="18" charset="0"/>
                </a:rPr>
                <a:t> </a:t>
              </a:r>
              <a:r>
                <a:rPr kumimoji="0" lang="uk-UA" altLang="uk-UA" sz="1000" b="0" i="0" u="none" strike="noStrike" cap="none" normalizeH="0" baseline="0" smtClean="0">
                  <a:ln>
                    <a:noFill/>
                  </a:ln>
                  <a:solidFill>
                    <a:srgbClr val="333333"/>
                  </a:solidFill>
                  <a:effectLst/>
                  <a:latin typeface="Arial" panose="020B0604020202020204" pitchFamily="34" charset="0"/>
                  <a:ea typeface="Times New Roman" panose="02020603050405020304" pitchFamily="18" charset="0"/>
                </a:rPr>
                <a:t>данини</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
          <p:nvSpPr>
            <p:cNvPr id="13" name="AutoShape 10"/>
            <p:cNvSpPr>
              <a:spLocks noChangeArrowheads="1"/>
            </p:cNvSpPr>
            <p:nvPr/>
          </p:nvSpPr>
          <p:spPr bwMode="auto">
            <a:xfrm>
              <a:off x="3269" y="5712"/>
              <a:ext cx="1977" cy="975"/>
            </a:xfrm>
            <a:prstGeom prst="roundRect">
              <a:avLst>
                <a:gd name="adj" fmla="val 16667"/>
              </a:avLst>
            </a:prstGeom>
            <a:solidFill>
              <a:srgbClr val="CCE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smtClean="0">
                  <a:ln>
                    <a:noFill/>
                  </a:ln>
                  <a:solidFill>
                    <a:srgbClr val="333333"/>
                  </a:solidFill>
                  <a:effectLst/>
                  <a:latin typeface="Arial" panose="020B0604020202020204" pitchFamily="34" charset="0"/>
                  <a:ea typeface="Times New Roman" panose="02020603050405020304" pitchFamily="18" charset="0"/>
                </a:rPr>
                <a:t>Поширення єдиної державної релігії християнства</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
          <p:nvSpPr>
            <p:cNvPr id="14" name="AutoShape 9"/>
            <p:cNvSpPr>
              <a:spLocks noChangeArrowheads="1"/>
            </p:cNvSpPr>
            <p:nvPr/>
          </p:nvSpPr>
          <p:spPr bwMode="auto">
            <a:xfrm>
              <a:off x="6093" y="5712"/>
              <a:ext cx="1835" cy="975"/>
            </a:xfrm>
            <a:prstGeom prst="roundRect">
              <a:avLst>
                <a:gd name="adj" fmla="val 16667"/>
              </a:avLst>
            </a:prstGeom>
            <a:solidFill>
              <a:srgbClr val="CCE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smtClean="0">
                  <a:ln>
                    <a:noFill/>
                  </a:ln>
                  <a:solidFill>
                    <a:srgbClr val="333333"/>
                  </a:solidFill>
                  <a:effectLst/>
                  <a:latin typeface="Arial" panose="020B0604020202020204" pitchFamily="34" charset="0"/>
                  <a:ea typeface="Times New Roman" panose="02020603050405020304" pitchFamily="18" charset="0"/>
                </a:rPr>
                <a:t>Створила «погости» - спеціально укріплені місця для збору данини.</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
          <p:nvSpPr>
            <p:cNvPr id="15" name="Line 8"/>
            <p:cNvSpPr>
              <a:spLocks noChangeShapeType="1"/>
            </p:cNvSpPr>
            <p:nvPr/>
          </p:nvSpPr>
          <p:spPr bwMode="auto">
            <a:xfrm>
              <a:off x="5952" y="5014"/>
              <a:ext cx="282" cy="8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6" name="Line 7"/>
            <p:cNvSpPr>
              <a:spLocks noChangeShapeType="1"/>
            </p:cNvSpPr>
            <p:nvPr/>
          </p:nvSpPr>
          <p:spPr bwMode="auto">
            <a:xfrm flipH="1">
              <a:off x="5246" y="5014"/>
              <a:ext cx="282" cy="69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7" name="Line 6"/>
            <p:cNvSpPr>
              <a:spLocks noChangeShapeType="1"/>
            </p:cNvSpPr>
            <p:nvPr/>
          </p:nvSpPr>
          <p:spPr bwMode="auto">
            <a:xfrm flipH="1">
              <a:off x="3834" y="4318"/>
              <a:ext cx="988" cy="4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8" name="Line 5"/>
            <p:cNvSpPr>
              <a:spLocks noChangeShapeType="1"/>
            </p:cNvSpPr>
            <p:nvPr/>
          </p:nvSpPr>
          <p:spPr bwMode="auto">
            <a:xfrm flipH="1" flipV="1">
              <a:off x="3975" y="3900"/>
              <a:ext cx="847" cy="1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9" name="Line 4"/>
            <p:cNvSpPr>
              <a:spLocks noChangeShapeType="1"/>
            </p:cNvSpPr>
            <p:nvPr/>
          </p:nvSpPr>
          <p:spPr bwMode="auto">
            <a:xfrm flipV="1">
              <a:off x="5811" y="3064"/>
              <a:ext cx="0" cy="4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0" name="Line 3"/>
            <p:cNvSpPr>
              <a:spLocks noChangeShapeType="1"/>
            </p:cNvSpPr>
            <p:nvPr/>
          </p:nvSpPr>
          <p:spPr bwMode="auto">
            <a:xfrm flipV="1">
              <a:off x="6799" y="3760"/>
              <a:ext cx="565" cy="2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1" name="Line 2"/>
            <p:cNvSpPr>
              <a:spLocks noChangeShapeType="1"/>
            </p:cNvSpPr>
            <p:nvPr/>
          </p:nvSpPr>
          <p:spPr bwMode="auto">
            <a:xfrm>
              <a:off x="6799" y="4457"/>
              <a:ext cx="565" cy="2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1762622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4562" y="365127"/>
            <a:ext cx="8659238" cy="1325563"/>
          </a:xfrm>
        </p:spPr>
        <p:txBody>
          <a:bodyPr/>
          <a:lstStyle/>
          <a:p>
            <a:r>
              <a:rPr lang="uk-UA" b="1" dirty="0" smtClean="0">
                <a:solidFill>
                  <a:srgbClr val="FF0000"/>
                </a:solidFill>
                <a:effectLst>
                  <a:outerShdw blurRad="38100" dist="38100" dir="2700000" algn="tl">
                    <a:srgbClr val="000000">
                      <a:alpha val="43137"/>
                    </a:srgbClr>
                  </a:outerShdw>
                </a:effectLst>
              </a:rPr>
              <a:t>Хрещення княгині Ольги </a:t>
            </a:r>
            <a:endParaRPr lang="ru-RU" b="1" dirty="0">
              <a:solidFill>
                <a:srgbClr val="FF0000"/>
              </a:solidFill>
              <a:effectLst>
                <a:outerShdw blurRad="38100" dist="38100" dir="2700000" algn="tl">
                  <a:srgbClr val="000000">
                    <a:alpha val="43137"/>
                  </a:srgbClr>
                </a:outerShdw>
              </a:effectLst>
            </a:endParaRPr>
          </a:p>
        </p:txBody>
      </p:sp>
      <p:sp>
        <p:nvSpPr>
          <p:cNvPr id="4" name="Содержимое 3"/>
          <p:cNvSpPr>
            <a:spLocks noGrp="1"/>
          </p:cNvSpPr>
          <p:nvPr>
            <p:ph sz="half" idx="1"/>
          </p:nvPr>
        </p:nvSpPr>
        <p:spPr>
          <a:xfrm>
            <a:off x="6960096" y="1600201"/>
            <a:ext cx="3250704" cy="4525963"/>
          </a:xfrm>
        </p:spPr>
        <p:txBody>
          <a:bodyPr>
            <a:normAutofit fontScale="92500" lnSpcReduction="20000"/>
          </a:bodyPr>
          <a:lstStyle/>
          <a:p>
            <a:r>
              <a:rPr lang="ru-RU" dirty="0" smtClean="0"/>
              <a:t>Княгиня Ольга </a:t>
            </a:r>
            <a:r>
              <a:rPr lang="ru-RU" dirty="0" err="1" smtClean="0"/>
              <a:t>прийняла</a:t>
            </a:r>
            <a:r>
              <a:rPr lang="ru-RU" dirty="0" smtClean="0"/>
              <a:t> </a:t>
            </a:r>
            <a:r>
              <a:rPr lang="ru-RU" dirty="0" err="1" smtClean="0"/>
              <a:t>хрещення</a:t>
            </a:r>
            <a:r>
              <a:rPr lang="ru-RU" dirty="0" smtClean="0"/>
              <a:t>, коли </a:t>
            </a:r>
            <a:r>
              <a:rPr lang="ru-RU" dirty="0" err="1" smtClean="0"/>
              <a:t>їй</a:t>
            </a:r>
            <a:r>
              <a:rPr lang="ru-RU" dirty="0" smtClean="0"/>
              <a:t> </a:t>
            </a:r>
            <a:r>
              <a:rPr lang="ru-RU" dirty="0" err="1" smtClean="0"/>
              <a:t>було</a:t>
            </a:r>
            <a:r>
              <a:rPr lang="ru-RU" dirty="0" smtClean="0"/>
              <a:t> </a:t>
            </a:r>
            <a:r>
              <a:rPr lang="ru-RU" dirty="0" err="1" smtClean="0"/>
              <a:t>вже</a:t>
            </a:r>
            <a:r>
              <a:rPr lang="ru-RU" dirty="0" smtClean="0"/>
              <a:t> за 60. </a:t>
            </a:r>
          </a:p>
          <a:p>
            <a:r>
              <a:rPr lang="ru-RU" dirty="0" smtClean="0"/>
              <a:t>Для </a:t>
            </a:r>
            <a:r>
              <a:rPr lang="ru-RU" dirty="0" err="1" smtClean="0"/>
              <a:t>прийняття</a:t>
            </a:r>
            <a:r>
              <a:rPr lang="ru-RU" dirty="0" smtClean="0"/>
              <a:t> </a:t>
            </a:r>
            <a:r>
              <a:rPr lang="ru-RU" dirty="0" err="1" smtClean="0"/>
              <a:t>хрещення</a:t>
            </a:r>
            <a:r>
              <a:rPr lang="ru-RU" dirty="0" smtClean="0"/>
              <a:t> вона </a:t>
            </a:r>
            <a:r>
              <a:rPr lang="ru-RU" dirty="0" err="1" smtClean="0"/>
              <a:t>вирушила</a:t>
            </a:r>
            <a:r>
              <a:rPr lang="ru-RU" dirty="0" smtClean="0"/>
              <a:t> до Константинополя. </a:t>
            </a:r>
          </a:p>
          <a:p>
            <a:r>
              <a:rPr lang="ru-RU" dirty="0" smtClean="0"/>
              <a:t>У </a:t>
            </a:r>
            <a:r>
              <a:rPr lang="ru-RU" dirty="0" err="1" smtClean="0"/>
              <a:t>Візантії</a:t>
            </a:r>
            <a:r>
              <a:rPr lang="ru-RU" dirty="0" smtClean="0"/>
              <a:t> </a:t>
            </a:r>
            <a:r>
              <a:rPr lang="ru-RU" dirty="0" err="1" smtClean="0"/>
              <a:t>руську</a:t>
            </a:r>
            <a:r>
              <a:rPr lang="ru-RU" dirty="0" smtClean="0"/>
              <a:t> княгиню </a:t>
            </a:r>
            <a:r>
              <a:rPr lang="ru-RU" dirty="0" err="1" smtClean="0"/>
              <a:t>зустріли</a:t>
            </a:r>
            <a:r>
              <a:rPr lang="ru-RU" dirty="0" smtClean="0"/>
              <a:t> </a:t>
            </a:r>
            <a:r>
              <a:rPr lang="ru-RU" dirty="0" err="1" smtClean="0"/>
              <a:t>з</a:t>
            </a:r>
            <a:r>
              <a:rPr lang="ru-RU" dirty="0" smtClean="0"/>
              <a:t> почестями </a:t>
            </a:r>
            <a:r>
              <a:rPr lang="ru-RU" dirty="0" err="1" smtClean="0"/>
              <a:t>й</a:t>
            </a:r>
            <a:r>
              <a:rPr lang="ru-RU" dirty="0" smtClean="0"/>
              <a:t> </a:t>
            </a:r>
            <a:r>
              <a:rPr lang="ru-RU" dirty="0" err="1" smtClean="0"/>
              <a:t>урочистостями</a:t>
            </a:r>
            <a:r>
              <a:rPr lang="ru-RU" dirty="0" smtClean="0"/>
              <a:t>.</a:t>
            </a:r>
            <a:endParaRPr lang="ru-RU" dirty="0"/>
          </a:p>
        </p:txBody>
      </p:sp>
      <p:pic>
        <p:nvPicPr>
          <p:cNvPr id="54274" name="Picture 2" descr="C:\Users\111\Desktop\Княгиня Ольга-главная-0NRpXgFhEyThsu0uqpNTXui-GfOQghHq.jpg"/>
          <p:cNvPicPr>
            <a:picLocks noChangeAspect="1" noChangeArrowheads="1"/>
          </p:cNvPicPr>
          <p:nvPr/>
        </p:nvPicPr>
        <p:blipFill>
          <a:blip r:embed="rId2" cstate="print"/>
          <a:srcRect/>
          <a:stretch>
            <a:fillRect/>
          </a:stretch>
        </p:blipFill>
        <p:spPr bwMode="auto">
          <a:xfrm>
            <a:off x="367808" y="1517855"/>
            <a:ext cx="6592288" cy="4781144"/>
          </a:xfrm>
          <a:prstGeom prst="rect">
            <a:avLst/>
          </a:prstGeom>
          <a:noFill/>
        </p:spPr>
      </p:pic>
    </p:spTree>
    <p:extLst>
      <p:ext uri="{BB962C8B-B14F-4D97-AF65-F5344CB8AC3E}">
        <p14:creationId xmlns:p14="http://schemas.microsoft.com/office/powerpoint/2010/main" val="21956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animEffect transition="in" filter="fade">
                                      <p:cBhvr>
                                        <p:cTn id="9"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187" y="0"/>
            <a:ext cx="1849876" cy="1325563"/>
          </a:xfrm>
        </p:spPr>
        <p:txBody>
          <a:bodyPr>
            <a:normAutofit fontScale="90000"/>
          </a:bodyPr>
          <a:lstStyle/>
          <a:p>
            <a:r>
              <a:rPr lang="uk-UA" b="1" dirty="0" smtClean="0">
                <a:solidFill>
                  <a:srgbClr val="FF0000"/>
                </a:solidFill>
                <a:latin typeface="Times New Roman" panose="02020603050405020304" pitchFamily="18" charset="0"/>
                <a:cs typeface="Times New Roman" panose="02020603050405020304" pitchFamily="18" charset="0"/>
              </a:rPr>
              <a:t>957 рік</a:t>
            </a:r>
            <a:endParaRPr lang="ru-RU" dirty="0">
              <a:solidFill>
                <a:srgbClr val="FF0000"/>
              </a:solidFill>
            </a:endParaRPr>
          </a:p>
        </p:txBody>
      </p:sp>
      <p:sp>
        <p:nvSpPr>
          <p:cNvPr id="9" name="Содержимое 8"/>
          <p:cNvSpPr>
            <a:spLocks noGrp="1"/>
          </p:cNvSpPr>
          <p:nvPr>
            <p:ph sz="half" idx="1"/>
          </p:nvPr>
        </p:nvSpPr>
        <p:spPr>
          <a:xfrm>
            <a:off x="2260452" y="201106"/>
            <a:ext cx="4130226" cy="2084710"/>
          </a:xfrm>
        </p:spPr>
        <p:txBody>
          <a:bodyPr>
            <a:normAutofit fontScale="92500" lnSpcReduction="20000"/>
          </a:bodyPr>
          <a:lstStyle/>
          <a:p>
            <a:r>
              <a:rPr lang="uk-UA" dirty="0" smtClean="0">
                <a:latin typeface="Times New Roman" panose="02020603050405020304" pitchFamily="18" charset="0"/>
                <a:cs typeface="Times New Roman" panose="02020603050405020304" pitchFamily="18" charset="0"/>
              </a:rPr>
              <a:t>В Константинополі, в Соборі святої Софії, патріарх </a:t>
            </a:r>
            <a:r>
              <a:rPr lang="uk-UA" dirty="0" err="1" smtClean="0">
                <a:latin typeface="Times New Roman" panose="02020603050405020304" pitchFamily="18" charset="0"/>
                <a:cs typeface="Times New Roman" panose="02020603050405020304" pitchFamily="18" charset="0"/>
              </a:rPr>
              <a:t>Феофіліктій</a:t>
            </a:r>
            <a:r>
              <a:rPr lang="uk-UA" dirty="0" smtClean="0">
                <a:latin typeface="Times New Roman" panose="02020603050405020304" pitchFamily="18" charset="0"/>
                <a:cs typeface="Times New Roman" panose="02020603050405020304" pitchFamily="18" charset="0"/>
              </a:rPr>
              <a:t> і Костянтин </a:t>
            </a:r>
            <a:r>
              <a:rPr lang="en-US" dirty="0" smtClean="0">
                <a:latin typeface="Times New Roman" panose="02020603050405020304" pitchFamily="18" charset="0"/>
                <a:cs typeface="Times New Roman" panose="02020603050405020304" pitchFamily="18" charset="0"/>
              </a:rPr>
              <a:t>VII </a:t>
            </a:r>
            <a:r>
              <a:rPr lang="uk-UA" dirty="0" err="1" smtClean="0">
                <a:latin typeface="Times New Roman" panose="02020603050405020304" pitchFamily="18" charset="0"/>
                <a:cs typeface="Times New Roman" panose="02020603050405020304" pitchFamily="18" charset="0"/>
              </a:rPr>
              <a:t>Багрянородний</a:t>
            </a:r>
            <a:r>
              <a:rPr lang="uk-UA" dirty="0" smtClean="0">
                <a:latin typeface="Times New Roman" panose="02020603050405020304" pitchFamily="18" charset="0"/>
                <a:cs typeface="Times New Roman" panose="02020603050405020304" pitchFamily="18" charset="0"/>
              </a:rPr>
              <a:t> особисто хрестили княгиню. </a:t>
            </a:r>
            <a:endParaRPr lang="ru-RU" dirty="0" smtClean="0"/>
          </a:p>
          <a:p>
            <a:endParaRPr lang="ru-RU" dirty="0"/>
          </a:p>
        </p:txBody>
      </p:sp>
      <p:sp>
        <p:nvSpPr>
          <p:cNvPr id="4" name="Содержимое 3"/>
          <p:cNvSpPr>
            <a:spLocks noGrp="1"/>
          </p:cNvSpPr>
          <p:nvPr>
            <p:ph sz="half" idx="2"/>
          </p:nvPr>
        </p:nvSpPr>
        <p:spPr>
          <a:xfrm>
            <a:off x="6096000" y="1556793"/>
            <a:ext cx="4038600" cy="4525963"/>
          </a:xfrm>
        </p:spPr>
        <p:txBody>
          <a:bodyPr>
            <a:normAutofit fontScale="92500" lnSpcReduction="20000"/>
          </a:bodyPr>
          <a:lstStyle/>
          <a:p>
            <a:r>
              <a:rPr lang="ru-RU" dirty="0" smtClean="0"/>
              <a:t/>
            </a:r>
            <a:br>
              <a:rPr lang="ru-RU" dirty="0" smtClean="0"/>
            </a:br>
            <a:endParaRPr lang="ru-RU" dirty="0"/>
          </a:p>
        </p:txBody>
      </p:sp>
      <p:pic>
        <p:nvPicPr>
          <p:cNvPr id="53250" name="Picture 2" descr="C:\Users\111\Desktop\125985.p.jpg"/>
          <p:cNvPicPr>
            <a:picLocks noChangeAspect="1" noChangeArrowheads="1"/>
          </p:cNvPicPr>
          <p:nvPr/>
        </p:nvPicPr>
        <p:blipFill>
          <a:blip r:embed="rId2" cstate="print"/>
          <a:srcRect/>
          <a:stretch>
            <a:fillRect/>
          </a:stretch>
        </p:blipFill>
        <p:spPr bwMode="auto">
          <a:xfrm>
            <a:off x="6644778" y="580857"/>
            <a:ext cx="4590667" cy="6090285"/>
          </a:xfrm>
          <a:prstGeom prst="rect">
            <a:avLst/>
          </a:prstGeom>
          <a:noFill/>
        </p:spPr>
      </p:pic>
      <p:pic>
        <p:nvPicPr>
          <p:cNvPr id="15362" name="Picture 2" descr="Цей день в історії : 955 : Хрещення княгині Ольг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063" y="2285816"/>
            <a:ext cx="3544854" cy="438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210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07541" y="529441"/>
            <a:ext cx="6096000" cy="3970318"/>
          </a:xfrm>
          <a:prstGeom prst="rect">
            <a:avLst/>
          </a:prstGeom>
        </p:spPr>
        <p:txBody>
          <a:bodyPr>
            <a:spAutoFit/>
          </a:bodyPr>
          <a:lstStyle/>
          <a:p>
            <a:pPr algn="just"/>
            <a:r>
              <a:rPr lang="uk-UA" dirty="0">
                <a:solidFill>
                  <a:srgbClr val="000000"/>
                </a:solidFill>
                <a:latin typeface="Constantia" panose="02030602050306030303" pitchFamily="18" charset="0"/>
                <a:ea typeface="Times New Roman" panose="02020603050405020304" pitchFamily="18" charset="0"/>
              </a:rPr>
              <a:t>«Повість временних літ» стверджує, нібито імператор сватався до Ольги, але княгиня його перехитрувала: сказала, що тому не годиться знатися з язичницею, й попросила, щоб цар сам її охрестив, однак після хрещення, під час якого Костянтин назвав її за обрядом «</a:t>
            </a:r>
            <a:r>
              <a:rPr lang="uk-UA" dirty="0" err="1">
                <a:solidFill>
                  <a:srgbClr val="000000"/>
                </a:solidFill>
                <a:latin typeface="Constantia" panose="02030602050306030303" pitchFamily="18" charset="0"/>
                <a:ea typeface="Times New Roman" panose="02020603050405020304" pitchFamily="18" charset="0"/>
              </a:rPr>
              <a:t>дщерею</a:t>
            </a:r>
            <a:r>
              <a:rPr lang="uk-UA" dirty="0">
                <a:solidFill>
                  <a:srgbClr val="000000"/>
                </a:solidFill>
                <a:latin typeface="Constantia" panose="02030602050306030303" pitchFamily="18" charset="0"/>
                <a:ea typeface="Times New Roman" panose="02020603050405020304" pitchFamily="18" charset="0"/>
              </a:rPr>
              <a:t>», відмовилася стати дружиною. Мовляв, закон християнський не дозволяє такого шлюбу. Цей факт, як і багато інших, без сумніву, потрапили до літопису З народних переказів про Ольгу, її хрещення та перебування в Царгороді. 18 жовтня, в неділю, був прощальний прийом. І відмова... Повернувшись додому, Ольга почала вмовляти сина Святослава перейти до християнської віри, але той, </a:t>
            </a:r>
            <a:r>
              <a:rPr lang="uk-UA" dirty="0" err="1">
                <a:solidFill>
                  <a:srgbClr val="000000"/>
                </a:solidFill>
                <a:latin typeface="Constantia" panose="02030602050306030303" pitchFamily="18" charset="0"/>
                <a:ea typeface="Times New Roman" panose="02020603050405020304" pitchFamily="18" charset="0"/>
              </a:rPr>
              <a:t>боячись</a:t>
            </a:r>
            <a:r>
              <a:rPr lang="uk-UA" dirty="0">
                <a:solidFill>
                  <a:srgbClr val="000000"/>
                </a:solidFill>
                <a:latin typeface="Constantia" panose="02030602050306030303" pitchFamily="18" charset="0"/>
                <a:ea typeface="Times New Roman" panose="02020603050405020304" pitchFamily="18" charset="0"/>
              </a:rPr>
              <a:t> насмішок і незадоволення власних дружинників, відмовився.</a:t>
            </a:r>
            <a:endParaRPr lang="uk-UA" sz="1600" dirty="0">
              <a:effectLst/>
              <a:latin typeface="Times New Roman" panose="02020603050405020304" pitchFamily="18" charset="0"/>
              <a:ea typeface="Times New Roman" panose="02020603050405020304" pitchFamily="18" charset="0"/>
            </a:endParaRPr>
          </a:p>
        </p:txBody>
      </p:sp>
      <p:pic>
        <p:nvPicPr>
          <p:cNvPr id="24578" name="Picture 2" descr="Свята Ольга – княгиня і володарка України – Домашня Церк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49" y="751881"/>
            <a:ext cx="4765743" cy="573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395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3871608" y="331348"/>
            <a:ext cx="3564716"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CC2C9"/>
              </a:buClr>
              <a:buFont typeface="Arial" panose="020B0604020202020204" pitchFamily="34" charset="0"/>
              <a:buChar char="•"/>
              <a:defRPr sz="2400">
                <a:solidFill>
                  <a:schemeClr val="tx2"/>
                </a:solidFill>
                <a:latin typeface="Calibri" panose="020F0502020204030204" pitchFamily="34" charset="0"/>
              </a:defRPr>
            </a:lvl1pPr>
            <a:lvl2pPr marL="742950" indent="-285750" eaLnBrk="0" hangingPunct="0">
              <a:spcBef>
                <a:spcPct val="20000"/>
              </a:spcBef>
              <a:buClr>
                <a:srgbClr val="ACC2C9"/>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chemeClr val="accent2"/>
              </a:buClr>
              <a:buFont typeface="Arial" panose="020B0604020202020204" pitchFamily="34" charset="0"/>
              <a:buChar char="•"/>
              <a:defRPr sz="2000">
                <a:solidFill>
                  <a:schemeClr val="tx2"/>
                </a:solidFill>
                <a:latin typeface="Calibri" panose="020F0502020204030204" pitchFamily="34" charset="0"/>
              </a:defRPr>
            </a:lvl3pPr>
            <a:lvl4pPr marL="1600200" indent="-228600" eaLnBrk="0" hangingPunct="0">
              <a:spcBef>
                <a:spcPct val="20000"/>
              </a:spcBef>
              <a:buClr>
                <a:srgbClr val="99987F"/>
              </a:buClr>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spcBef>
                <a:spcPct val="20000"/>
              </a:spcBef>
              <a:buClr>
                <a:srgbClr val="90AC97"/>
              </a:buClr>
              <a:buFont typeface="Arial" panose="020B0604020202020204" pitchFamily="34" charset="0"/>
              <a:buChar char="•"/>
              <a:defRPr sz="1600">
                <a:solidFill>
                  <a:schemeClr val="tx2"/>
                </a:solidFill>
                <a:latin typeface="Calibri" panose="020F0502020204030204" pitchFamily="34" charset="0"/>
              </a:defRPr>
            </a:lvl5pPr>
            <a:lvl6pPr marL="25146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6pPr>
            <a:lvl7pPr marL="29718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7pPr>
            <a:lvl8pPr marL="34290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8pPr>
            <a:lvl9pPr marL="38862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Calibri" panose="020F0502020204030204" pitchFamily="34" charset="0"/>
              </a:defRPr>
            </a:lvl9pPr>
          </a:lstStyle>
          <a:p>
            <a:pPr algn="ctr" eaLnBrk="1" hangingPunct="1">
              <a:spcBef>
                <a:spcPct val="0"/>
              </a:spcBef>
              <a:buClrTx/>
              <a:buFontTx/>
              <a:buNone/>
            </a:pPr>
            <a:r>
              <a:rPr lang="ru-RU" altLang="uk-UA" b="1" dirty="0">
                <a:solidFill>
                  <a:srgbClr val="FF0000"/>
                </a:solidFill>
                <a:latin typeface="Times New Roman" panose="02020603050405020304" pitchFamily="18" charset="0"/>
              </a:rPr>
              <a:t>Повернувшись до </a:t>
            </a:r>
            <a:r>
              <a:rPr lang="ru-RU" altLang="uk-UA" b="1" dirty="0" err="1">
                <a:solidFill>
                  <a:srgbClr val="FF0000"/>
                </a:solidFill>
                <a:latin typeface="Times New Roman" panose="02020603050405020304" pitchFamily="18" charset="0"/>
              </a:rPr>
              <a:t>Києва</a:t>
            </a:r>
            <a:r>
              <a:rPr lang="ru-RU" altLang="uk-UA" b="1" dirty="0">
                <a:solidFill>
                  <a:srgbClr val="FF0000"/>
                </a:solidFill>
                <a:latin typeface="Times New Roman" panose="02020603050405020304" pitchFamily="18" charset="0"/>
              </a:rPr>
              <a:t>, княгиня Ольга </a:t>
            </a:r>
            <a:r>
              <a:rPr lang="ru-RU" altLang="uk-UA" b="1" dirty="0" err="1">
                <a:solidFill>
                  <a:srgbClr val="FF0000"/>
                </a:solidFill>
                <a:latin typeface="Times New Roman" panose="02020603050405020304" pitchFamily="18" charset="0"/>
              </a:rPr>
              <a:t>насамперед</a:t>
            </a:r>
            <a:r>
              <a:rPr lang="ru-RU" altLang="uk-UA" b="1" dirty="0">
                <a:solidFill>
                  <a:srgbClr val="FF0000"/>
                </a:solidFill>
                <a:latin typeface="Times New Roman" panose="02020603050405020304" pitchFamily="18" charset="0"/>
              </a:rPr>
              <a:t> </a:t>
            </a:r>
            <a:r>
              <a:rPr lang="ru-RU" altLang="uk-UA" b="1" dirty="0" err="1">
                <a:solidFill>
                  <a:srgbClr val="FF0000"/>
                </a:solidFill>
                <a:latin typeface="Times New Roman" panose="02020603050405020304" pitchFamily="18" charset="0"/>
              </a:rPr>
              <a:t>намагалася</a:t>
            </a:r>
            <a:r>
              <a:rPr lang="ru-RU" altLang="uk-UA" b="1" dirty="0">
                <a:solidFill>
                  <a:srgbClr val="FF0000"/>
                </a:solidFill>
                <a:latin typeface="Times New Roman" panose="02020603050405020304" pitchFamily="18" charset="0"/>
              </a:rPr>
              <a:t> </a:t>
            </a:r>
            <a:r>
              <a:rPr lang="ru-RU" altLang="uk-UA" b="1" dirty="0" err="1">
                <a:solidFill>
                  <a:srgbClr val="FF0000"/>
                </a:solidFill>
                <a:latin typeface="Times New Roman" panose="02020603050405020304" pitchFamily="18" charset="0"/>
              </a:rPr>
              <a:t>навернути</a:t>
            </a:r>
            <a:r>
              <a:rPr lang="ru-RU" altLang="uk-UA" b="1" dirty="0">
                <a:solidFill>
                  <a:srgbClr val="FF0000"/>
                </a:solidFill>
                <a:latin typeface="Times New Roman" panose="02020603050405020304" pitchFamily="18" charset="0"/>
              </a:rPr>
              <a:t> до </a:t>
            </a:r>
            <a:r>
              <a:rPr lang="ru-RU" altLang="uk-UA" b="1" dirty="0" err="1">
                <a:solidFill>
                  <a:srgbClr val="FF0000"/>
                </a:solidFill>
                <a:latin typeface="Times New Roman" panose="02020603050405020304" pitchFamily="18" charset="0"/>
              </a:rPr>
              <a:t>християнства</a:t>
            </a:r>
            <a:r>
              <a:rPr lang="ru-RU" altLang="uk-UA" b="1" dirty="0">
                <a:solidFill>
                  <a:srgbClr val="FF0000"/>
                </a:solidFill>
                <a:latin typeface="Times New Roman" panose="02020603050405020304" pitchFamily="18" charset="0"/>
              </a:rPr>
              <a:t> </a:t>
            </a:r>
            <a:r>
              <a:rPr lang="ru-RU" altLang="uk-UA" b="1" dirty="0" err="1">
                <a:solidFill>
                  <a:srgbClr val="FF0000"/>
                </a:solidFill>
                <a:latin typeface="Times New Roman" panose="02020603050405020304" pitchFamily="18" charset="0"/>
              </a:rPr>
              <a:t>свого</a:t>
            </a:r>
            <a:r>
              <a:rPr lang="ru-RU" altLang="uk-UA" b="1" dirty="0">
                <a:solidFill>
                  <a:srgbClr val="FF0000"/>
                </a:solidFill>
                <a:latin typeface="Times New Roman" panose="02020603050405020304" pitchFamily="18" charset="0"/>
              </a:rPr>
              <a:t> </a:t>
            </a:r>
            <a:r>
              <a:rPr lang="ru-RU" altLang="uk-UA" b="1" dirty="0" err="1">
                <a:solidFill>
                  <a:srgbClr val="FF0000"/>
                </a:solidFill>
                <a:latin typeface="Times New Roman" panose="02020603050405020304" pitchFamily="18" charset="0"/>
              </a:rPr>
              <a:t>сина</a:t>
            </a:r>
            <a:r>
              <a:rPr lang="ru-RU" altLang="uk-UA" b="1" dirty="0">
                <a:solidFill>
                  <a:srgbClr val="FF0000"/>
                </a:solidFill>
                <a:latin typeface="Times New Roman" panose="02020603050405020304" pitchFamily="18" charset="0"/>
              </a:rPr>
              <a:t> Святослава. «</a:t>
            </a:r>
            <a:r>
              <a:rPr lang="ru-RU" altLang="uk-UA" b="1" dirty="0" err="1">
                <a:solidFill>
                  <a:srgbClr val="FF0000"/>
                </a:solidFill>
                <a:latin typeface="Times New Roman" panose="02020603050405020304" pitchFamily="18" charset="0"/>
              </a:rPr>
              <a:t>Якщо</a:t>
            </a:r>
            <a:r>
              <a:rPr lang="ru-RU" altLang="uk-UA" b="1" dirty="0">
                <a:solidFill>
                  <a:srgbClr val="FF0000"/>
                </a:solidFill>
                <a:latin typeface="Times New Roman" panose="02020603050405020304" pitchFamily="18" charset="0"/>
              </a:rPr>
              <a:t> </a:t>
            </a:r>
            <a:r>
              <a:rPr lang="ru-RU" altLang="uk-UA" b="1" dirty="0" err="1">
                <a:solidFill>
                  <a:srgbClr val="FF0000"/>
                </a:solidFill>
                <a:latin typeface="Times New Roman" panose="02020603050405020304" pitchFamily="18" charset="0"/>
              </a:rPr>
              <a:t>ти</a:t>
            </a:r>
            <a:r>
              <a:rPr lang="ru-RU" altLang="uk-UA" b="1" dirty="0">
                <a:solidFill>
                  <a:srgbClr val="FF0000"/>
                </a:solidFill>
                <a:latin typeface="Times New Roman" panose="02020603050405020304" pitchFamily="18" charset="0"/>
              </a:rPr>
              <a:t> </a:t>
            </a:r>
            <a:r>
              <a:rPr lang="uk-UA" altLang="uk-UA" b="1" dirty="0">
                <a:solidFill>
                  <a:srgbClr val="FF0000"/>
                </a:solidFill>
                <a:latin typeface="Times New Roman" panose="02020603050405020304" pitchFamily="18" charset="0"/>
              </a:rPr>
              <a:t>охрестися</a:t>
            </a:r>
            <a:r>
              <a:rPr lang="ru-RU" altLang="uk-UA" b="1" dirty="0">
                <a:solidFill>
                  <a:srgbClr val="FF0000"/>
                </a:solidFill>
                <a:latin typeface="Times New Roman" panose="02020603050405020304" pitchFamily="18" charset="0"/>
              </a:rPr>
              <a:t>, то і </a:t>
            </a:r>
            <a:r>
              <a:rPr lang="ru-RU" altLang="uk-UA" b="1" dirty="0" err="1">
                <a:solidFill>
                  <a:srgbClr val="FF0000"/>
                </a:solidFill>
                <a:latin typeface="Times New Roman" panose="02020603050405020304" pitchFamily="18" charset="0"/>
              </a:rPr>
              <a:t>вс</a:t>
            </a:r>
            <a:r>
              <a:rPr lang="uk-UA" altLang="uk-UA" b="1" dirty="0">
                <a:solidFill>
                  <a:srgbClr val="FF0000"/>
                </a:solidFill>
                <a:latin typeface="Times New Roman" panose="02020603050405020304" pitchFamily="18" charset="0"/>
              </a:rPr>
              <a:t>і</a:t>
            </a:r>
            <a:r>
              <a:rPr lang="ru-RU" altLang="uk-UA" b="1" dirty="0">
                <a:solidFill>
                  <a:srgbClr val="FF0000"/>
                </a:solidFill>
                <a:latin typeface="Times New Roman" panose="02020603050405020304" pitchFamily="18" charset="0"/>
              </a:rPr>
              <a:t> </a:t>
            </a:r>
            <a:r>
              <a:rPr lang="ru-RU" altLang="uk-UA" b="1" dirty="0" err="1">
                <a:solidFill>
                  <a:srgbClr val="FF0000"/>
                </a:solidFill>
                <a:latin typeface="Times New Roman" panose="02020603050405020304" pitchFamily="18" charset="0"/>
              </a:rPr>
              <a:t>зроблять</a:t>
            </a:r>
            <a:r>
              <a:rPr lang="ru-RU" altLang="uk-UA" b="1" dirty="0">
                <a:solidFill>
                  <a:srgbClr val="FF0000"/>
                </a:solidFill>
                <a:latin typeface="Times New Roman" panose="02020603050405020304" pitchFamily="18" charset="0"/>
              </a:rPr>
              <a:t> те ж </a:t>
            </a:r>
            <a:r>
              <a:rPr lang="ru-RU" altLang="uk-UA" b="1" dirty="0" err="1">
                <a:solidFill>
                  <a:srgbClr val="FF0000"/>
                </a:solidFill>
                <a:latin typeface="Times New Roman" panose="02020603050405020304" pitchFamily="18" charset="0"/>
              </a:rPr>
              <a:t>саме</a:t>
            </a:r>
            <a:r>
              <a:rPr lang="ru-RU" altLang="uk-UA" b="1" dirty="0">
                <a:solidFill>
                  <a:srgbClr val="FF0000"/>
                </a:solidFill>
                <a:latin typeface="Times New Roman" panose="02020603050405020304" pitchFamily="18" charset="0"/>
              </a:rPr>
              <a:t>», - говорила вона </a:t>
            </a:r>
            <a:r>
              <a:rPr lang="ru-RU" altLang="uk-UA" b="1" dirty="0" err="1">
                <a:solidFill>
                  <a:srgbClr val="FF0000"/>
                </a:solidFill>
                <a:latin typeface="Times New Roman" panose="02020603050405020304" pitchFamily="18" charset="0"/>
              </a:rPr>
              <a:t>синові</a:t>
            </a:r>
            <a:r>
              <a:rPr lang="ru-RU" altLang="uk-UA" b="1" dirty="0">
                <a:solidFill>
                  <a:srgbClr val="FF0000"/>
                </a:solidFill>
                <a:latin typeface="Times New Roman" panose="02020603050405020304" pitchFamily="18" charset="0"/>
              </a:rPr>
              <a:t>. Але </a:t>
            </a:r>
            <a:r>
              <a:rPr lang="ru-RU" altLang="uk-UA" b="1" dirty="0" err="1">
                <a:solidFill>
                  <a:srgbClr val="FF0000"/>
                </a:solidFill>
                <a:latin typeface="Times New Roman" panose="02020603050405020304" pitchFamily="18" charset="0"/>
              </a:rPr>
              <a:t>войовничий</a:t>
            </a:r>
            <a:r>
              <a:rPr lang="ru-RU" altLang="uk-UA" b="1" dirty="0">
                <a:solidFill>
                  <a:srgbClr val="FF0000"/>
                </a:solidFill>
                <a:latin typeface="Times New Roman" panose="02020603050405020304" pitchFamily="18" charset="0"/>
              </a:rPr>
              <a:t> Святослав </a:t>
            </a:r>
            <a:r>
              <a:rPr lang="ru-RU" altLang="uk-UA" b="1" dirty="0" err="1">
                <a:solidFill>
                  <a:srgbClr val="FF0000"/>
                </a:solidFill>
                <a:latin typeface="Times New Roman" panose="02020603050405020304" pitchFamily="18" charset="0"/>
              </a:rPr>
              <a:t>боявся</a:t>
            </a:r>
            <a:r>
              <a:rPr lang="ru-RU" altLang="uk-UA" b="1" dirty="0">
                <a:solidFill>
                  <a:srgbClr val="FF0000"/>
                </a:solidFill>
                <a:latin typeface="Times New Roman" panose="02020603050405020304" pitchFamily="18" charset="0"/>
              </a:rPr>
              <a:t> </a:t>
            </a:r>
            <a:r>
              <a:rPr lang="ru-RU" altLang="uk-UA" b="1" dirty="0" err="1">
                <a:solidFill>
                  <a:srgbClr val="FF0000"/>
                </a:solidFill>
                <a:latin typeface="Times New Roman" panose="02020603050405020304" pitchFamily="18" charset="0"/>
              </a:rPr>
              <a:t>глузувань</a:t>
            </a:r>
            <a:r>
              <a:rPr lang="ru-RU" altLang="uk-UA" b="1" dirty="0">
                <a:solidFill>
                  <a:srgbClr val="FF0000"/>
                </a:solidFill>
                <a:latin typeface="Times New Roman" panose="02020603050405020304" pitchFamily="18" charset="0"/>
              </a:rPr>
              <a:t> з боку </a:t>
            </a:r>
            <a:r>
              <a:rPr lang="ru-RU" altLang="uk-UA" b="1" dirty="0" err="1">
                <a:solidFill>
                  <a:srgbClr val="FF0000"/>
                </a:solidFill>
                <a:latin typeface="Times New Roman" panose="02020603050405020304" pitchFamily="18" charset="0"/>
              </a:rPr>
              <a:t>дружини</a:t>
            </a:r>
            <a:r>
              <a:rPr lang="ru-RU" altLang="uk-UA" b="1" dirty="0">
                <a:solidFill>
                  <a:srgbClr val="FF0000"/>
                </a:solidFill>
                <a:latin typeface="Times New Roman" panose="02020603050405020304" pitchFamily="18" charset="0"/>
              </a:rPr>
              <a:t> і не </a:t>
            </a:r>
            <a:r>
              <a:rPr lang="ru-RU" altLang="uk-UA" b="1" dirty="0" err="1">
                <a:solidFill>
                  <a:srgbClr val="FF0000"/>
                </a:solidFill>
                <a:latin typeface="Times New Roman" panose="02020603050405020304" pitchFamily="18" charset="0"/>
              </a:rPr>
              <a:t>хотів</a:t>
            </a:r>
            <a:r>
              <a:rPr lang="ru-RU" altLang="uk-UA" b="1" dirty="0">
                <a:solidFill>
                  <a:srgbClr val="FF0000"/>
                </a:solidFill>
                <a:latin typeface="Times New Roman" panose="02020603050405020304" pitchFamily="18" charset="0"/>
              </a:rPr>
              <a:t> </a:t>
            </a:r>
            <a:r>
              <a:rPr lang="ru-RU" altLang="uk-UA" b="1" dirty="0" err="1">
                <a:solidFill>
                  <a:srgbClr val="FF0000"/>
                </a:solidFill>
                <a:latin typeface="Times New Roman" panose="02020603050405020304" pitchFamily="18" charset="0"/>
              </a:rPr>
              <a:t>розлучатися</a:t>
            </a:r>
            <a:r>
              <a:rPr lang="ru-RU" altLang="uk-UA" b="1" dirty="0">
                <a:solidFill>
                  <a:srgbClr val="FF0000"/>
                </a:solidFill>
                <a:latin typeface="Times New Roman" panose="02020603050405020304" pitchFamily="18" charset="0"/>
              </a:rPr>
              <a:t> з </a:t>
            </a:r>
            <a:r>
              <a:rPr lang="ru-RU" altLang="uk-UA" b="1" dirty="0" err="1">
                <a:solidFill>
                  <a:srgbClr val="FF0000"/>
                </a:solidFill>
                <a:latin typeface="Times New Roman" panose="02020603050405020304" pitchFamily="18" charset="0"/>
              </a:rPr>
              <a:t>язичницькими</a:t>
            </a:r>
            <a:r>
              <a:rPr lang="ru-RU" altLang="uk-UA" b="1" dirty="0">
                <a:solidFill>
                  <a:srgbClr val="FF0000"/>
                </a:solidFill>
                <a:latin typeface="Times New Roman" panose="02020603050405020304" pitchFamily="18" charset="0"/>
              </a:rPr>
              <a:t> </a:t>
            </a:r>
            <a:r>
              <a:rPr lang="ru-RU" altLang="uk-UA" b="1" dirty="0" err="1">
                <a:solidFill>
                  <a:srgbClr val="FF0000"/>
                </a:solidFill>
                <a:latin typeface="Times New Roman" panose="02020603050405020304" pitchFamily="18" charset="0"/>
              </a:rPr>
              <a:t>звичаями</a:t>
            </a:r>
            <a:r>
              <a:rPr lang="ru-RU" altLang="uk-UA" b="1" dirty="0">
                <a:solidFill>
                  <a:srgbClr val="FF0000"/>
                </a:solidFill>
                <a:latin typeface="Times New Roman" panose="02020603050405020304" pitchFamily="18" charset="0"/>
              </a:rPr>
              <a:t>.</a:t>
            </a:r>
          </a:p>
        </p:txBody>
      </p:sp>
      <p:pic>
        <p:nvPicPr>
          <p:cNvPr id="26627" name="Рисунок 2" descr="Княгиня Ольга мала єдиного сина, Святослава.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541" y="331348"/>
            <a:ext cx="40894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111\Desktop\image13-4.jpeg"/>
          <p:cNvPicPr>
            <a:picLocks noChangeAspect="1" noChangeArrowheads="1"/>
          </p:cNvPicPr>
          <p:nvPr/>
        </p:nvPicPr>
        <p:blipFill>
          <a:blip r:embed="rId3" cstate="print"/>
          <a:srcRect/>
          <a:stretch>
            <a:fillRect/>
          </a:stretch>
        </p:blipFill>
        <p:spPr bwMode="auto">
          <a:xfrm>
            <a:off x="0" y="331347"/>
            <a:ext cx="3611408" cy="5524703"/>
          </a:xfrm>
          <a:prstGeom prst="rect">
            <a:avLst/>
          </a:prstGeom>
          <a:noFill/>
        </p:spPr>
      </p:pic>
    </p:spTree>
    <p:extLst>
      <p:ext uri="{BB962C8B-B14F-4D97-AF65-F5344CB8AC3E}">
        <p14:creationId xmlns:p14="http://schemas.microsoft.com/office/powerpoint/2010/main" val="311203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6510" y="365127"/>
            <a:ext cx="7657289" cy="1325563"/>
          </a:xfrm>
        </p:spPr>
        <p:txBody>
          <a:bodyPr/>
          <a:lstStyle/>
          <a:p>
            <a:r>
              <a:rPr lang="uk-UA" b="1" dirty="0"/>
              <a:t>Німецька місія.</a:t>
            </a:r>
            <a:r>
              <a:rPr lang="uk-UA" dirty="0"/>
              <a:t> </a:t>
            </a:r>
          </a:p>
        </p:txBody>
      </p:sp>
      <p:sp>
        <p:nvSpPr>
          <p:cNvPr id="3" name="Объект 2"/>
          <p:cNvSpPr>
            <a:spLocks noGrp="1"/>
          </p:cNvSpPr>
          <p:nvPr>
            <p:ph idx="1"/>
          </p:nvPr>
        </p:nvSpPr>
        <p:spPr>
          <a:xfrm>
            <a:off x="5108644" y="1862138"/>
            <a:ext cx="6427828" cy="3896535"/>
          </a:xfrm>
        </p:spPr>
        <p:txBody>
          <a:bodyPr>
            <a:normAutofit fontScale="92500" lnSpcReduction="20000"/>
          </a:bodyPr>
          <a:lstStyle/>
          <a:p>
            <a:r>
              <a:rPr lang="uk-UA" dirty="0" smtClean="0"/>
              <a:t>Київська </a:t>
            </a:r>
            <a:r>
              <a:rPr lang="uk-UA" dirty="0"/>
              <a:t>Русь підтримувала дипломатичні відносини з Німецькою імперією. </a:t>
            </a:r>
            <a:r>
              <a:rPr lang="uk-UA" b="1" dirty="0"/>
              <a:t>959 року Ольга відправила посольство до імператора Оттона.</a:t>
            </a:r>
            <a:r>
              <a:rPr lang="uk-UA" dirty="0"/>
              <a:t> У відповідь на це за два роки до Києва прибула місія на чолі з єпископом </a:t>
            </a:r>
            <a:r>
              <a:rPr lang="uk-UA" dirty="0" err="1"/>
              <a:t>Адальбертом</a:t>
            </a:r>
            <a:r>
              <a:rPr lang="uk-UA" dirty="0"/>
              <a:t>, яка мала на меті схилити Русь до хрещення під патронатом римської церкви (католицької). Проте успіху ця місія не мала.</a:t>
            </a:r>
          </a:p>
          <a:p>
            <a:r>
              <a:rPr lang="uk-UA" dirty="0"/>
              <a:t>За часів Ольги міжнародний престиж Київської Русі значно зріс. І Візантія, і Німеччина — авторитетні світові держави середньовіччя — мали дипломатичні відносини з Київською державою, вбачали в ній рівноправного партнера.</a:t>
            </a:r>
          </a:p>
          <a:p>
            <a:endParaRPr lang="uk-UA" dirty="0"/>
          </a:p>
        </p:txBody>
      </p:sp>
      <p:pic>
        <p:nvPicPr>
          <p:cNvPr id="25602" name="Picture 2" descr="Княгиня Ольга – Алати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9" y="0"/>
            <a:ext cx="3905250" cy="372427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Оттон I Великий — Википед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718" y="2538920"/>
            <a:ext cx="2447925"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608" y="450937"/>
            <a:ext cx="10121029" cy="566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04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effectLst>
                  <a:outerShdw blurRad="38100" dist="38100" dir="2700000" algn="tl">
                    <a:srgbClr val="000000">
                      <a:alpha val="43137"/>
                    </a:srgbClr>
                  </a:outerShdw>
                </a:effectLst>
              </a:rPr>
              <a:t>Померла Ольга 24 </a:t>
            </a:r>
            <a:r>
              <a:rPr lang="ru-RU" b="1" dirty="0" err="1" smtClean="0">
                <a:solidFill>
                  <a:srgbClr val="FF0000"/>
                </a:solidFill>
                <a:effectLst>
                  <a:outerShdw blurRad="38100" dist="38100" dir="2700000" algn="tl">
                    <a:srgbClr val="000000">
                      <a:alpha val="43137"/>
                    </a:srgbClr>
                  </a:outerShdw>
                </a:effectLst>
              </a:rPr>
              <a:t>липня</a:t>
            </a:r>
            <a:r>
              <a:rPr lang="ru-RU" b="1" dirty="0" smtClean="0">
                <a:solidFill>
                  <a:srgbClr val="FF0000"/>
                </a:solidFill>
                <a:effectLst>
                  <a:outerShdw blurRad="38100" dist="38100" dir="2700000" algn="tl">
                    <a:srgbClr val="000000">
                      <a:alpha val="43137"/>
                    </a:srgbClr>
                  </a:outerShdw>
                </a:effectLst>
              </a:rPr>
              <a:t> 969 року</a:t>
            </a:r>
            <a:r>
              <a:rPr lang="ru-RU" b="1" dirty="0" smtClean="0"/>
              <a:t>.</a:t>
            </a:r>
            <a:endParaRPr lang="ru-RU" b="1" dirty="0"/>
          </a:p>
        </p:txBody>
      </p:sp>
      <p:pic>
        <p:nvPicPr>
          <p:cNvPr id="49154" name="Picture 2" descr="C:\Users\111\Desktop\image9-3.jpeg"/>
          <p:cNvPicPr>
            <a:picLocks noGrp="1" noChangeAspect="1" noChangeArrowheads="1"/>
          </p:cNvPicPr>
          <p:nvPr>
            <p:ph sz="half" idx="1"/>
          </p:nvPr>
        </p:nvPicPr>
        <p:blipFill>
          <a:blip r:embed="rId2" cstate="print"/>
          <a:stretch>
            <a:fillRect/>
          </a:stretch>
        </p:blipFill>
        <p:spPr bwMode="auto">
          <a:xfrm>
            <a:off x="1946073" y="609600"/>
            <a:ext cx="3016653" cy="3767138"/>
          </a:xfrm>
          <a:prstGeom prst="rect">
            <a:avLst/>
          </a:prstGeom>
          <a:noFill/>
          <a:scene3d>
            <a:camera prst="perspectiveHeroicExtremeRightFacing"/>
            <a:lightRig rig="threePt" dir="t"/>
          </a:scene3d>
        </p:spPr>
      </p:pic>
      <p:sp>
        <p:nvSpPr>
          <p:cNvPr id="4" name="Содержимое 3"/>
          <p:cNvSpPr>
            <a:spLocks noGrp="1"/>
          </p:cNvSpPr>
          <p:nvPr>
            <p:ph sz="half" idx="2"/>
          </p:nvPr>
        </p:nvSpPr>
        <p:spPr/>
        <p:txBody>
          <a:bodyPr>
            <a:normAutofit/>
          </a:bodyPr>
          <a:lstStyle/>
          <a:p>
            <a:r>
              <a:rPr lang="ru-RU" dirty="0" err="1" smtClean="0"/>
              <a:t>Її</a:t>
            </a:r>
            <a:r>
              <a:rPr lang="ru-RU" dirty="0" smtClean="0"/>
              <a:t> смерть </a:t>
            </a:r>
            <a:r>
              <a:rPr lang="ru-RU" dirty="0" err="1" smtClean="0"/>
              <a:t>була</a:t>
            </a:r>
            <a:r>
              <a:rPr lang="ru-RU" dirty="0" smtClean="0"/>
              <a:t> тихою </a:t>
            </a:r>
            <a:r>
              <a:rPr lang="ru-RU" dirty="0" err="1" smtClean="0"/>
              <a:t>й</a:t>
            </a:r>
            <a:r>
              <a:rPr lang="ru-RU" dirty="0" smtClean="0"/>
              <a:t> </a:t>
            </a:r>
            <a:r>
              <a:rPr lang="ru-RU" dirty="0" err="1" smtClean="0"/>
              <a:t>безтурботною</a:t>
            </a:r>
            <a:r>
              <a:rPr lang="ru-RU" dirty="0" smtClean="0"/>
              <a:t>. </a:t>
            </a:r>
            <a:r>
              <a:rPr lang="ru-RU" dirty="0" err="1" smtClean="0"/>
              <a:t>Усі</a:t>
            </a:r>
            <a:r>
              <a:rPr lang="ru-RU" dirty="0" smtClean="0"/>
              <a:t> </a:t>
            </a:r>
            <a:r>
              <a:rPr lang="ru-RU" dirty="0" err="1" smtClean="0"/>
              <a:t>русичі</a:t>
            </a:r>
            <a:r>
              <a:rPr lang="ru-RU" dirty="0" smtClean="0"/>
              <a:t>: </a:t>
            </a:r>
            <a:r>
              <a:rPr lang="ru-RU" dirty="0" err="1" smtClean="0"/>
              <a:t>і</a:t>
            </a:r>
            <a:r>
              <a:rPr lang="ru-RU" dirty="0" smtClean="0"/>
              <a:t> </a:t>
            </a:r>
            <a:r>
              <a:rPr lang="ru-RU" dirty="0" err="1" smtClean="0"/>
              <a:t>християни</a:t>
            </a:r>
            <a:r>
              <a:rPr lang="ru-RU" dirty="0" smtClean="0"/>
              <a:t>, </a:t>
            </a:r>
            <a:r>
              <a:rPr lang="ru-RU" dirty="0" err="1" smtClean="0"/>
              <a:t>і</a:t>
            </a:r>
            <a:r>
              <a:rPr lang="ru-RU" dirty="0" smtClean="0"/>
              <a:t> </a:t>
            </a:r>
            <a:r>
              <a:rPr lang="ru-RU" dirty="0" err="1" smtClean="0"/>
              <a:t>язичники</a:t>
            </a:r>
            <a:r>
              <a:rPr lang="ru-RU" dirty="0" smtClean="0"/>
              <a:t> </a:t>
            </a:r>
            <a:r>
              <a:rPr lang="ru-RU" dirty="0" err="1" smtClean="0"/>
              <a:t>оплакували</a:t>
            </a:r>
            <a:r>
              <a:rPr lang="ru-RU" dirty="0" smtClean="0"/>
              <a:t> смерть </a:t>
            </a:r>
            <a:r>
              <a:rPr lang="ru-RU" dirty="0" err="1" smtClean="0"/>
              <a:t>великої</a:t>
            </a:r>
            <a:r>
              <a:rPr lang="ru-RU" dirty="0" smtClean="0"/>
              <a:t> </a:t>
            </a:r>
            <a:r>
              <a:rPr lang="ru-RU" dirty="0" err="1" smtClean="0"/>
              <a:t>княгині</a:t>
            </a:r>
            <a:r>
              <a:rPr lang="ru-RU" dirty="0" smtClean="0"/>
              <a:t>. “І </a:t>
            </a:r>
            <a:r>
              <a:rPr lang="ru-RU" dirty="0" err="1" smtClean="0"/>
              <a:t>плакався</a:t>
            </a:r>
            <a:r>
              <a:rPr lang="ru-RU" dirty="0" smtClean="0"/>
              <a:t> по </a:t>
            </a:r>
            <a:r>
              <a:rPr lang="ru-RU" dirty="0" err="1" smtClean="0"/>
              <a:t>ній</a:t>
            </a:r>
            <a:r>
              <a:rPr lang="ru-RU" dirty="0" smtClean="0"/>
              <a:t>, — </a:t>
            </a:r>
            <a:r>
              <a:rPr lang="ru-RU" dirty="0" err="1" smtClean="0"/>
              <a:t>каже</a:t>
            </a:r>
            <a:r>
              <a:rPr lang="ru-RU" dirty="0" smtClean="0"/>
              <a:t> </a:t>
            </a:r>
            <a:r>
              <a:rPr lang="ru-RU" dirty="0" err="1" smtClean="0"/>
              <a:t>літописець</a:t>
            </a:r>
            <a:r>
              <a:rPr lang="ru-RU" dirty="0" smtClean="0"/>
              <a:t>, — </a:t>
            </a:r>
            <a:r>
              <a:rPr lang="ru-RU" dirty="0" err="1" smtClean="0"/>
              <a:t>син</a:t>
            </a:r>
            <a:r>
              <a:rPr lang="ru-RU" dirty="0" smtClean="0"/>
              <a:t> </a:t>
            </a:r>
            <a:r>
              <a:rPr lang="ru-RU" dirty="0" err="1" smtClean="0"/>
              <a:t>її</a:t>
            </a:r>
            <a:r>
              <a:rPr lang="ru-RU" dirty="0" smtClean="0"/>
              <a:t> та </a:t>
            </a:r>
            <a:r>
              <a:rPr lang="ru-RU" dirty="0" err="1" smtClean="0"/>
              <a:t>онуки</a:t>
            </a:r>
            <a:r>
              <a:rPr lang="ru-RU" dirty="0" smtClean="0"/>
              <a:t> </a:t>
            </a:r>
            <a:r>
              <a:rPr lang="ru-RU" dirty="0" err="1" smtClean="0"/>
              <a:t>і</a:t>
            </a:r>
            <a:r>
              <a:rPr lang="ru-RU" dirty="0" smtClean="0"/>
              <a:t> люди </a:t>
            </a:r>
            <a:r>
              <a:rPr lang="ru-RU" dirty="0" err="1" smtClean="0"/>
              <a:t>всі</a:t>
            </a:r>
            <a:r>
              <a:rPr lang="ru-RU" dirty="0" smtClean="0"/>
              <a:t> плачем великим”.</a:t>
            </a:r>
          </a:p>
          <a:p>
            <a:endParaRPr lang="ru-RU" dirty="0"/>
          </a:p>
        </p:txBody>
      </p:sp>
    </p:spTree>
    <p:extLst>
      <p:ext uri="{BB962C8B-B14F-4D97-AF65-F5344CB8AC3E}">
        <p14:creationId xmlns:p14="http://schemas.microsoft.com/office/powerpoint/2010/main" val="1696637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Ольга\Documents\КЗПД\КАЛЕНДАРЬ  праздников по месецам на весь год\Январь\3 января День памяти святой равноапостольной княгини Ольги.0551183205.jpg"/>
          <p:cNvPicPr>
            <a:picLocks noGrp="1" noChangeAspect="1" noChangeArrowheads="1"/>
          </p:cNvPicPr>
          <p:nvPr>
            <p:ph sz="half" idx="1"/>
          </p:nvPr>
        </p:nvPicPr>
        <p:blipFill>
          <a:blip r:embed="rId2" cstate="print">
            <a:lum contrast="30000"/>
          </a:blip>
          <a:srcRect/>
          <a:stretch>
            <a:fillRect/>
          </a:stretch>
        </p:blipFill>
        <p:spPr bwMode="auto">
          <a:xfrm>
            <a:off x="876778" y="2050688"/>
            <a:ext cx="3876675" cy="4286250"/>
          </a:xfrm>
          <a:prstGeom prst="rect">
            <a:avLst/>
          </a:prstGeom>
          <a:noFill/>
          <a:scene3d>
            <a:camera prst="orthographicFront"/>
            <a:lightRig rig="threePt" dir="t"/>
          </a:scene3d>
          <a:sp3d>
            <a:bevelT/>
          </a:sp3d>
        </p:spPr>
      </p:pic>
      <p:pic>
        <p:nvPicPr>
          <p:cNvPr id="14" name="Picture 3" descr="C:\Users\Ольга\Documents\КЗПД\КАЛЕНДАРЬ  праздников по месецам на весь год\Июль\24 июля.jpg"/>
          <p:cNvPicPr>
            <a:picLocks noChangeAspect="1" noChangeArrowheads="1"/>
          </p:cNvPicPr>
          <p:nvPr/>
        </p:nvPicPr>
        <p:blipFill>
          <a:blip r:embed="rId3" cstate="print">
            <a:lum bright="-10000" contrast="30000"/>
          </a:blip>
          <a:srcRect r="9412"/>
          <a:stretch>
            <a:fillRect/>
          </a:stretch>
        </p:blipFill>
        <p:spPr bwMode="auto">
          <a:xfrm>
            <a:off x="7609601" y="276189"/>
            <a:ext cx="4125116" cy="6377530"/>
          </a:xfrm>
          <a:prstGeom prst="rect">
            <a:avLst/>
          </a:prstGeom>
          <a:noFill/>
          <a:effectLst>
            <a:glow rad="228600">
              <a:schemeClr val="accent1">
                <a:satMod val="175000"/>
                <a:alpha val="40000"/>
              </a:schemeClr>
            </a:glow>
          </a:effectLst>
        </p:spPr>
      </p:pic>
      <p:sp>
        <p:nvSpPr>
          <p:cNvPr id="15" name="Прямоугольник 14"/>
          <p:cNvSpPr/>
          <p:nvPr/>
        </p:nvSpPr>
        <p:spPr>
          <a:xfrm>
            <a:off x="1991544" y="188640"/>
            <a:ext cx="3096344" cy="1862048"/>
          </a:xfrm>
          <a:prstGeom prst="rect">
            <a:avLst/>
          </a:prstGeom>
        </p:spPr>
        <p:txBody>
          <a:bodyPr wrap="square">
            <a:spAutoFit/>
          </a:bodyPr>
          <a:lstStyle/>
          <a:p>
            <a:pPr algn="ctr"/>
            <a:r>
              <a:rPr lang="ru-RU" sz="2300" b="1" dirty="0">
                <a:solidFill>
                  <a:srgbClr val="FF0000"/>
                </a:solidFill>
              </a:rPr>
              <a:t>Ольга </a:t>
            </a:r>
            <a:r>
              <a:rPr lang="ru-RU" sz="2300" b="1" dirty="0" err="1">
                <a:solidFill>
                  <a:srgbClr val="FF0000"/>
                </a:solidFill>
              </a:rPr>
              <a:t>вважається</a:t>
            </a:r>
            <a:r>
              <a:rPr lang="ru-RU" sz="2300" b="1" dirty="0">
                <a:solidFill>
                  <a:srgbClr val="FF0000"/>
                </a:solidFill>
              </a:rPr>
              <a:t> </a:t>
            </a:r>
            <a:r>
              <a:rPr lang="ru-RU" sz="2300" b="1" dirty="0" err="1">
                <a:solidFill>
                  <a:srgbClr val="FF0000"/>
                </a:solidFill>
              </a:rPr>
              <a:t>першою</a:t>
            </a:r>
            <a:r>
              <a:rPr lang="ru-RU" sz="2300" b="1" dirty="0">
                <a:solidFill>
                  <a:srgbClr val="FF0000"/>
                </a:solidFill>
              </a:rPr>
              <a:t> </a:t>
            </a:r>
            <a:r>
              <a:rPr lang="ru-RU" sz="2300" b="1" dirty="0" err="1">
                <a:solidFill>
                  <a:srgbClr val="FF0000"/>
                </a:solidFill>
              </a:rPr>
              <a:t>правителькою</a:t>
            </a:r>
            <a:r>
              <a:rPr lang="ru-RU" sz="2300" b="1" dirty="0">
                <a:solidFill>
                  <a:srgbClr val="FF0000"/>
                </a:solidFill>
              </a:rPr>
              <a:t> </a:t>
            </a:r>
            <a:r>
              <a:rPr lang="ru-RU" sz="2300" b="1" dirty="0" err="1">
                <a:solidFill>
                  <a:srgbClr val="FF0000"/>
                </a:solidFill>
              </a:rPr>
              <a:t>Русі</a:t>
            </a:r>
            <a:r>
              <a:rPr lang="ru-RU" sz="2300" b="1" dirty="0">
                <a:solidFill>
                  <a:srgbClr val="FF0000"/>
                </a:solidFill>
              </a:rPr>
              <a:t>, </a:t>
            </a:r>
            <a:r>
              <a:rPr lang="ru-RU" sz="2300" b="1" dirty="0" err="1">
                <a:solidFill>
                  <a:srgbClr val="FF0000"/>
                </a:solidFill>
              </a:rPr>
              <a:t>що</a:t>
            </a:r>
            <a:r>
              <a:rPr lang="ru-RU" sz="2300" b="1" dirty="0">
                <a:solidFill>
                  <a:srgbClr val="FF0000"/>
                </a:solidFill>
              </a:rPr>
              <a:t> </a:t>
            </a:r>
            <a:r>
              <a:rPr lang="ru-RU" sz="2300" b="1" dirty="0" err="1">
                <a:solidFill>
                  <a:srgbClr val="FF0000"/>
                </a:solidFill>
              </a:rPr>
              <a:t>офіційно</a:t>
            </a:r>
            <a:r>
              <a:rPr lang="ru-RU" sz="2300" b="1" dirty="0">
                <a:solidFill>
                  <a:srgbClr val="FF0000"/>
                </a:solidFill>
              </a:rPr>
              <a:t> </a:t>
            </a:r>
            <a:r>
              <a:rPr lang="ru-RU" sz="2300" b="1" dirty="0" err="1">
                <a:solidFill>
                  <a:srgbClr val="FF0000"/>
                </a:solidFill>
              </a:rPr>
              <a:t>прийняла</a:t>
            </a:r>
            <a:r>
              <a:rPr lang="ru-RU" sz="2300" b="1" dirty="0">
                <a:solidFill>
                  <a:srgbClr val="FF0000"/>
                </a:solidFill>
              </a:rPr>
              <a:t> </a:t>
            </a:r>
            <a:r>
              <a:rPr lang="ru-RU" sz="2300" b="1" dirty="0" err="1">
                <a:solidFill>
                  <a:srgbClr val="FF0000"/>
                </a:solidFill>
              </a:rPr>
              <a:t>християнство</a:t>
            </a:r>
            <a:endParaRPr lang="ru-RU" sz="2300" b="1" dirty="0">
              <a:solidFill>
                <a:srgbClr val="FF0000"/>
              </a:solidFill>
            </a:endParaRPr>
          </a:p>
        </p:txBody>
      </p:sp>
    </p:spTree>
    <p:extLst>
      <p:ext uri="{BB962C8B-B14F-4D97-AF65-F5344CB8AC3E}">
        <p14:creationId xmlns:p14="http://schemas.microsoft.com/office/powerpoint/2010/main" val="2886198025"/>
      </p:ext>
    </p:extLst>
  </p:cSld>
  <p:clrMapOvr>
    <a:masterClrMapping/>
  </p:clrMapOvr>
  <p:transition spd="slow">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99680" y="556266"/>
            <a:ext cx="10515600" cy="4351338"/>
          </a:xfrm>
        </p:spPr>
        <p:txBody>
          <a:bodyPr/>
          <a:lstStyle/>
          <a:p>
            <a:r>
              <a:rPr lang="ru-RU" dirty="0"/>
              <a:t>У </a:t>
            </a:r>
            <a:r>
              <a:rPr lang="ru-RU" dirty="0" err="1"/>
              <a:t>цей</a:t>
            </a:r>
            <a:r>
              <a:rPr lang="ru-RU" dirty="0"/>
              <a:t> час </a:t>
            </a:r>
            <a:r>
              <a:rPr lang="ru-RU" dirty="0" err="1"/>
              <a:t>досяг</a:t>
            </a:r>
            <a:r>
              <a:rPr lang="ru-RU" dirty="0"/>
              <a:t> </a:t>
            </a:r>
            <a:r>
              <a:rPr lang="ru-RU" dirty="0" err="1"/>
              <a:t>повноліття</a:t>
            </a:r>
            <a:r>
              <a:rPr lang="ru-RU" dirty="0"/>
              <a:t> і став великим князем </a:t>
            </a:r>
            <a:r>
              <a:rPr lang="ru-RU" dirty="0" err="1"/>
              <a:t>київським</a:t>
            </a:r>
            <a:r>
              <a:rPr lang="ru-RU" dirty="0"/>
              <a:t> </a:t>
            </a:r>
            <a:r>
              <a:rPr lang="ru-RU" dirty="0" err="1"/>
              <a:t>син</a:t>
            </a:r>
            <a:r>
              <a:rPr lang="ru-RU" dirty="0"/>
              <a:t> Ольги та </a:t>
            </a:r>
            <a:r>
              <a:rPr lang="ru-RU" dirty="0" err="1"/>
              <a:t>Ігоря</a:t>
            </a:r>
            <a:r>
              <a:rPr lang="ru-RU" dirty="0"/>
              <a:t>. </a:t>
            </a:r>
            <a:r>
              <a:rPr lang="ru-RU" dirty="0" err="1"/>
              <a:t>Розгадайте</a:t>
            </a:r>
            <a:r>
              <a:rPr lang="ru-RU" dirty="0"/>
              <a:t> шараду і </a:t>
            </a:r>
            <a:r>
              <a:rPr lang="ru-RU" dirty="0" err="1"/>
              <a:t>ви</a:t>
            </a:r>
            <a:r>
              <a:rPr lang="ru-RU" dirty="0"/>
              <a:t> </a:t>
            </a:r>
            <a:r>
              <a:rPr lang="ru-RU" dirty="0" err="1"/>
              <a:t>дізнаєтесь</a:t>
            </a:r>
            <a:r>
              <a:rPr lang="ru-RU" dirty="0"/>
              <a:t>, як </a:t>
            </a:r>
            <a:r>
              <a:rPr lang="ru-RU" dirty="0" err="1"/>
              <a:t>його</a:t>
            </a:r>
            <a:r>
              <a:rPr lang="ru-RU" dirty="0"/>
              <a:t> звали.</a:t>
            </a:r>
            <a:endParaRPr lang="uk-UA" dirty="0"/>
          </a:p>
          <a:p>
            <a:pPr marL="0" indent="0">
              <a:buNone/>
            </a:pPr>
            <a:r>
              <a:rPr lang="ru-RU" dirty="0" err="1"/>
              <a:t>Дні</a:t>
            </a:r>
            <a:r>
              <a:rPr lang="ru-RU" dirty="0"/>
              <a:t> </a:t>
            </a:r>
            <a:r>
              <a:rPr lang="ru-RU" dirty="0" err="1"/>
              <a:t>урочисті</a:t>
            </a:r>
            <a:r>
              <a:rPr lang="ru-RU" dirty="0"/>
              <a:t> і </a:t>
            </a:r>
            <a:r>
              <a:rPr lang="ru-RU" dirty="0" err="1"/>
              <a:t>відомі</a:t>
            </a:r>
            <a:endParaRPr lang="uk-UA" dirty="0"/>
          </a:p>
          <a:p>
            <a:pPr marL="0" indent="0">
              <a:buNone/>
            </a:pPr>
            <a:r>
              <a:rPr lang="ru-RU" dirty="0"/>
              <a:t>У перший склад ми </a:t>
            </a:r>
            <a:r>
              <a:rPr lang="ru-RU" dirty="0" err="1"/>
              <a:t>візьмемо</a:t>
            </a:r>
            <a:r>
              <a:rPr lang="ru-RU" dirty="0"/>
              <a:t>.</a:t>
            </a:r>
            <a:endParaRPr lang="uk-UA" dirty="0"/>
          </a:p>
          <a:p>
            <a:pPr marL="0" indent="0">
              <a:buNone/>
            </a:pPr>
            <a:r>
              <a:rPr lang="ru-RU" dirty="0" err="1"/>
              <a:t>Почесне</a:t>
            </a:r>
            <a:r>
              <a:rPr lang="ru-RU" dirty="0"/>
              <a:t> </a:t>
            </a:r>
            <a:r>
              <a:rPr lang="ru-RU" dirty="0" err="1"/>
              <a:t>визнання</a:t>
            </a:r>
            <a:r>
              <a:rPr lang="ru-RU" dirty="0"/>
              <a:t> </a:t>
            </a:r>
            <a:r>
              <a:rPr lang="ru-RU" dirty="0" err="1"/>
              <a:t>свідомо</a:t>
            </a:r>
            <a:endParaRPr lang="uk-UA" dirty="0"/>
          </a:p>
          <a:p>
            <a:pPr marL="0" indent="0">
              <a:buNone/>
            </a:pPr>
            <a:r>
              <a:rPr lang="ru-RU" dirty="0"/>
              <a:t>До них ми </a:t>
            </a:r>
            <a:r>
              <a:rPr lang="ru-RU" dirty="0" err="1"/>
              <a:t>потім</a:t>
            </a:r>
            <a:r>
              <a:rPr lang="ru-RU" dirty="0"/>
              <a:t> </a:t>
            </a:r>
            <a:r>
              <a:rPr lang="ru-RU" dirty="0" err="1"/>
              <a:t>додамо</a:t>
            </a:r>
            <a:r>
              <a:rPr lang="ru-RU" dirty="0"/>
              <a:t>.</a:t>
            </a:r>
            <a:endParaRPr lang="uk-UA" dirty="0"/>
          </a:p>
          <a:p>
            <a:pPr marL="0" indent="0">
              <a:buNone/>
            </a:pPr>
            <a:r>
              <a:rPr lang="ru-RU" dirty="0" err="1"/>
              <a:t>Закреслим</a:t>
            </a:r>
            <a:r>
              <a:rPr lang="ru-RU" dirty="0"/>
              <a:t> букву </a:t>
            </a:r>
            <a:r>
              <a:rPr lang="ru-RU" dirty="0" err="1"/>
              <a:t>скраю</a:t>
            </a:r>
            <a:endParaRPr lang="uk-UA" dirty="0"/>
          </a:p>
          <a:p>
            <a:pPr marL="0" indent="0">
              <a:buNone/>
            </a:pPr>
            <a:r>
              <a:rPr lang="ru-RU" dirty="0"/>
              <a:t>І князя </a:t>
            </a:r>
            <a:r>
              <a:rPr lang="ru-RU" dirty="0" err="1"/>
              <a:t>всі</a:t>
            </a:r>
            <a:r>
              <a:rPr lang="ru-RU" dirty="0"/>
              <a:t> </a:t>
            </a:r>
            <a:r>
              <a:rPr lang="ru-RU" dirty="0" err="1"/>
              <a:t>впізнаєм</a:t>
            </a:r>
            <a:r>
              <a:rPr lang="ru-RU" dirty="0"/>
              <a:t>. </a:t>
            </a:r>
            <a:endParaRPr lang="uk-UA" dirty="0"/>
          </a:p>
        </p:txBody>
      </p:sp>
      <p:pic>
        <p:nvPicPr>
          <p:cNvPr id="4" name="Рисунок 3" descr="Урок 5. Тема. «Київські князі Ігор, Ольга, Святослав»."/>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7615825" y="2353311"/>
            <a:ext cx="4285146" cy="3133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0766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Grp="1" noChangeAspect="1" noChangeArrowheads="1"/>
          </p:cNvPicPr>
          <p:nvPr>
            <p:ph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0" y="160338"/>
            <a:ext cx="5786438" cy="6288087"/>
          </a:xfrm>
          <a:noFill/>
        </p:spPr>
      </p:pic>
    </p:spTree>
    <p:extLst>
      <p:ext uri="{BB962C8B-B14F-4D97-AF65-F5344CB8AC3E}">
        <p14:creationId xmlns:p14="http://schemas.microsoft.com/office/powerpoint/2010/main" val="124725900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4521896"/>
            <a:ext cx="8212267" cy="2051166"/>
          </a:xfrm>
        </p:spPr>
        <p:txBody>
          <a:bodyPr>
            <a:normAutofit fontScale="90000"/>
          </a:bodyPr>
          <a:lstStyle/>
          <a:p>
            <a:pPr algn="ctr"/>
            <a:r>
              <a:rPr lang="ru-RU" sz="2700" b="1" dirty="0">
                <a:solidFill>
                  <a:srgbClr val="FF0000"/>
                </a:solidFill>
                <a:effectLst>
                  <a:outerShdw blurRad="38100" dist="38100" dir="2700000" algn="tl">
                    <a:srgbClr val="000000">
                      <a:alpha val="43137"/>
                    </a:srgbClr>
                  </a:outerShdw>
                </a:effectLst>
              </a:rPr>
              <a:t>Подумайте, на </a:t>
            </a:r>
            <a:r>
              <a:rPr lang="ru-RU" sz="2700" b="1" dirty="0" err="1">
                <a:solidFill>
                  <a:srgbClr val="FF0000"/>
                </a:solidFill>
                <a:effectLst>
                  <a:outerShdw blurRad="38100" dist="38100" dir="2700000" algn="tl">
                    <a:srgbClr val="000000">
                      <a:alpha val="43137"/>
                    </a:srgbClr>
                  </a:outerShdw>
                </a:effectLst>
              </a:rPr>
              <a:t>яких</a:t>
            </a:r>
            <a:r>
              <a:rPr lang="ru-RU" sz="2700" b="1" dirty="0">
                <a:solidFill>
                  <a:srgbClr val="FF0000"/>
                </a:solidFill>
                <a:effectLst>
                  <a:outerShdw blurRad="38100" dist="38100" dir="2700000" algn="tl">
                    <a:srgbClr val="000000">
                      <a:alpha val="43137"/>
                    </a:srgbClr>
                  </a:outerShdw>
                </a:effectLst>
              </a:rPr>
              <a:t> </a:t>
            </a:r>
            <a:r>
              <a:rPr lang="ru-RU" sz="2700" b="1" dirty="0" err="1">
                <a:solidFill>
                  <a:srgbClr val="FF0000"/>
                </a:solidFill>
                <a:effectLst>
                  <a:outerShdw blurRad="38100" dist="38100" dir="2700000" algn="tl">
                    <a:srgbClr val="000000">
                      <a:alpha val="43137"/>
                    </a:srgbClr>
                  </a:outerShdw>
                </a:effectLst>
              </a:rPr>
              <a:t>воїнів</a:t>
            </a:r>
            <a:r>
              <a:rPr lang="ru-RU" sz="2700" b="1" dirty="0">
                <a:solidFill>
                  <a:srgbClr val="FF0000"/>
                </a:solidFill>
                <a:effectLst>
                  <a:outerShdw blurRad="38100" dist="38100" dir="2700000" algn="tl">
                    <a:srgbClr val="000000">
                      <a:alpha val="43137"/>
                    </a:srgbClr>
                  </a:outerShdw>
                </a:effectLst>
              </a:rPr>
              <a:t> </a:t>
            </a:r>
            <a:r>
              <a:rPr lang="ru-RU" sz="2700" b="1" dirty="0" err="1">
                <a:solidFill>
                  <a:srgbClr val="FF0000"/>
                </a:solidFill>
                <a:effectLst>
                  <a:outerShdw blurRad="38100" dist="38100" dir="2700000" algn="tl">
                    <a:srgbClr val="000000">
                      <a:alpha val="43137"/>
                    </a:srgbClr>
                  </a:outerShdw>
                </a:effectLst>
              </a:rPr>
              <a:t>пізнішої</a:t>
            </a:r>
            <a:r>
              <a:rPr lang="ru-RU" sz="2700" b="1" dirty="0">
                <a:solidFill>
                  <a:srgbClr val="FF0000"/>
                </a:solidFill>
                <a:effectLst>
                  <a:outerShdw blurRad="38100" dist="38100" dir="2700000" algn="tl">
                    <a:srgbClr val="000000">
                      <a:alpha val="43137"/>
                    </a:srgbClr>
                  </a:outerShdw>
                </a:effectLst>
              </a:rPr>
              <a:t> </a:t>
            </a:r>
            <a:r>
              <a:rPr lang="ru-RU" sz="2700" b="1" dirty="0" err="1">
                <a:solidFill>
                  <a:srgbClr val="FF0000"/>
                </a:solidFill>
                <a:effectLst>
                  <a:outerShdw blurRad="38100" dist="38100" dir="2700000" algn="tl">
                    <a:srgbClr val="000000">
                      <a:alpha val="43137"/>
                    </a:srgbClr>
                  </a:outerShdw>
                </a:effectLst>
              </a:rPr>
              <a:t>доби</a:t>
            </a:r>
            <a:r>
              <a:rPr lang="ru-RU" sz="2700" b="1" dirty="0">
                <a:solidFill>
                  <a:srgbClr val="FF0000"/>
                </a:solidFill>
                <a:effectLst>
                  <a:outerShdw blurRad="38100" dist="38100" dir="2700000" algn="tl">
                    <a:srgbClr val="000000">
                      <a:alpha val="43137"/>
                    </a:srgbClr>
                  </a:outerShdw>
                </a:effectLst>
              </a:rPr>
              <a:t> </a:t>
            </a:r>
            <a:r>
              <a:rPr lang="ru-RU" sz="2700" b="1" dirty="0" err="1">
                <a:solidFill>
                  <a:srgbClr val="FF0000"/>
                </a:solidFill>
                <a:effectLst>
                  <a:outerShdw blurRad="38100" dist="38100" dir="2700000" algn="tl">
                    <a:srgbClr val="000000">
                      <a:alpha val="43137"/>
                    </a:srgbClr>
                  </a:outerShdw>
                </a:effectLst>
              </a:rPr>
              <a:t>був</a:t>
            </a:r>
            <a:r>
              <a:rPr lang="ru-RU" sz="2700" b="1" dirty="0">
                <a:solidFill>
                  <a:srgbClr val="FF0000"/>
                </a:solidFill>
                <a:effectLst>
                  <a:outerShdw blurRad="38100" dist="38100" dir="2700000" algn="tl">
                    <a:srgbClr val="000000">
                      <a:alpha val="43137"/>
                    </a:srgbClr>
                  </a:outerShdw>
                </a:effectLst>
              </a:rPr>
              <a:t> схожий князь Святослав. </a:t>
            </a:r>
            <a:r>
              <a:rPr lang="ru-RU" sz="2700" b="1" dirty="0" err="1">
                <a:solidFill>
                  <a:srgbClr val="FF0000"/>
                </a:solidFill>
                <a:effectLst>
                  <a:outerShdw blurRad="38100" dist="38100" dir="2700000" algn="tl">
                    <a:srgbClr val="000000">
                      <a:alpha val="43137"/>
                    </a:srgbClr>
                  </a:outerShdw>
                </a:effectLst>
              </a:rPr>
              <a:t>Аргументуйте</a:t>
            </a:r>
            <a:r>
              <a:rPr lang="ru-RU" sz="2700" b="1" dirty="0">
                <a:solidFill>
                  <a:srgbClr val="FF0000"/>
                </a:solidFill>
                <a:effectLst>
                  <a:outerShdw blurRad="38100" dist="38100" dir="2700000" algn="tl">
                    <a:srgbClr val="000000">
                      <a:alpha val="43137"/>
                    </a:srgbClr>
                  </a:outerShdw>
                </a:effectLst>
              </a:rPr>
              <a:t> свою думку.</a:t>
            </a:r>
            <a:r>
              <a:rPr lang="uk-UA" sz="2700" b="1" dirty="0">
                <a:solidFill>
                  <a:srgbClr val="FF0000"/>
                </a:solidFill>
                <a:effectLst>
                  <a:outerShdw blurRad="38100" dist="38100" dir="2700000" algn="tl">
                    <a:srgbClr val="000000">
                      <a:alpha val="43137"/>
                    </a:srgbClr>
                  </a:outerShdw>
                </a:effectLst>
              </a:rPr>
              <a:t/>
            </a:r>
            <a:br>
              <a:rPr lang="uk-UA" sz="2700" b="1" dirty="0">
                <a:solidFill>
                  <a:srgbClr val="FF0000"/>
                </a:solidFill>
                <a:effectLst>
                  <a:outerShdw blurRad="38100" dist="38100" dir="2700000" algn="tl">
                    <a:srgbClr val="000000">
                      <a:alpha val="43137"/>
                    </a:srgbClr>
                  </a:outerShdw>
                </a:effectLst>
              </a:rPr>
            </a:br>
            <a:r>
              <a:rPr lang="uk-UA" sz="2700" b="1" dirty="0">
                <a:solidFill>
                  <a:srgbClr val="FF0000"/>
                </a:solidFill>
                <a:effectLst>
                  <a:outerShdw blurRad="38100" dist="38100" dir="2700000" algn="tl">
                    <a:srgbClr val="000000">
                      <a:alpha val="43137"/>
                    </a:srgbClr>
                  </a:outerShdw>
                </a:effectLst>
              </a:rPr>
              <a:t>Князь Святослав (964—972 </a:t>
            </a:r>
            <a:r>
              <a:rPr lang="uk-UA" sz="2700" b="1" dirty="0" err="1">
                <a:solidFill>
                  <a:srgbClr val="FF0000"/>
                </a:solidFill>
                <a:effectLst>
                  <a:outerShdw blurRad="38100" dist="38100" dir="2700000" algn="tl">
                    <a:srgbClr val="000000">
                      <a:alpha val="43137"/>
                    </a:srgbClr>
                  </a:outerShdw>
                </a:effectLst>
              </a:rPr>
              <a:t>pp</a:t>
            </a:r>
            <a:r>
              <a:rPr lang="uk-UA" sz="2700" b="1" dirty="0">
                <a:solidFill>
                  <a:srgbClr val="FF0000"/>
                </a:solidFill>
                <a:effectLst>
                  <a:outerShdw blurRad="38100" dist="38100" dir="2700000" algn="tl">
                    <a:srgbClr val="000000">
                      <a:alpha val="43137"/>
                    </a:srgbClr>
                  </a:outerShdw>
                </a:effectLst>
              </a:rPr>
              <a:t>.)</a:t>
            </a:r>
            <a:r>
              <a:rPr lang="uk-UA" dirty="0"/>
              <a:t/>
            </a:r>
            <a:br>
              <a:rPr lang="uk-UA" dirty="0"/>
            </a:br>
            <a:endParaRPr lang="uk-UA" dirty="0"/>
          </a:p>
        </p:txBody>
      </p:sp>
      <p:sp>
        <p:nvSpPr>
          <p:cNvPr id="3" name="Объект 2"/>
          <p:cNvSpPr>
            <a:spLocks noGrp="1"/>
          </p:cNvSpPr>
          <p:nvPr>
            <p:ph idx="1"/>
          </p:nvPr>
        </p:nvSpPr>
        <p:spPr>
          <a:xfrm>
            <a:off x="111691" y="472814"/>
            <a:ext cx="5154038" cy="4351338"/>
          </a:xfrm>
        </p:spPr>
        <p:txBody>
          <a:bodyPr>
            <a:normAutofit/>
          </a:bodyPr>
          <a:lstStyle/>
          <a:p>
            <a:r>
              <a:rPr lang="uk-UA" i="1" dirty="0"/>
              <a:t>Святослав — київський князь, син Ігоря та Ольги. Святослав виріс переконаним язичником, і єдиною справою, гідною князя, вважав </a:t>
            </a:r>
            <a:r>
              <a:rPr lang="uk-UA" i="1" dirty="0" err="1"/>
              <a:t>війну.Сучасники</a:t>
            </a:r>
            <a:r>
              <a:rPr lang="uk-UA" i="1" dirty="0"/>
              <a:t> називали його «князем-воїном», адже ще з дитячих років Святослава залучали до військової справи, зокрема він брав участь в облозі </a:t>
            </a:r>
            <a:r>
              <a:rPr lang="uk-UA" i="1" dirty="0" err="1"/>
              <a:t>деревлянського</a:t>
            </a:r>
            <a:r>
              <a:rPr lang="uk-UA" i="1" dirty="0"/>
              <a:t> міста Іскоростеня в 945 році.</a:t>
            </a:r>
          </a:p>
          <a:p>
            <a:endParaRPr lang="uk-UA" dirty="0"/>
          </a:p>
        </p:txBody>
      </p:sp>
      <p:pic>
        <p:nvPicPr>
          <p:cNvPr id="26626" name="Picture 2" descr="Слава древніх воїнів живе в серцях сучасних юнаків - Уманський національний  університет садівниц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267" y="808851"/>
            <a:ext cx="3776801" cy="5368112"/>
          </a:xfrm>
          <a:prstGeom prst="rect">
            <a:avLst/>
          </a:prstGeom>
          <a:noFill/>
          <a:effectLst>
            <a:innerShdw blurRad="63500" dist="50800" dir="18900000">
              <a:prstClr val="black">
                <a:alpha val="50000"/>
              </a:prstClr>
            </a:innerShdw>
            <a:reflection blurRad="6350" stA="50000" endA="300" endPos="90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rot="16200000">
            <a:off x="5084482" y="2769482"/>
            <a:ext cx="5143536" cy="1107996"/>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uk-U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cs typeface="Arial" charset="0"/>
              </a:rPr>
              <a:t>Святослав</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cs typeface="Arial" charset="0"/>
            </a:endParaRPr>
          </a:p>
        </p:txBody>
      </p:sp>
    </p:spTree>
    <p:extLst>
      <p:ext uri="{BB962C8B-B14F-4D97-AF65-F5344CB8AC3E}">
        <p14:creationId xmlns:p14="http://schemas.microsoft.com/office/powerpoint/2010/main" val="2508302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0086" y="588863"/>
            <a:ext cx="9116438" cy="1325563"/>
          </a:xfrm>
        </p:spPr>
        <p:txBody>
          <a:bodyPr>
            <a:normAutofit/>
          </a:bodyPr>
          <a:lstStyle/>
          <a:p>
            <a:r>
              <a:rPr lang="uk-UA" sz="2400" dirty="0"/>
              <a:t>Ставши самостійним правителем, Святослав багато зробив для зміцнення Київської держави:</a:t>
            </a:r>
            <a:br>
              <a:rPr lang="uk-UA" sz="2400" dirty="0"/>
            </a:br>
            <a:endParaRPr lang="uk-UA" sz="2400" dirty="0"/>
          </a:p>
        </p:txBody>
      </p:sp>
      <p:sp>
        <p:nvSpPr>
          <p:cNvPr id="3" name="Объект 2"/>
          <p:cNvSpPr>
            <a:spLocks noGrp="1"/>
          </p:cNvSpPr>
          <p:nvPr>
            <p:ph idx="1"/>
          </p:nvPr>
        </p:nvSpPr>
        <p:spPr>
          <a:xfrm>
            <a:off x="5846322" y="1825625"/>
            <a:ext cx="5507477" cy="4351338"/>
          </a:xfrm>
        </p:spPr>
        <p:txBody>
          <a:bodyPr>
            <a:normAutofit/>
          </a:bodyPr>
          <a:lstStyle/>
          <a:p>
            <a:pPr marL="0" indent="0">
              <a:buNone/>
            </a:pPr>
            <a:r>
              <a:rPr lang="uk-UA" dirty="0" smtClean="0"/>
              <a:t>• </a:t>
            </a:r>
            <a:r>
              <a:rPr lang="uk-UA" dirty="0"/>
              <a:t>приєднав племена в'ятичів, землі яких простягалися між Окою та Волгою;</a:t>
            </a:r>
          </a:p>
          <a:p>
            <a:pPr marL="0" indent="0">
              <a:buNone/>
            </a:pPr>
            <a:r>
              <a:rPr lang="uk-UA" dirty="0"/>
              <a:t>• посадив у найбільших центрах Русі-України своїх синів: Ярополка в Києві, Олега в Овручі, Володимира (позашлюбного сина від </a:t>
            </a:r>
            <a:r>
              <a:rPr lang="uk-UA" dirty="0" err="1"/>
              <a:t>Малуші</a:t>
            </a:r>
            <a:r>
              <a:rPr lang="uk-UA" dirty="0"/>
              <a:t>) у Великому Новгороді. В управлінні державою дітям Святослава допомагали бояри. </a:t>
            </a:r>
          </a:p>
          <a:p>
            <a:endParaRPr lang="uk-UA" dirty="0"/>
          </a:p>
        </p:txBody>
      </p:sp>
      <p:pic>
        <p:nvPicPr>
          <p:cNvPr id="30722" name="Picture 2" descr="Малуша - хто вона та з якого роду | СПАДЩИНА ПРЕДКІ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225" y="1914426"/>
            <a:ext cx="4277740" cy="470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587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69668" y="554477"/>
            <a:ext cx="5984132" cy="5622486"/>
          </a:xfrm>
        </p:spPr>
        <p:txBody>
          <a:bodyPr>
            <a:normAutofit fontScale="92500" lnSpcReduction="20000"/>
          </a:bodyPr>
          <a:lstStyle/>
          <a:p>
            <a:r>
              <a:rPr lang="uk-UA" sz="2600" dirty="0"/>
              <a:t>Зміцнивши свої позиції на зовнішніх кордонах Русі, Святослав вирушив на супротивників</a:t>
            </a:r>
            <a:r>
              <a:rPr lang="uk-UA" sz="2600" dirty="0" smtClean="0"/>
              <a:t>.</a:t>
            </a:r>
            <a:r>
              <a:rPr lang="vi-VN" sz="2600" b="1" dirty="0">
                <a:solidFill>
                  <a:srgbClr val="540000"/>
                </a:solidFill>
                <a:effectLst>
                  <a:outerShdw blurRad="38100" dist="38100" dir="2700000" algn="tl">
                    <a:srgbClr val="000000">
                      <a:alpha val="43137"/>
                    </a:srgbClr>
                  </a:outerShdw>
                </a:effectLst>
              </a:rPr>
              <a:t> </a:t>
            </a:r>
            <a:r>
              <a:rPr lang="vi-VN" sz="2600" dirty="0">
                <a:solidFill>
                  <a:srgbClr val="540000"/>
                </a:solidFill>
              </a:rPr>
              <a:t>Підкорив волзьких булгар, аланів, радимичів, в'ятичів.</a:t>
            </a:r>
            <a:r>
              <a:rPr lang="vi-VN" sz="2600" b="1" dirty="0">
                <a:solidFill>
                  <a:srgbClr val="540000"/>
                </a:solidFill>
                <a:effectLst>
                  <a:outerShdw blurRad="38100" dist="38100" dir="2700000" algn="tl">
                    <a:srgbClr val="000000">
                      <a:alpha val="43137"/>
                    </a:srgbClr>
                  </a:outerShdw>
                </a:effectLst>
              </a:rPr>
              <a:t> </a:t>
            </a:r>
            <a:endParaRPr lang="uk-UA" sz="2600" dirty="0"/>
          </a:p>
          <a:p>
            <a:r>
              <a:rPr lang="uk-UA" sz="2600" dirty="0"/>
              <a:t>У війні </a:t>
            </a:r>
            <a:r>
              <a:rPr lang="uk-UA" sz="2600" b="1" dirty="0"/>
              <a:t>965-968 </a:t>
            </a:r>
            <a:r>
              <a:rPr lang="uk-UA" sz="2600" b="1" dirty="0" err="1"/>
              <a:t>pp</a:t>
            </a:r>
            <a:r>
              <a:rPr lang="uk-UA" sz="2600" b="1" dirty="0"/>
              <a:t>. він розгромив Хозарський каганат</a:t>
            </a:r>
            <a:r>
              <a:rPr lang="uk-UA" sz="2600" dirty="0"/>
              <a:t>. Це звичайно мало велике значення для зміцнення авторитету Святослава як полководця, але не як політика та правителя держави. Адже </a:t>
            </a:r>
            <a:r>
              <a:rPr lang="uk-UA" sz="2600" dirty="0" err="1"/>
              <a:t>Хозарія</a:t>
            </a:r>
            <a:r>
              <a:rPr lang="uk-UA" sz="2600" dirty="0"/>
              <a:t> на той час не становила небезпеки для слов'ян. Більш того, вона слугувала певним кордоном між руськими землями та войовничими сусідами. </a:t>
            </a:r>
            <a:r>
              <a:rPr lang="uk-UA" sz="2600" b="1" dirty="0"/>
              <a:t>Коли </a:t>
            </a:r>
            <a:r>
              <a:rPr lang="uk-UA" sz="2600" b="1" dirty="0" err="1"/>
              <a:t>Хозарія</a:t>
            </a:r>
            <a:r>
              <a:rPr lang="uk-UA" sz="2600" b="1" dirty="0"/>
              <a:t> зникла, «тюркським коридором» стали проходити кочівники, завдаючи </a:t>
            </a:r>
            <a:r>
              <a:rPr lang="uk-UA" sz="2600" b="1" dirty="0" smtClean="0"/>
              <a:t>величезної </a:t>
            </a:r>
            <a:r>
              <a:rPr lang="uk-UA" sz="2600" b="1" dirty="0"/>
              <a:t>шкоди Русі.</a:t>
            </a:r>
            <a:endParaRPr lang="uk-UA" sz="2600" dirty="0"/>
          </a:p>
          <a:p>
            <a:endParaRPr lang="uk-UA" dirty="0"/>
          </a:p>
        </p:txBody>
      </p:sp>
      <p:pic>
        <p:nvPicPr>
          <p:cNvPr id="4" name="Picture 4" descr="C:\Users\Asus\Documents\01 На turbobit.net\Князь Святослав\cbc2eb5e_o.jpeg"/>
          <p:cNvPicPr>
            <a:picLocks noChangeAspect="1" noChangeArrowheads="1"/>
          </p:cNvPicPr>
          <p:nvPr/>
        </p:nvPicPr>
        <p:blipFill>
          <a:blip r:embed="rId2">
            <a:clrChange>
              <a:clrFrom>
                <a:srgbClr val="F5FFFF"/>
              </a:clrFrom>
              <a:clrTo>
                <a:srgbClr val="F5FFFF">
                  <a:alpha val="0"/>
                </a:srgbClr>
              </a:clrTo>
            </a:clrChange>
            <a:lum bright="-10000"/>
            <a:extLst>
              <a:ext uri="{28A0092B-C50C-407E-A947-70E740481C1C}">
                <a14:useLocalDpi xmlns:a14="http://schemas.microsoft.com/office/drawing/2010/main" val="0"/>
              </a:ext>
            </a:extLst>
          </a:blip>
          <a:srcRect/>
          <a:stretch>
            <a:fillRect/>
          </a:stretch>
        </p:blipFill>
        <p:spPr>
          <a:xfrm>
            <a:off x="0" y="642938"/>
            <a:ext cx="4897438" cy="5545137"/>
          </a:xfrm>
          <a:prstGeom prst="rect">
            <a:avLst/>
          </a:prstGeom>
          <a:noFill/>
        </p:spPr>
      </p:pic>
    </p:spTree>
    <p:extLst>
      <p:ext uri="{BB962C8B-B14F-4D97-AF65-F5344CB8AC3E}">
        <p14:creationId xmlns:p14="http://schemas.microsoft.com/office/powerpoint/2010/main" val="1767145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63494" y="573931"/>
            <a:ext cx="10515600" cy="1322861"/>
          </a:xfrm>
        </p:spPr>
        <p:txBody>
          <a:bodyPr>
            <a:normAutofit fontScale="85000" lnSpcReduction="10000"/>
          </a:bodyPr>
          <a:lstStyle/>
          <a:p>
            <a:r>
              <a:rPr lang="uk-UA" dirty="0"/>
              <a:t>Згодом Святослав підкорив </a:t>
            </a:r>
            <a:r>
              <a:rPr lang="uk-UA" dirty="0" err="1"/>
              <a:t>ясів</a:t>
            </a:r>
            <a:r>
              <a:rPr lang="uk-UA" dirty="0"/>
              <a:t> (осетинів) і </a:t>
            </a:r>
            <a:r>
              <a:rPr lang="uk-UA" dirty="0" err="1"/>
              <a:t>касогів</a:t>
            </a:r>
            <a:r>
              <a:rPr lang="uk-UA" dirty="0"/>
              <a:t> (черкесів і адигейців), захопив хозарську фортецю </a:t>
            </a:r>
            <a:r>
              <a:rPr lang="uk-UA" dirty="0" err="1"/>
              <a:t>Саркел</a:t>
            </a:r>
            <a:r>
              <a:rPr lang="uk-UA" dirty="0"/>
              <a:t> (пониззя Дону), яка дістала назву Біла Вежа. Кордони Русі розширювалися й на південь: замість </a:t>
            </a:r>
            <a:r>
              <a:rPr lang="uk-UA" dirty="0" err="1"/>
              <a:t>Пантикапею</a:t>
            </a:r>
            <a:r>
              <a:rPr lang="uk-UA" dirty="0"/>
              <a:t> з'явилося місто Корчів (Керч), яке разом з містом Тмутаракань (на Таманському півострові) уходило до Тмутараканського князівства.</a:t>
            </a:r>
          </a:p>
          <a:p>
            <a:endParaRPr lang="uk-UA" dirty="0"/>
          </a:p>
        </p:txBody>
      </p:sp>
      <p:pic>
        <p:nvPicPr>
          <p:cNvPr id="4" name="Picture 2" descr="E:\М А М А\Великі Українці\7 клас. Видатні постаті\Князі\Святослав\4161149-119f14c2f3be40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264" y="1970856"/>
            <a:ext cx="8064230" cy="4367322"/>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098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2809" y="895858"/>
            <a:ext cx="3548570" cy="3323987"/>
          </a:xfrm>
          <a:prstGeom prst="rect">
            <a:avLst/>
          </a:prstGeom>
        </p:spPr>
        <p:txBody>
          <a:bodyPr wrap="square">
            <a:spAutoFit/>
          </a:bodyPr>
          <a:lstStyle/>
          <a:p>
            <a:pPr algn="ctr">
              <a:defRPr/>
            </a:pPr>
            <a:r>
              <a:rPr lang="uk-UA" sz="1400" b="1" dirty="0">
                <a:solidFill>
                  <a:srgbClr val="540000"/>
                </a:solidFill>
                <a:effectLst>
                  <a:outerShdw blurRad="38100" dist="38100" dir="2700000" algn="tl">
                    <a:srgbClr val="000000">
                      <a:alpha val="43137"/>
                    </a:srgbClr>
                  </a:outerShdw>
                </a:effectLst>
                <a:latin typeface="Bookman Old Style" pitchFamily="18" charset="0"/>
                <a:cs typeface="Arial" charset="0"/>
              </a:rPr>
              <a:t>Хозарський каганат на той час займав територію Північного Кавказу, Приазов'я і Донських степів і представляв для Русі велику небезпеку. Археологи розкопали понад десяток хозарських фортець на берегах Дону, Сіверського Донця й Осколу — всі вони розташовувалися на правому, західному — тобто руському — березі. Отже, фортеці призначалися не для оборони кордону, а служили базами для нападу на Русь.</a:t>
            </a:r>
          </a:p>
        </p:txBody>
      </p:sp>
      <p:pic>
        <p:nvPicPr>
          <p:cNvPr id="8195" name="Picture 2" descr="D:\М А М А\+Великі Українці\7 клас. Видатні постаті\Князі\Святослав\1-svyatoslav-DOay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017" y="214008"/>
            <a:ext cx="4624923" cy="6410528"/>
          </a:xfrm>
          <a:prstGeom prst="rect">
            <a:avLst/>
          </a:prstGeom>
          <a:noFill/>
          <a:ln>
            <a:noFill/>
          </a:ln>
          <a:effectLst>
            <a:outerShdw blurRad="76200" dir="13500000" sy="23000" kx="1200000" algn="br" rotWithShape="0">
              <a:prstClr val="black">
                <a:alpha val="20000"/>
              </a:prstClr>
            </a:outerShdw>
            <a:reflection blurRad="6350" stA="50000" endA="275" endPos="40000" dist="1016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48106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09876" y="500063"/>
            <a:ext cx="7000875" cy="582612"/>
          </a:xfrm>
        </p:spPr>
        <p:txBody>
          <a:bodyPr>
            <a:normAutofit/>
          </a:bodyPr>
          <a:lstStyle/>
          <a:p>
            <a:pPr>
              <a:defRPr/>
            </a:pPr>
            <a:r>
              <a:rPr lang="uk-UA" sz="2800" b="1" dirty="0">
                <a:solidFill>
                  <a:srgbClr val="540000"/>
                </a:solidFill>
                <a:effectLst>
                  <a:outerShdw blurRad="38100" dist="38100" dir="2700000" algn="tl">
                    <a:srgbClr val="000000">
                      <a:alpha val="43137"/>
                    </a:srgbClr>
                  </a:outerShdw>
                </a:effectLst>
                <a:latin typeface="Bookman Old Style" pitchFamily="18" charset="0"/>
              </a:rPr>
              <a:t>Напад печенігів на Київ (968)</a:t>
            </a:r>
          </a:p>
        </p:txBody>
      </p:sp>
      <p:sp>
        <p:nvSpPr>
          <p:cNvPr id="3" name="Объект 2"/>
          <p:cNvSpPr>
            <a:spLocks noGrp="1"/>
          </p:cNvSpPr>
          <p:nvPr>
            <p:ph idx="1"/>
          </p:nvPr>
        </p:nvSpPr>
        <p:spPr>
          <a:xfrm>
            <a:off x="6132824" y="2023542"/>
            <a:ext cx="5243208" cy="3017837"/>
          </a:xfrm>
        </p:spPr>
        <p:txBody>
          <a:bodyPr>
            <a:noAutofit/>
          </a:bodyPr>
          <a:lstStyle/>
          <a:p>
            <a:pPr marL="0" indent="355600" algn="just">
              <a:buNone/>
              <a:defRPr/>
            </a:pPr>
            <a:r>
              <a:rPr lang="uk-UA" sz="1400" b="1" dirty="0">
                <a:solidFill>
                  <a:srgbClr val="540000"/>
                </a:solidFill>
                <a:effectLst>
                  <a:outerShdw blurRad="38100" dist="38100" dir="2700000" algn="tl">
                    <a:srgbClr val="000000">
                      <a:alpha val="43137"/>
                    </a:srgbClr>
                  </a:outerShdw>
                </a:effectLst>
                <a:latin typeface="Bookman Old Style" pitchFamily="18" charset="0"/>
              </a:rPr>
              <a:t>У той час у Києві знаходилася старіюча княгиня Ольга, яка правила Руссю за сина, і троє синів Святослава. Навесні печеніги осадили Київ (це був перший набіг степових кочовиків на Київ) і стали спустошувати його околиці. Осадженим вдалося послати звістку про це у Переяславець.</a:t>
            </a:r>
          </a:p>
          <a:p>
            <a:pPr marL="0" indent="355600" algn="just">
              <a:buNone/>
              <a:defRPr/>
            </a:pPr>
            <a:r>
              <a:rPr lang="uk-UA" sz="1400" b="1" dirty="0">
                <a:solidFill>
                  <a:srgbClr val="540000"/>
                </a:solidFill>
                <a:effectLst>
                  <a:outerShdw blurRad="38100" dist="38100" dir="2700000" algn="tl">
                    <a:srgbClr val="000000">
                      <a:alpha val="43137"/>
                    </a:srgbClr>
                  </a:outerShdw>
                </a:effectLst>
                <a:latin typeface="Bookman Old Style" pitchFamily="18" charset="0"/>
              </a:rPr>
              <a:t>    Князь Святослав, здавалося, зробив неможливе. Він швидко зібрав своє військо, що стояло гарнізонами по болгарських фортецях, і стрімко рушив по Дунаю, </a:t>
            </a:r>
            <a:r>
              <a:rPr lang="uk-UA" sz="1400" b="1" dirty="0" err="1">
                <a:solidFill>
                  <a:srgbClr val="540000"/>
                </a:solidFill>
                <a:effectLst>
                  <a:outerShdw blurRad="38100" dist="38100" dir="2700000" algn="tl">
                    <a:srgbClr val="000000">
                      <a:alpha val="43137"/>
                    </a:srgbClr>
                  </a:outerShdw>
                </a:effectLst>
                <a:latin typeface="Bookman Old Style" pitchFamily="18" charset="0"/>
              </a:rPr>
              <a:t>Чорномор'ю</a:t>
            </a:r>
            <a:r>
              <a:rPr lang="uk-UA" sz="1400" b="1" dirty="0">
                <a:solidFill>
                  <a:srgbClr val="540000"/>
                </a:solidFill>
                <a:effectLst>
                  <a:outerShdw blurRad="38100" dist="38100" dir="2700000" algn="tl">
                    <a:srgbClr val="000000">
                      <a:alpha val="43137"/>
                    </a:srgbClr>
                  </a:outerShdw>
                </a:effectLst>
                <a:latin typeface="Bookman Old Style" pitchFamily="18" charset="0"/>
              </a:rPr>
              <a:t> і Дніпру до Києва. Печеніги не чекали такої швидкої появи київського князя на Русі — імператорські посланці запевняли їх у неможливості цього. Небезпека для печенігів була ще й у тому, що князь Святослав чудово знав тактику своїх нещодавніх союзників. Військо Святослава з тріумфом увійшло в Київ.</a:t>
            </a:r>
          </a:p>
        </p:txBody>
      </p:sp>
      <p:pic>
        <p:nvPicPr>
          <p:cNvPr id="32770" name="Picture 2" descr="Найгрізніший князь Русі Святослав загинув 8 березня… | Всеукраїнська  незалежна суспільно-громадська газета &quot;Козацький край&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82" y="1372074"/>
            <a:ext cx="5808556" cy="5106547"/>
          </a:xfrm>
          <a:prstGeom prst="rect">
            <a:avLst/>
          </a:prstGeom>
          <a:noFill/>
          <a:ln>
            <a:solidFill>
              <a:schemeClr val="accent2">
                <a:lumMod val="75000"/>
              </a:schemeClr>
            </a:solid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1564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загружено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557" y="538619"/>
            <a:ext cx="10133556" cy="556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033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М А М А\Великі Українці\7 клас. Видатні постаті\Князі\Святослав\Печать Святослава.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1" y="857251"/>
            <a:ext cx="863282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881439" y="5429250"/>
            <a:ext cx="4752975" cy="584200"/>
          </a:xfrm>
          <a:prstGeom prst="rect">
            <a:avLst/>
          </a:prstGeom>
        </p:spPr>
        <p:txBody>
          <a:bodyPr wrap="none">
            <a:spAutoFit/>
          </a:bodyPr>
          <a:lstStyle/>
          <a:p>
            <a:pPr>
              <a:defRPr/>
            </a:pPr>
            <a:r>
              <a:rPr lang="ru-RU" sz="3200" b="1" dirty="0">
                <a:solidFill>
                  <a:srgbClr val="540000"/>
                </a:solidFill>
                <a:effectLst>
                  <a:outerShdw blurRad="38100" dist="38100" dir="2700000" algn="tl">
                    <a:srgbClr val="000000">
                      <a:alpha val="43137"/>
                    </a:srgbClr>
                  </a:outerShdw>
                </a:effectLst>
                <a:latin typeface="Bookman Old Style" pitchFamily="18" charset="0"/>
                <a:cs typeface="Arial" charset="0"/>
              </a:rPr>
              <a:t>Печатка Святослава</a:t>
            </a:r>
          </a:p>
        </p:txBody>
      </p:sp>
      <p:pic>
        <p:nvPicPr>
          <p:cNvPr id="4" name="Picture 5" descr="C:\Users\Asus\Documents\01 На turbobit.net\Князь Святослав\Княжий знак Святослава.png"/>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34363" y="4357688"/>
            <a:ext cx="250031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47574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033963" y="500063"/>
            <a:ext cx="7158037" cy="5429250"/>
          </a:xfrm>
        </p:spPr>
        <p:txBody>
          <a:bodyPr>
            <a:noAutofit/>
          </a:bodyPr>
          <a:lstStyle/>
          <a:p>
            <a:pPr marL="0" indent="355600" algn="just">
              <a:buNone/>
              <a:defRPr/>
            </a:pPr>
            <a:r>
              <a:rPr lang="uk-UA" sz="1600" b="1" dirty="0">
                <a:solidFill>
                  <a:srgbClr val="540000"/>
                </a:solidFill>
                <a:effectLst>
                  <a:outerShdw blurRad="38100" dist="38100" dir="2700000" algn="tl">
                    <a:srgbClr val="000000">
                      <a:alpha val="43137"/>
                    </a:srgbClr>
                  </a:outerShdw>
                </a:effectLst>
                <a:latin typeface="Bookman Old Style" pitchFamily="18" charset="0"/>
              </a:rPr>
              <a:t>Умови відходу руського війська з берегів Дунаю були почесними. Однак, перш ніж князь Святослав з'явився в гирлі Дунаю, в кочовища печенігів прибув повноважний посол візантійського імператора єпископ Феофіл. Він добре заплатив степовим вождям за напад на князя Святослава, який повертався на Русь.</a:t>
            </a:r>
          </a:p>
          <a:p>
            <a:pPr marL="0" indent="355600" algn="just">
              <a:buNone/>
              <a:defRPr/>
            </a:pPr>
            <a:endParaRPr lang="uk-UA" sz="1600" b="1" dirty="0">
              <a:solidFill>
                <a:srgbClr val="540000"/>
              </a:solidFill>
              <a:effectLst>
                <a:outerShdw blurRad="38100" dist="38100" dir="2700000" algn="tl">
                  <a:srgbClr val="000000">
                    <a:alpha val="43137"/>
                  </a:srgbClr>
                </a:outerShdw>
              </a:effectLst>
              <a:latin typeface="Bookman Old Style" pitchFamily="18" charset="0"/>
            </a:endParaRPr>
          </a:p>
          <a:p>
            <a:pPr marL="0" indent="355600" algn="just">
              <a:buNone/>
              <a:defRPr/>
            </a:pPr>
            <a:r>
              <a:rPr lang="uk-UA" sz="1600" b="1" dirty="0">
                <a:solidFill>
                  <a:srgbClr val="540000"/>
                </a:solidFill>
                <a:effectLst>
                  <a:outerShdw blurRad="38100" dist="38100" dir="2700000" algn="tl">
                    <a:srgbClr val="000000">
                      <a:alpha val="43137"/>
                    </a:srgbClr>
                  </a:outerShdw>
                </a:effectLst>
                <a:latin typeface="Bookman Old Style" pitchFamily="18" charset="0"/>
              </a:rPr>
              <a:t>Припливши на човнах на «острови </a:t>
            </a:r>
            <a:r>
              <a:rPr lang="uk-UA" sz="1600" b="1" dirty="0" err="1">
                <a:solidFill>
                  <a:srgbClr val="540000"/>
                </a:solidFill>
                <a:effectLst>
                  <a:outerShdw blurRad="38100" dist="38100" dir="2700000" algn="tl">
                    <a:srgbClr val="000000">
                      <a:alpha val="43137"/>
                    </a:srgbClr>
                  </a:outerShdw>
                </a:effectLst>
                <a:latin typeface="Bookman Old Style" pitchFamily="18" charset="0"/>
              </a:rPr>
              <a:t>Русів</a:t>
            </a:r>
            <a:r>
              <a:rPr lang="uk-UA" sz="1600" b="1" dirty="0">
                <a:solidFill>
                  <a:srgbClr val="540000"/>
                </a:solidFill>
                <a:effectLst>
                  <a:outerShdw blurRad="38100" dist="38100" dir="2700000" algn="tl">
                    <a:srgbClr val="000000">
                      <a:alpha val="43137"/>
                    </a:srgbClr>
                  </a:outerShdw>
                </a:effectLst>
                <a:latin typeface="Bookman Old Style" pitchFamily="18" charset="0"/>
              </a:rPr>
              <a:t>» у гирлі Дунаю, військо Святослава розділилося. Кінну дружину очолив воєвода варяг </a:t>
            </a:r>
            <a:r>
              <a:rPr lang="uk-UA" sz="1600" b="1" dirty="0" err="1">
                <a:solidFill>
                  <a:srgbClr val="540000"/>
                </a:solidFill>
                <a:effectLst>
                  <a:outerShdw blurRad="38100" dist="38100" dir="2700000" algn="tl">
                    <a:srgbClr val="000000">
                      <a:alpha val="43137"/>
                    </a:srgbClr>
                  </a:outerShdw>
                </a:effectLst>
                <a:latin typeface="Bookman Old Style" pitchFamily="18" charset="0"/>
              </a:rPr>
              <a:t>Свенельд</a:t>
            </a:r>
            <a:r>
              <a:rPr lang="uk-UA" sz="1600" b="1" dirty="0">
                <a:solidFill>
                  <a:srgbClr val="540000"/>
                </a:solidFill>
                <a:effectLst>
                  <a:outerShdw blurRad="38100" dist="38100" dir="2700000" algn="tl">
                    <a:srgbClr val="000000">
                      <a:alpha val="43137"/>
                    </a:srgbClr>
                  </a:outerShdw>
                </a:effectLst>
                <a:latin typeface="Bookman Old Style" pitchFamily="18" charset="0"/>
              </a:rPr>
              <a:t>, і вона рушила степами й лісами на Київ. Воєвода </a:t>
            </a:r>
            <a:r>
              <a:rPr lang="uk-UA" sz="1600" b="1" dirty="0" err="1">
                <a:solidFill>
                  <a:srgbClr val="540000"/>
                </a:solidFill>
                <a:effectLst>
                  <a:outerShdw blurRad="38100" dist="38100" dir="2700000" algn="tl">
                    <a:srgbClr val="000000">
                      <a:alpha val="43137"/>
                    </a:srgbClr>
                  </a:outerShdw>
                </a:effectLst>
                <a:latin typeface="Bookman Old Style" pitchFamily="18" charset="0"/>
              </a:rPr>
              <a:t>Свенельд</a:t>
            </a:r>
            <a:r>
              <a:rPr lang="uk-UA" sz="1600" b="1" dirty="0">
                <a:solidFill>
                  <a:srgbClr val="540000"/>
                </a:solidFill>
                <a:effectLst>
                  <a:outerShdw blurRad="38100" dist="38100" dir="2700000" algn="tl">
                    <a:srgbClr val="000000">
                      <a:alpha val="43137"/>
                    </a:srgbClr>
                  </a:outerShdw>
                </a:effectLst>
                <a:latin typeface="Bookman Old Style" pitchFamily="18" charset="0"/>
              </a:rPr>
              <a:t> переконував Святослава: «Обійди, княже, пороги на конях, бо стоять біля порогів печеніги». Але гордий воїн не захотів обійти небезпеку.</a:t>
            </a:r>
          </a:p>
          <a:p>
            <a:pPr marL="0" indent="355600" algn="just">
              <a:buNone/>
              <a:defRPr/>
            </a:pPr>
            <a:endParaRPr lang="uk-UA" sz="1600" b="1" dirty="0">
              <a:solidFill>
                <a:srgbClr val="540000"/>
              </a:solidFill>
              <a:effectLst>
                <a:outerShdw blurRad="38100" dist="38100" dir="2700000" algn="tl">
                  <a:srgbClr val="000000">
                    <a:alpha val="43137"/>
                  </a:srgbClr>
                </a:outerShdw>
              </a:effectLst>
              <a:latin typeface="Bookman Old Style" pitchFamily="18" charset="0"/>
            </a:endParaRPr>
          </a:p>
          <a:p>
            <a:pPr marL="0" indent="355600" algn="just">
              <a:buNone/>
              <a:defRPr/>
            </a:pPr>
            <a:r>
              <a:rPr lang="uk-UA" sz="1600" b="1" dirty="0" err="1">
                <a:solidFill>
                  <a:srgbClr val="540000"/>
                </a:solidFill>
                <a:effectLst>
                  <a:outerShdw blurRad="38100" dist="38100" dir="2700000" algn="tl">
                    <a:srgbClr val="000000">
                      <a:alpha val="43137"/>
                    </a:srgbClr>
                  </a:outerShdw>
                </a:effectLst>
                <a:latin typeface="Bookman Old Style" pitchFamily="18" charset="0"/>
              </a:rPr>
              <a:t>Ладійний</a:t>
            </a:r>
            <a:r>
              <a:rPr lang="uk-UA" sz="1600" b="1" dirty="0">
                <a:solidFill>
                  <a:srgbClr val="540000"/>
                </a:solidFill>
                <a:effectLst>
                  <a:outerShdw blurRad="38100" dist="38100" dir="2700000" algn="tl">
                    <a:srgbClr val="000000">
                      <a:alpha val="43137"/>
                    </a:srgbClr>
                  </a:outerShdw>
                </a:effectLst>
                <a:latin typeface="Bookman Old Style" pitchFamily="18" charset="0"/>
              </a:rPr>
              <a:t> флот рушив вгору Дніпром, маючи на суднах велике число поранених і хворих воїнів. Біля дніпровських порогів Святослав зрозумів, що йому не прорватися крізь печенізьку кінноту. </a:t>
            </a:r>
            <a:r>
              <a:rPr lang="en-US" sz="1600" b="1" dirty="0">
                <a:solidFill>
                  <a:srgbClr val="540000"/>
                </a:solidFill>
                <a:effectLst>
                  <a:outerShdw blurRad="38100" dist="38100" dir="2700000" algn="tl">
                    <a:srgbClr val="000000">
                      <a:alpha val="43137"/>
                    </a:srgbClr>
                  </a:outerShdw>
                </a:effectLst>
                <a:latin typeface="Bookman Old Style" pitchFamily="18" charset="0"/>
              </a:rPr>
              <a:t>I </a:t>
            </a:r>
            <a:r>
              <a:rPr lang="uk-UA" sz="1600" b="1" dirty="0">
                <a:solidFill>
                  <a:srgbClr val="540000"/>
                </a:solidFill>
                <a:effectLst>
                  <a:outerShdw blurRad="38100" dist="38100" dir="2700000" algn="tl">
                    <a:srgbClr val="000000">
                      <a:alpha val="43137"/>
                    </a:srgbClr>
                  </a:outerShdw>
                </a:effectLst>
                <a:latin typeface="Bookman Old Style" pitchFamily="18" charset="0"/>
              </a:rPr>
              <a:t>він наказав повернути назад, щоб перезимувати на островах в </a:t>
            </a:r>
            <a:r>
              <a:rPr lang="uk-UA" sz="1600" b="1" dirty="0" err="1">
                <a:solidFill>
                  <a:srgbClr val="540000"/>
                </a:solidFill>
                <a:effectLst>
                  <a:outerShdw blurRad="38100" dist="38100" dir="2700000" algn="tl">
                    <a:srgbClr val="000000">
                      <a:alpha val="43137"/>
                    </a:srgbClr>
                  </a:outerShdw>
                </a:effectLst>
                <a:latin typeface="Bookman Old Style" pitchFamily="18" charset="0"/>
              </a:rPr>
              <a:t>Білобережжі</a:t>
            </a:r>
            <a:r>
              <a:rPr lang="uk-UA" sz="1600" b="1" dirty="0">
                <a:solidFill>
                  <a:srgbClr val="540000"/>
                </a:solidFill>
                <a:effectLst>
                  <a:outerShdw blurRad="38100" dist="38100" dir="2700000" algn="tl">
                    <a:srgbClr val="000000">
                      <a:alpha val="43137"/>
                    </a:srgbClr>
                  </a:outerShdw>
                </a:effectLst>
                <a:latin typeface="Bookman Old Style" pitchFamily="18" charset="0"/>
              </a:rPr>
              <a:t>. Але зимівля була надзвичайно важкою — харчуватися доводилося переважно однією рибою без солі.</a:t>
            </a:r>
          </a:p>
          <a:p>
            <a:pPr>
              <a:buFont typeface="Arial" charset="0"/>
              <a:buChar char="•"/>
              <a:defRPr/>
            </a:pPr>
            <a:endParaRPr lang="uk-UA" sz="1600" dirty="0"/>
          </a:p>
        </p:txBody>
      </p:sp>
      <p:pic>
        <p:nvPicPr>
          <p:cNvPr id="4" name="Picture 3" descr="C:\Users\Asus\Documents\01 На turbobit.net\Князь Святослав\4aea84d2_o.jpe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50576" y="1081290"/>
            <a:ext cx="45720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602973"/>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191125" y="590550"/>
            <a:ext cx="7000875" cy="5692775"/>
          </a:xfrm>
        </p:spPr>
        <p:txBody>
          <a:bodyPr>
            <a:normAutofit fontScale="47500" lnSpcReduction="20000"/>
          </a:bodyPr>
          <a:lstStyle/>
          <a:p>
            <a:pPr marL="0" indent="354013" algn="just">
              <a:buNone/>
              <a:defRPr/>
            </a:pPr>
            <a:r>
              <a:rPr lang="uk-UA" sz="3400" b="1" dirty="0">
                <a:solidFill>
                  <a:srgbClr val="540000"/>
                </a:solidFill>
                <a:effectLst>
                  <a:outerShdw blurRad="38100" dist="38100" dir="2700000" algn="tl">
                    <a:srgbClr val="000000">
                      <a:alpha val="43137"/>
                    </a:srgbClr>
                  </a:outerShdw>
                </a:effectLst>
                <a:latin typeface="Bookman Old Style" pitchFamily="18" charset="0"/>
              </a:rPr>
              <a:t>Навесні 972 року князь разом з воїнами, які залишилися живими після зимівлі знову рушив вгору Дніпром. Воєводу </a:t>
            </a:r>
            <a:r>
              <a:rPr lang="uk-UA" sz="3400" b="1" dirty="0" err="1">
                <a:solidFill>
                  <a:srgbClr val="540000"/>
                </a:solidFill>
                <a:effectLst>
                  <a:outerShdw blurRad="38100" dist="38100" dir="2700000" algn="tl">
                    <a:srgbClr val="000000">
                      <a:alpha val="43137"/>
                    </a:srgbClr>
                  </a:outerShdw>
                </a:effectLst>
                <a:latin typeface="Bookman Old Style" pitchFamily="18" charset="0"/>
              </a:rPr>
              <a:t>Свенельда</a:t>
            </a:r>
            <a:r>
              <a:rPr lang="uk-UA" sz="3400" b="1" dirty="0">
                <a:solidFill>
                  <a:srgbClr val="540000"/>
                </a:solidFill>
                <a:effectLst>
                  <a:outerShdw blurRad="38100" dist="38100" dir="2700000" algn="tl">
                    <a:srgbClr val="000000">
                      <a:alpha val="43137"/>
                    </a:srgbClr>
                  </a:outerShdw>
                </a:effectLst>
                <a:latin typeface="Bookman Old Style" pitchFamily="18" charset="0"/>
              </a:rPr>
              <a:t> з обозами і кінними дружинами він так і не дочекався. На дніпровських порогах Святослава вже чекали печеніги на чолі зі своїм князем </a:t>
            </a:r>
            <a:r>
              <a:rPr lang="uk-UA" sz="3400" b="1" dirty="0" err="1">
                <a:solidFill>
                  <a:srgbClr val="540000"/>
                </a:solidFill>
                <a:effectLst>
                  <a:outerShdw blurRad="38100" dist="38100" dir="2700000" algn="tl">
                    <a:srgbClr val="000000">
                      <a:alpha val="43137"/>
                    </a:srgbClr>
                  </a:outerShdw>
                </a:effectLst>
                <a:latin typeface="Bookman Old Style" pitchFamily="18" charset="0"/>
              </a:rPr>
              <a:t>Курею</a:t>
            </a:r>
            <a:r>
              <a:rPr lang="uk-UA" sz="3400" b="1" dirty="0">
                <a:solidFill>
                  <a:srgbClr val="540000"/>
                </a:solidFill>
                <a:effectLst>
                  <a:outerShdw blurRad="38100" dist="38100" dir="2700000" algn="tl">
                    <a:srgbClr val="000000">
                      <a:alpha val="43137"/>
                    </a:srgbClr>
                  </a:outerShdw>
                </a:effectLst>
                <a:latin typeface="Bookman Old Style" pitchFamily="18" charset="0"/>
              </a:rPr>
              <a:t>. Подробиці останнього бою Святослава Ігоревича </a:t>
            </a:r>
            <a:r>
              <a:rPr lang="uk-UA" sz="3400" b="1" dirty="0" err="1">
                <a:solidFill>
                  <a:srgbClr val="540000"/>
                </a:solidFill>
                <a:effectLst>
                  <a:outerShdw blurRad="38100" dist="38100" dir="2700000" algn="tl">
                    <a:srgbClr val="000000">
                      <a:alpha val="43137"/>
                    </a:srgbClr>
                  </a:outerShdw>
                </a:effectLst>
                <a:latin typeface="Bookman Old Style" pitchFamily="18" charset="0"/>
              </a:rPr>
              <a:t>історіі</a:t>
            </a:r>
            <a:r>
              <a:rPr lang="uk-UA" sz="3400" b="1" dirty="0">
                <a:solidFill>
                  <a:srgbClr val="540000"/>
                </a:solidFill>
                <a:effectLst>
                  <a:outerShdw blurRad="38100" dist="38100" dir="2700000" algn="tl">
                    <a:srgbClr val="000000">
                      <a:alpha val="43137"/>
                    </a:srgbClr>
                  </a:outerShdw>
                </a:effectLst>
                <a:latin typeface="Bookman Old Style" pitchFamily="18" charset="0"/>
              </a:rPr>
              <a:t> невідомі: біля порогів разом з ним загинули всі його дружинники. Існує легенда, що </a:t>
            </a:r>
            <a:r>
              <a:rPr lang="uk-UA" sz="3400" b="1" dirty="0" err="1">
                <a:solidFill>
                  <a:srgbClr val="540000"/>
                </a:solidFill>
                <a:effectLst>
                  <a:outerShdw blurRad="38100" dist="38100" dir="2700000" algn="tl">
                    <a:srgbClr val="000000">
                      <a:alpha val="43137"/>
                    </a:srgbClr>
                  </a:outerShdw>
                </a:effectLst>
                <a:latin typeface="Bookman Old Style" pitchFamily="18" charset="0"/>
              </a:rPr>
              <a:t>Куря</a:t>
            </a:r>
            <a:r>
              <a:rPr lang="uk-UA" sz="3400" b="1" dirty="0">
                <a:solidFill>
                  <a:srgbClr val="540000"/>
                </a:solidFill>
                <a:effectLst>
                  <a:outerShdw blurRad="38100" dist="38100" dir="2700000" algn="tl">
                    <a:srgbClr val="000000">
                      <a:alpha val="43137"/>
                    </a:srgbClr>
                  </a:outerShdw>
                </a:effectLst>
                <a:latin typeface="Bookman Old Style" pitchFamily="18" charset="0"/>
              </a:rPr>
              <a:t> з його черепа зробив святковий кубок з якого частував </a:t>
            </a:r>
            <a:r>
              <a:rPr lang="uk-UA" sz="3400" b="1" dirty="0" err="1">
                <a:solidFill>
                  <a:srgbClr val="540000"/>
                </a:solidFill>
                <a:effectLst>
                  <a:outerShdw blurRad="38100" dist="38100" dir="2700000" algn="tl">
                    <a:srgbClr val="000000">
                      <a:alpha val="43137"/>
                    </a:srgbClr>
                  </a:outerShdw>
                </a:effectLst>
                <a:latin typeface="Bookman Old Style" pitchFamily="18" charset="0"/>
              </a:rPr>
              <a:t>найшанованіших</a:t>
            </a:r>
            <a:r>
              <a:rPr lang="uk-UA" sz="3400" b="1" dirty="0">
                <a:solidFill>
                  <a:srgbClr val="540000"/>
                </a:solidFill>
                <a:effectLst>
                  <a:outerShdw blurRad="38100" dist="38100" dir="2700000" algn="tl">
                    <a:srgbClr val="000000">
                      <a:alpha val="43137"/>
                    </a:srgbClr>
                  </a:outerShdw>
                </a:effectLst>
                <a:latin typeface="Bookman Old Style" pitchFamily="18" charset="0"/>
              </a:rPr>
              <a:t> гостей. Місце, де вбито князя Святослава є поблизу села у </a:t>
            </a:r>
            <a:r>
              <a:rPr lang="uk-UA" sz="3400" b="1" dirty="0" err="1">
                <a:solidFill>
                  <a:srgbClr val="540000"/>
                </a:solidFill>
                <a:effectLst>
                  <a:outerShdw blurRad="38100" dist="38100" dir="2700000" algn="tl">
                    <a:srgbClr val="000000">
                      <a:alpha val="43137"/>
                    </a:srgbClr>
                  </a:outerShdw>
                </a:effectLst>
                <a:latin typeface="Bookman Old Style" pitchFamily="18" charset="0"/>
              </a:rPr>
              <a:t>Надпоріжжі</a:t>
            </a:r>
            <a:r>
              <a:rPr lang="uk-UA" sz="3400" b="1" dirty="0">
                <a:solidFill>
                  <a:srgbClr val="540000"/>
                </a:solidFill>
                <a:effectLst>
                  <a:outerShdw blurRad="38100" dist="38100" dir="2700000" algn="tl">
                    <a:srgbClr val="000000">
                      <a:alpha val="43137"/>
                    </a:srgbClr>
                  </a:outerShdw>
                </a:effectLst>
                <a:latin typeface="Bookman Old Style" pitchFamily="18" charset="0"/>
              </a:rPr>
              <a:t> </a:t>
            </a:r>
            <a:r>
              <a:rPr lang="uk-UA" sz="3400" b="1" dirty="0" err="1">
                <a:solidFill>
                  <a:srgbClr val="540000"/>
                </a:solidFill>
                <a:effectLst>
                  <a:outerShdw blurRad="38100" dist="38100" dir="2700000" algn="tl">
                    <a:srgbClr val="000000">
                      <a:alpha val="43137"/>
                    </a:srgbClr>
                  </a:outerShdw>
                </a:effectLst>
                <a:latin typeface="Bookman Old Style" pitchFamily="18" charset="0"/>
              </a:rPr>
              <a:t>Микільське-на-Дніпрі</a:t>
            </a:r>
            <a:r>
              <a:rPr lang="uk-UA" sz="3400" b="1" dirty="0">
                <a:solidFill>
                  <a:srgbClr val="540000"/>
                </a:solidFill>
                <a:effectLst>
                  <a:outerShdw blurRad="38100" dist="38100" dir="2700000" algn="tl">
                    <a:srgbClr val="000000">
                      <a:alpha val="43137"/>
                    </a:srgbClr>
                  </a:outerShdw>
                </a:effectLst>
                <a:latin typeface="Bookman Old Style" pitchFamily="18" charset="0"/>
              </a:rPr>
              <a:t>.</a:t>
            </a:r>
          </a:p>
          <a:p>
            <a:pPr marL="0" indent="354013" algn="just">
              <a:buNone/>
              <a:defRPr/>
            </a:pPr>
            <a:endParaRPr lang="uk-UA" sz="3400" b="1" dirty="0">
              <a:solidFill>
                <a:srgbClr val="540000"/>
              </a:solidFill>
              <a:effectLst>
                <a:outerShdw blurRad="38100" dist="38100" dir="2700000" algn="tl">
                  <a:srgbClr val="000000">
                    <a:alpha val="43137"/>
                  </a:srgbClr>
                </a:outerShdw>
              </a:effectLst>
              <a:latin typeface="Bookman Old Style" pitchFamily="18" charset="0"/>
            </a:endParaRPr>
          </a:p>
          <a:p>
            <a:pPr marL="0" indent="354013" algn="just">
              <a:buNone/>
              <a:defRPr/>
            </a:pPr>
            <a:r>
              <a:rPr lang="uk-UA" sz="3400" b="1" dirty="0">
                <a:solidFill>
                  <a:srgbClr val="540000"/>
                </a:solidFill>
                <a:effectLst>
                  <a:outerShdw blurRad="38100" dist="38100" dir="2700000" algn="tl">
                    <a:srgbClr val="000000">
                      <a:alpha val="43137"/>
                    </a:srgbClr>
                  </a:outerShdw>
                </a:effectLst>
                <a:latin typeface="Bookman Old Style" pitchFamily="18" charset="0"/>
              </a:rPr>
              <a:t>Іншу версію вбивства запропонував відомий сходознавець Лев </a:t>
            </a:r>
            <a:r>
              <a:rPr lang="uk-UA" sz="3400" b="1" dirty="0" err="1">
                <a:solidFill>
                  <a:srgbClr val="540000"/>
                </a:solidFill>
                <a:effectLst>
                  <a:outerShdw blurRad="38100" dist="38100" dir="2700000" algn="tl">
                    <a:srgbClr val="000000">
                      <a:alpha val="43137"/>
                    </a:srgbClr>
                  </a:outerShdw>
                </a:effectLst>
                <a:latin typeface="Bookman Old Style" pitchFamily="18" charset="0"/>
              </a:rPr>
              <a:t>Ґумільов</a:t>
            </a:r>
            <a:r>
              <a:rPr lang="uk-UA" sz="3400" b="1" dirty="0">
                <a:solidFill>
                  <a:srgbClr val="540000"/>
                </a:solidFill>
                <a:effectLst>
                  <a:outerShdw blurRad="38100" dist="38100" dir="2700000" algn="tl">
                    <a:srgbClr val="000000">
                      <a:alpha val="43137"/>
                    </a:srgbClr>
                  </a:outerShdw>
                </a:effectLst>
                <a:latin typeface="Bookman Old Style" pitchFamily="18" charset="0"/>
              </a:rPr>
              <a:t>. Згідно з нею, змову влаштував старший син князя Ярополк, що, мабуть, стояв на чолі київських християн, і таким чином позбувся свого впливового супротивника. «Зв'язковим» змовників з </a:t>
            </a:r>
            <a:r>
              <a:rPr lang="uk-UA" sz="3400" b="1" dirty="0" err="1">
                <a:solidFill>
                  <a:srgbClr val="540000"/>
                </a:solidFill>
                <a:effectLst>
                  <a:outerShdw blurRad="38100" dist="38100" dir="2700000" algn="tl">
                    <a:srgbClr val="000000">
                      <a:alpha val="43137"/>
                    </a:srgbClr>
                  </a:outerShdw>
                </a:effectLst>
                <a:latin typeface="Bookman Old Style" pitchFamily="18" charset="0"/>
              </a:rPr>
              <a:t>Курею</a:t>
            </a:r>
            <a:r>
              <a:rPr lang="uk-UA" sz="3400" b="1" dirty="0">
                <a:solidFill>
                  <a:srgbClr val="540000"/>
                </a:solidFill>
                <a:effectLst>
                  <a:outerShdw blurRad="38100" dist="38100" dir="2700000" algn="tl">
                    <a:srgbClr val="000000">
                      <a:alpha val="43137"/>
                    </a:srgbClr>
                  </a:outerShdw>
                </a:effectLst>
                <a:latin typeface="Bookman Old Style" pitchFamily="18" charset="0"/>
              </a:rPr>
              <a:t> міг стати київський воєвода </a:t>
            </a:r>
            <a:r>
              <a:rPr lang="uk-UA" sz="3400" b="1" dirty="0" err="1">
                <a:solidFill>
                  <a:srgbClr val="540000"/>
                </a:solidFill>
                <a:effectLst>
                  <a:outerShdw blurRad="38100" dist="38100" dir="2700000" algn="tl">
                    <a:srgbClr val="000000">
                      <a:alpha val="43137"/>
                    </a:srgbClr>
                  </a:outerShdw>
                </a:effectLst>
                <a:latin typeface="Bookman Old Style" pitchFamily="18" charset="0"/>
              </a:rPr>
              <a:t>Претич</a:t>
            </a:r>
            <a:r>
              <a:rPr lang="uk-UA" sz="3400" b="1" dirty="0">
                <a:solidFill>
                  <a:srgbClr val="540000"/>
                </a:solidFill>
                <a:effectLst>
                  <a:outerShdw blurRad="38100" dist="38100" dir="2700000" algn="tl">
                    <a:srgbClr val="000000">
                      <a:alpha val="43137"/>
                    </a:srgbClr>
                  </a:outerShdw>
                </a:effectLst>
                <a:latin typeface="Bookman Old Style" pitchFamily="18" charset="0"/>
              </a:rPr>
              <a:t>, що кілька років перед тим став побратимом Курі («</a:t>
            </a:r>
            <a:r>
              <a:rPr lang="uk-UA" sz="3400" b="1" dirty="0" err="1">
                <a:solidFill>
                  <a:srgbClr val="540000"/>
                </a:solidFill>
                <a:effectLst>
                  <a:outerShdw blurRad="38100" dist="38100" dir="2700000" algn="tl">
                    <a:srgbClr val="000000">
                      <a:alpha val="43137"/>
                    </a:srgbClr>
                  </a:outerShdw>
                </a:effectLst>
                <a:latin typeface="Bookman Old Style" pitchFamily="18" charset="0"/>
              </a:rPr>
              <a:t>Кур</a:t>
            </a:r>
            <a:r>
              <a:rPr lang="uk-UA" sz="3400" b="1" dirty="0">
                <a:solidFill>
                  <a:srgbClr val="540000"/>
                </a:solidFill>
                <a:effectLst>
                  <a:outerShdw blurRad="38100" dist="38100" dir="2700000" algn="tl">
                    <a:srgbClr val="000000">
                      <a:alpha val="43137"/>
                    </a:srgbClr>
                  </a:outerShdw>
                </a:effectLst>
                <a:latin typeface="Bookman Old Style" pitchFamily="18" charset="0"/>
              </a:rPr>
              <a:t>» у перекладі з тюркської означає одноокий). </a:t>
            </a:r>
            <a:r>
              <a:rPr lang="uk-UA" sz="3400" b="1" dirty="0" err="1">
                <a:solidFill>
                  <a:srgbClr val="540000"/>
                </a:solidFill>
                <a:effectLst>
                  <a:outerShdw blurRad="38100" dist="38100" dir="2700000" algn="tl">
                    <a:srgbClr val="000000">
                      <a:alpha val="43137"/>
                    </a:srgbClr>
                  </a:outerShdw>
                </a:effectLst>
                <a:latin typeface="Bookman Old Style" pitchFamily="18" charset="0"/>
              </a:rPr>
              <a:t>Свенельд</a:t>
            </a:r>
            <a:r>
              <a:rPr lang="uk-UA" sz="3400" b="1" dirty="0">
                <a:solidFill>
                  <a:srgbClr val="540000"/>
                </a:solidFill>
                <a:effectLst>
                  <a:outerShdw blurRad="38100" dist="38100" dir="2700000" algn="tl">
                    <a:srgbClr val="000000">
                      <a:alpha val="43137"/>
                    </a:srgbClr>
                  </a:outerShdw>
                </a:effectLst>
                <a:latin typeface="Bookman Old Style" pitchFamily="18" charset="0"/>
              </a:rPr>
              <a:t> прорвався до Києва.</a:t>
            </a:r>
          </a:p>
          <a:p>
            <a:pPr>
              <a:buFont typeface="Arial" charset="0"/>
              <a:buChar char="•"/>
              <a:defRPr/>
            </a:pPr>
            <a:endParaRPr lang="uk-UA" dirty="0"/>
          </a:p>
        </p:txBody>
      </p:sp>
      <p:pic>
        <p:nvPicPr>
          <p:cNvPr id="4" name="Picture 2" descr="C:\Users\Asus\Documents\01 На turbobit.net\Князь Святослав\b374df75_o.jpe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a:xfrm>
            <a:off x="749030" y="513683"/>
            <a:ext cx="3864921" cy="5984394"/>
          </a:xfrm>
          <a:prstGeom prst="rect">
            <a:avLst/>
          </a:prstGeom>
          <a:noFill/>
        </p:spPr>
      </p:pic>
    </p:spTree>
    <p:extLst>
      <p:ext uri="{BB962C8B-B14F-4D97-AF65-F5344CB8AC3E}">
        <p14:creationId xmlns:p14="http://schemas.microsoft.com/office/powerpoint/2010/main" val="299741104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09345" y="626000"/>
            <a:ext cx="8998085" cy="5262979"/>
          </a:xfrm>
          <a:prstGeom prst="rect">
            <a:avLst/>
          </a:prstGeom>
        </p:spPr>
        <p:txBody>
          <a:bodyPr wrap="square">
            <a:spAutoFit/>
          </a:bodyPr>
          <a:lstStyle/>
          <a:p>
            <a:pPr algn="just">
              <a:spcAft>
                <a:spcPts val="0"/>
              </a:spcAft>
            </a:pPr>
            <a:r>
              <a:rPr lang="uk-UA" sz="1600" dirty="0">
                <a:solidFill>
                  <a:srgbClr val="000000"/>
                </a:solidFill>
                <a:latin typeface="Constantia" panose="02030602050306030303" pitchFamily="18" charset="0"/>
                <a:ea typeface="Times New Roman" panose="02020603050405020304" pitchFamily="18" charset="0"/>
                <a:cs typeface="Arial" panose="020B0604020202020204" pitchFamily="34" charset="0"/>
              </a:rPr>
              <a:t>Візантійський імператор Никифор Фока вирішив використати військову могутність Київської Русі й талант полководця руського князя в давній боротьбі з Болгарією. Маючи 60 тис. воїнів, Святослав завдав удару Болгарії, розбив ворожу рать під </a:t>
            </a:r>
            <a:r>
              <a:rPr lang="uk-UA" sz="1600" dirty="0" err="1">
                <a:solidFill>
                  <a:srgbClr val="000000"/>
                </a:solidFill>
                <a:latin typeface="Constantia" panose="02030602050306030303" pitchFamily="18" charset="0"/>
                <a:ea typeface="Times New Roman" panose="02020603050405020304" pitchFamily="18" charset="0"/>
                <a:cs typeface="Arial" panose="020B0604020202020204" pitchFamily="34" charset="0"/>
              </a:rPr>
              <a:t>Доростолом</a:t>
            </a:r>
            <a:r>
              <a:rPr lang="uk-UA" sz="1600" dirty="0">
                <a:solidFill>
                  <a:srgbClr val="000000"/>
                </a:solidFill>
                <a:latin typeface="Constantia" panose="02030602050306030303" pitchFamily="18" charset="0"/>
                <a:ea typeface="Times New Roman" panose="02020603050405020304" pitchFamily="18" charset="0"/>
                <a:cs typeface="Arial" panose="020B0604020202020204" pitchFamily="34" charset="0"/>
              </a:rPr>
              <a:t> і заволодів містом Переяславець на Дунаї. Такі успіхи налякали візантійців, вони підмовили печенігів напасти на Київ, захищати який у той час було нікому. І хоч князь повернувся й прогнав ворога, кияни дорікали йому: «Ти, княже, шукаєш чужої землі й про неї дбаєш, а свою покинув напризволяще». На що Святослав відповів: «Не любо мені в Києві. Хочу жити в Переяславці на Дунаї — там середина землі моєї».</a:t>
            </a:r>
            <a:endParaRPr lang="uk-UA" sz="1600" dirty="0">
              <a:latin typeface="Times New Roman" panose="02020603050405020304" pitchFamily="18" charset="0"/>
              <a:ea typeface="Times New Roman" panose="02020603050405020304" pitchFamily="18" charset="0"/>
            </a:endParaRPr>
          </a:p>
          <a:p>
            <a:pPr algn="just">
              <a:spcAft>
                <a:spcPts val="0"/>
              </a:spcAft>
            </a:pPr>
            <a:r>
              <a:rPr lang="uk-UA" sz="1600" dirty="0">
                <a:solidFill>
                  <a:srgbClr val="000000"/>
                </a:solidFill>
                <a:latin typeface="Constantia" panose="02030602050306030303" pitchFamily="18" charset="0"/>
                <a:ea typeface="Times New Roman" panose="02020603050405020304" pitchFamily="18" charset="0"/>
                <a:cs typeface="Arial" panose="020B0604020202020204" pitchFamily="34" charset="0"/>
              </a:rPr>
              <a:t>Восени </a:t>
            </a:r>
            <a:r>
              <a:rPr lang="uk-UA" sz="1600" b="1" dirty="0">
                <a:solidFill>
                  <a:srgbClr val="000000"/>
                </a:solidFill>
                <a:latin typeface="Constantia" panose="02030602050306030303" pitchFamily="18" charset="0"/>
                <a:ea typeface="Times New Roman" panose="02020603050405020304" pitchFamily="18" charset="0"/>
                <a:cs typeface="Arial" panose="020B0604020202020204" pitchFamily="34" charset="0"/>
              </a:rPr>
              <a:t>969 року Святослав знову з'явився на Дунаї — його резиденцію Переяславець відбили болгари.</a:t>
            </a:r>
            <a:r>
              <a:rPr lang="uk-UA" sz="1600" dirty="0">
                <a:solidFill>
                  <a:srgbClr val="000000"/>
                </a:solidFill>
                <a:latin typeface="Constantia" panose="02030602050306030303" pitchFamily="18" charset="0"/>
                <a:ea typeface="Times New Roman" panose="02020603050405020304" pitchFamily="18" charset="0"/>
                <a:cs typeface="Arial" panose="020B0604020202020204" pitchFamily="34" charset="0"/>
              </a:rPr>
              <a:t> Швидко повернувши втрачені позиції, київський полководець повів війська на Візантію, яка неодноразово просила князя залишити Болгарію. Після тривалих військових дій, знесилені сторони </a:t>
            </a:r>
            <a:r>
              <a:rPr lang="uk-UA" sz="1600" b="1" dirty="0">
                <a:solidFill>
                  <a:srgbClr val="000000"/>
                </a:solidFill>
                <a:latin typeface="Constantia" panose="02030602050306030303" pitchFamily="18" charset="0"/>
                <a:ea typeface="Times New Roman" panose="02020603050405020304" pitchFamily="18" charset="0"/>
                <a:cs typeface="Arial" panose="020B0604020202020204" pitchFamily="34" charset="0"/>
              </a:rPr>
              <a:t>971 року змушені були укласти мирний договір.</a:t>
            </a:r>
            <a:r>
              <a:rPr lang="uk-UA" sz="1600" dirty="0">
                <a:solidFill>
                  <a:srgbClr val="000000"/>
                </a:solidFill>
                <a:latin typeface="Constantia" panose="02030602050306030303" pitchFamily="18" charset="0"/>
                <a:ea typeface="Times New Roman" panose="02020603050405020304" pitchFamily="18" charset="0"/>
                <a:cs typeface="Arial" panose="020B0604020202020204" pitchFamily="34" charset="0"/>
              </a:rPr>
              <a:t> Греки за цим договором зобов'язалися забезпечити руське військо всілякими харчами, а Святослав — відмовитися від своїх претензій на візантійські володіння.</a:t>
            </a:r>
            <a:endParaRPr lang="uk-UA" sz="1600" dirty="0">
              <a:latin typeface="Times New Roman" panose="02020603050405020304" pitchFamily="18" charset="0"/>
              <a:ea typeface="Times New Roman" panose="02020603050405020304" pitchFamily="18" charset="0"/>
            </a:endParaRPr>
          </a:p>
          <a:p>
            <a:pPr algn="just">
              <a:spcAft>
                <a:spcPts val="0"/>
              </a:spcAft>
            </a:pPr>
            <a:r>
              <a:rPr lang="uk-UA" sz="1600" dirty="0">
                <a:solidFill>
                  <a:srgbClr val="000000"/>
                </a:solidFill>
                <a:latin typeface="Constantia" panose="02030602050306030303" pitchFamily="18" charset="0"/>
                <a:ea typeface="Times New Roman" panose="02020603050405020304" pitchFamily="18" charset="0"/>
                <a:cs typeface="Arial" panose="020B0604020202020204" pitchFamily="34" charset="0"/>
              </a:rPr>
              <a:t>Та бажання позбутися небезпечного суперника підштовхнуло грецького імператора Іоанна </a:t>
            </a:r>
            <a:r>
              <a:rPr lang="uk-UA" sz="1600" dirty="0" err="1">
                <a:solidFill>
                  <a:srgbClr val="000000"/>
                </a:solidFill>
                <a:latin typeface="Constantia" panose="02030602050306030303" pitchFamily="18" charset="0"/>
                <a:ea typeface="Times New Roman" panose="02020603050405020304" pitchFamily="18" charset="0"/>
                <a:cs typeface="Arial" panose="020B0604020202020204" pitchFamily="34" charset="0"/>
              </a:rPr>
              <a:t>Цимісхія</a:t>
            </a:r>
            <a:r>
              <a:rPr lang="uk-UA" sz="1600" dirty="0">
                <a:solidFill>
                  <a:srgbClr val="000000"/>
                </a:solidFill>
                <a:latin typeface="Constantia" panose="02030602050306030303" pitchFamily="18" charset="0"/>
                <a:ea typeface="Times New Roman" panose="02020603050405020304" pitchFamily="18" charset="0"/>
                <a:cs typeface="Arial" panose="020B0604020202020204" pitchFamily="34" charset="0"/>
              </a:rPr>
              <a:t> на підступний учинок: він найняв печенігів для вбивства руського полководця. Нічого не підозрюючи, князь на чолі виснаженого війська вже повертався додому, як на нього напали печеніги на чолі з ханом </a:t>
            </a:r>
            <a:r>
              <a:rPr lang="uk-UA" sz="1600" dirty="0" err="1">
                <a:solidFill>
                  <a:srgbClr val="000000"/>
                </a:solidFill>
                <a:latin typeface="Constantia" panose="02030602050306030303" pitchFamily="18" charset="0"/>
                <a:ea typeface="Times New Roman" panose="02020603050405020304" pitchFamily="18" charset="0"/>
                <a:cs typeface="Arial" panose="020B0604020202020204" pitchFamily="34" charset="0"/>
              </a:rPr>
              <a:t>Курею</a:t>
            </a:r>
            <a:r>
              <a:rPr lang="uk-UA" sz="1600" dirty="0">
                <a:solidFill>
                  <a:srgbClr val="000000"/>
                </a:solidFill>
                <a:latin typeface="Constantia" panose="02030602050306030303" pitchFamily="18" charset="0"/>
                <a:ea typeface="Times New Roman" panose="02020603050405020304" pitchFamily="18" charset="0"/>
                <a:cs typeface="Arial" panose="020B0604020202020204" pitchFamily="34" charset="0"/>
              </a:rPr>
              <a:t>. </a:t>
            </a:r>
            <a:r>
              <a:rPr lang="uk-UA" sz="1600" b="1" dirty="0">
                <a:solidFill>
                  <a:srgbClr val="000000"/>
                </a:solidFill>
                <a:latin typeface="Constantia" panose="02030602050306030303" pitchFamily="18" charset="0"/>
                <a:ea typeface="Times New Roman" panose="02020603050405020304" pitchFamily="18" charset="0"/>
                <a:cs typeface="Arial" panose="020B0604020202020204" pitchFamily="34" charset="0"/>
              </a:rPr>
              <a:t>Київський князь загинув у бою 972 року.</a:t>
            </a:r>
            <a:r>
              <a:rPr lang="uk-UA" sz="1600" dirty="0">
                <a:solidFill>
                  <a:srgbClr val="000000"/>
                </a:solidFill>
                <a:latin typeface="Constantia" panose="02030602050306030303" pitchFamily="18" charset="0"/>
                <a:ea typeface="Times New Roman" panose="02020603050405020304" pitchFamily="18" charset="0"/>
                <a:cs typeface="Arial" panose="020B0604020202020204" pitchFamily="34" charset="0"/>
              </a:rPr>
              <a:t> Печенізький хан відрубав йому голову й зробив з неї чашу, вихваляючись перед усіма своїм трофеєм. На думку істориків, Святослав був, без сумніву, «зразком великих полководців», «Олександром [Македонським] нашої історії».</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2672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Результати і значення діяльності </a:t>
            </a:r>
          </a:p>
        </p:txBody>
      </p:sp>
      <p:sp>
        <p:nvSpPr>
          <p:cNvPr id="3" name="Прямоугольник 2"/>
          <p:cNvSpPr/>
          <p:nvPr/>
        </p:nvSpPr>
        <p:spPr>
          <a:xfrm>
            <a:off x="977030" y="668653"/>
            <a:ext cx="10146082" cy="3785652"/>
          </a:xfrm>
          <a:prstGeom prst="rect">
            <a:avLst/>
          </a:prstGeom>
        </p:spPr>
        <p:txBody>
          <a:bodyPr wrap="square">
            <a:spAutoFit/>
          </a:bodyPr>
          <a:lstStyle/>
          <a:p>
            <a:r>
              <a:rPr lang="uk-UA" dirty="0" smtClean="0"/>
              <a:t>1.</a:t>
            </a:r>
            <a:r>
              <a:rPr lang="uk-UA" sz="2400" dirty="0" smtClean="0"/>
              <a:t>Адміністративна </a:t>
            </a:r>
            <a:r>
              <a:rPr lang="uk-UA" sz="2400" dirty="0"/>
              <a:t>реформа сприяла зміцненню держави, посиленню впливу влади Київського князя у племінних князівствах ·	</a:t>
            </a:r>
            <a:endParaRPr lang="uk-UA" sz="2400" dirty="0" smtClean="0"/>
          </a:p>
          <a:p>
            <a:r>
              <a:rPr lang="uk-UA" sz="2400" dirty="0" smtClean="0"/>
              <a:t>2.Численні </a:t>
            </a:r>
            <a:r>
              <a:rPr lang="uk-UA" sz="2400" dirty="0"/>
              <a:t>війни Святослава спричинили виснаження Русі; </a:t>
            </a:r>
            <a:endParaRPr lang="uk-UA" sz="2400" dirty="0" smtClean="0"/>
          </a:p>
          <a:p>
            <a:r>
              <a:rPr lang="uk-UA" sz="2400" dirty="0" smtClean="0"/>
              <a:t>3. були </a:t>
            </a:r>
            <a:r>
              <a:rPr lang="uk-UA" sz="2400" dirty="0"/>
              <a:t>втрачені дипломатичні відносини з провідними християнськими державами, налагоджені Ольгою </a:t>
            </a:r>
            <a:r>
              <a:rPr lang="uk-UA" sz="2400" dirty="0" smtClean="0"/>
              <a:t>·</a:t>
            </a:r>
          </a:p>
          <a:p>
            <a:r>
              <a:rPr lang="uk-UA" sz="2400" dirty="0" smtClean="0"/>
              <a:t>4.Зовнішня </a:t>
            </a:r>
            <a:r>
              <a:rPr lang="uk-UA" sz="2400" dirty="0"/>
              <a:t>політика князя мала переважно завойовницьку спрямованість. </a:t>
            </a:r>
            <a:endParaRPr lang="uk-UA" sz="2400" dirty="0" smtClean="0"/>
          </a:p>
          <a:p>
            <a:r>
              <a:rPr lang="uk-UA" sz="2400" dirty="0" smtClean="0"/>
              <a:t>5.Талант </a:t>
            </a:r>
            <a:r>
              <a:rPr lang="uk-UA" sz="2400" dirty="0"/>
              <a:t>полководця не завжди доповнювався політичною далекоглядністю </a:t>
            </a:r>
            <a:r>
              <a:rPr lang="uk-UA" sz="2400" dirty="0" smtClean="0"/>
              <a:t>6.Підпорядкував </a:t>
            </a:r>
            <a:r>
              <a:rPr lang="uk-UA" sz="2400" dirty="0"/>
              <a:t>своїй владі величезні території від Балкан до Середньої Волги і від Балтики до Каспію та Кавказу. Проте майже всі вони незабаром були втрачені</a:t>
            </a:r>
          </a:p>
        </p:txBody>
      </p:sp>
    </p:spTree>
    <p:extLst>
      <p:ext uri="{BB962C8B-B14F-4D97-AF65-F5344CB8AC3E}">
        <p14:creationId xmlns:p14="http://schemas.microsoft.com/office/powerpoint/2010/main" val="2905565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Asus\Documents\01 На turbobit.net\Князь Святослав\Клименко А. Остання битва Святослава.jpg"/>
          <p:cNvPicPr>
            <a:picLocks noGrp="1" noChangeAspect="1" noChangeArrowheads="1"/>
          </p:cNvPicPr>
          <p:nvPr>
            <p:ph idx="4294967295"/>
          </p:nvPr>
        </p:nvPicPr>
        <p:blipFill>
          <a:blip r:embed="rId2">
            <a:lum bright="-10000"/>
            <a:extLst>
              <a:ext uri="{28A0092B-C50C-407E-A947-70E740481C1C}">
                <a14:useLocalDpi xmlns:a14="http://schemas.microsoft.com/office/drawing/2010/main" val="0"/>
              </a:ext>
            </a:extLst>
          </a:blip>
          <a:srcRect/>
          <a:stretch>
            <a:fillRect/>
          </a:stretch>
        </p:blipFill>
        <p:spPr>
          <a:xfrm>
            <a:off x="0" y="0"/>
            <a:ext cx="9144000" cy="6215063"/>
          </a:xfrm>
          <a:noFill/>
        </p:spPr>
      </p:pic>
      <p:sp>
        <p:nvSpPr>
          <p:cNvPr id="5" name="TextBox 4"/>
          <p:cNvSpPr txBox="1"/>
          <p:nvPr/>
        </p:nvSpPr>
        <p:spPr>
          <a:xfrm>
            <a:off x="2881313" y="6429375"/>
            <a:ext cx="6553200" cy="338138"/>
          </a:xfrm>
          <a:prstGeom prst="rect">
            <a:avLst/>
          </a:prstGeom>
          <a:noFill/>
        </p:spPr>
        <p:txBody>
          <a:bodyPr>
            <a:spAutoFit/>
          </a:bodyPr>
          <a:lstStyle/>
          <a:p>
            <a:pPr algn="ctr">
              <a:defRPr/>
            </a:pPr>
            <a:r>
              <a:rPr lang="ru-RU" sz="1600" b="1" dirty="0" err="1">
                <a:solidFill>
                  <a:srgbClr val="540000"/>
                </a:solidFill>
                <a:effectLst>
                  <a:outerShdw blurRad="38100" dist="38100" dir="2700000" algn="tl">
                    <a:srgbClr val="000000">
                      <a:alpha val="43137"/>
                    </a:srgbClr>
                  </a:outerShdw>
                </a:effectLst>
                <a:latin typeface="Bookman Old Style" pitchFamily="18" charset="0"/>
                <a:cs typeface="Arial" charset="0"/>
              </a:rPr>
              <a:t>Клименко</a:t>
            </a:r>
            <a:r>
              <a:rPr lang="ru-RU" sz="1600" b="1" dirty="0">
                <a:solidFill>
                  <a:srgbClr val="540000"/>
                </a:solidFill>
                <a:effectLst>
                  <a:outerShdw blurRad="38100" dist="38100" dir="2700000" algn="tl">
                    <a:srgbClr val="000000">
                      <a:alpha val="43137"/>
                    </a:srgbClr>
                  </a:outerShdw>
                </a:effectLst>
                <a:latin typeface="Bookman Old Style" pitchFamily="18" charset="0"/>
                <a:cs typeface="Arial" charset="0"/>
              </a:rPr>
              <a:t> А. </a:t>
            </a:r>
            <a:r>
              <a:rPr lang="ru-RU" sz="1600" b="1" dirty="0" err="1">
                <a:solidFill>
                  <a:srgbClr val="540000"/>
                </a:solidFill>
                <a:effectLst>
                  <a:outerShdw blurRad="38100" dist="38100" dir="2700000" algn="tl">
                    <a:srgbClr val="000000">
                      <a:alpha val="43137"/>
                    </a:srgbClr>
                  </a:outerShdw>
                </a:effectLst>
                <a:latin typeface="Bookman Old Style" pitchFamily="18" charset="0"/>
                <a:cs typeface="Arial" charset="0"/>
              </a:rPr>
              <a:t>Остання</a:t>
            </a:r>
            <a:r>
              <a:rPr lang="ru-RU" sz="1600" b="1" dirty="0">
                <a:solidFill>
                  <a:srgbClr val="540000"/>
                </a:solidFill>
                <a:effectLst>
                  <a:outerShdw blurRad="38100" dist="38100" dir="2700000" algn="tl">
                    <a:srgbClr val="000000">
                      <a:alpha val="43137"/>
                    </a:srgbClr>
                  </a:outerShdw>
                </a:effectLst>
                <a:latin typeface="Bookman Old Style" pitchFamily="18" charset="0"/>
                <a:cs typeface="Arial" charset="0"/>
              </a:rPr>
              <a:t> битва Святослава</a:t>
            </a:r>
          </a:p>
        </p:txBody>
      </p:sp>
    </p:spTree>
    <p:extLst>
      <p:ext uri="{BB962C8B-B14F-4D97-AF65-F5344CB8AC3E}">
        <p14:creationId xmlns:p14="http://schemas.microsoft.com/office/powerpoint/2010/main" val="142204204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Asus\Documents\01 На turbobit.net\Князь Святослав\Чориков Б.А. Смерть Святослава.jpeg"/>
          <p:cNvPicPr>
            <a:picLocks noGrp="1" noChangeAspect="1" noChangeArrowheads="1"/>
          </p:cNvPicPr>
          <p:nvPr>
            <p:ph idx="4294967295"/>
          </p:nvPr>
        </p:nvPicPr>
        <p:blipFill>
          <a:blip r:embed="rId2">
            <a:lum bright="-10000"/>
            <a:extLst>
              <a:ext uri="{28A0092B-C50C-407E-A947-70E740481C1C}">
                <a14:useLocalDpi xmlns:a14="http://schemas.microsoft.com/office/drawing/2010/main" val="0"/>
              </a:ext>
            </a:extLst>
          </a:blip>
          <a:srcRect/>
          <a:stretch>
            <a:fillRect/>
          </a:stretch>
        </p:blipFill>
        <p:spPr>
          <a:xfrm>
            <a:off x="0" y="0"/>
            <a:ext cx="4837113" cy="6286500"/>
          </a:xfrm>
          <a:noFill/>
        </p:spPr>
      </p:pic>
      <p:sp>
        <p:nvSpPr>
          <p:cNvPr id="5" name="Прямоугольник 4"/>
          <p:cNvSpPr/>
          <p:nvPr/>
        </p:nvSpPr>
        <p:spPr>
          <a:xfrm>
            <a:off x="3667125" y="6519864"/>
            <a:ext cx="5467350" cy="338137"/>
          </a:xfrm>
          <a:prstGeom prst="rect">
            <a:avLst/>
          </a:prstGeom>
        </p:spPr>
        <p:txBody>
          <a:bodyPr>
            <a:spAutoFit/>
          </a:bodyPr>
          <a:lstStyle/>
          <a:p>
            <a:pPr algn="ctr">
              <a:defRPr/>
            </a:pPr>
            <a:r>
              <a:rPr lang="ru-RU" sz="1600" b="1" dirty="0" err="1">
                <a:solidFill>
                  <a:srgbClr val="540000"/>
                </a:solidFill>
                <a:effectLst>
                  <a:outerShdw blurRad="38100" dist="38100" dir="2700000" algn="tl">
                    <a:srgbClr val="000000">
                      <a:alpha val="43137"/>
                    </a:srgbClr>
                  </a:outerShdw>
                </a:effectLst>
                <a:latin typeface="Bookman Old Style" pitchFamily="18" charset="0"/>
                <a:cs typeface="Arial" charset="0"/>
              </a:rPr>
              <a:t>Чориков</a:t>
            </a:r>
            <a:r>
              <a:rPr lang="ru-RU" sz="1600" b="1" dirty="0">
                <a:solidFill>
                  <a:srgbClr val="540000"/>
                </a:solidFill>
                <a:effectLst>
                  <a:outerShdw blurRad="38100" dist="38100" dir="2700000" algn="tl">
                    <a:srgbClr val="000000">
                      <a:alpha val="43137"/>
                    </a:srgbClr>
                  </a:outerShdw>
                </a:effectLst>
                <a:latin typeface="Bookman Old Style" pitchFamily="18" charset="0"/>
                <a:cs typeface="Arial" charset="0"/>
              </a:rPr>
              <a:t> Б.А. Смерть Святослава</a:t>
            </a:r>
          </a:p>
        </p:txBody>
      </p:sp>
      <p:pic>
        <p:nvPicPr>
          <p:cNvPr id="45060" name="Picture 4" descr="E:\М А М А\7 клас. Все для уроків\7 клас. Історія України\7 клас. Історія України. Матеріали до уроків\чаша из череп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189" y="642939"/>
            <a:ext cx="3857625"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39488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E:\М А М А\Великі Українці\7 клас. Видатні постаті\Князі\Святослав\Место гибели князя Святослава Игоревич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5" y="0"/>
            <a:ext cx="8358188"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Прямоугольник 2"/>
          <p:cNvSpPr>
            <a:spLocks noChangeArrowheads="1"/>
          </p:cNvSpPr>
          <p:nvPr/>
        </p:nvSpPr>
        <p:spPr bwMode="auto">
          <a:xfrm>
            <a:off x="2667000" y="6488114"/>
            <a:ext cx="6929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uk-UA" b="1">
                <a:solidFill>
                  <a:srgbClr val="540000"/>
                </a:solidFill>
                <a:latin typeface="Bookman Old Style" panose="02050604050505020204" pitchFamily="18" charset="0"/>
              </a:rPr>
              <a:t>Місце загибелі князя Святослава Ігоревича</a:t>
            </a:r>
          </a:p>
        </p:txBody>
      </p:sp>
    </p:spTree>
    <p:extLst>
      <p:ext uri="{BB962C8B-B14F-4D97-AF65-F5344CB8AC3E}">
        <p14:creationId xmlns:p14="http://schemas.microsoft.com/office/powerpoint/2010/main" val="392492402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24063" y="5715000"/>
            <a:ext cx="8215312" cy="584200"/>
          </a:xfrm>
          <a:prstGeom prst="rect">
            <a:avLst/>
          </a:prstGeom>
          <a:noFill/>
        </p:spPr>
        <p:txBody>
          <a:bodyPr>
            <a:spAutoFit/>
          </a:bodyPr>
          <a:lstStyle/>
          <a:p>
            <a:pPr algn="ctr">
              <a:defRPr/>
            </a:pPr>
            <a:r>
              <a:rPr lang="ru-RU" sz="1600" b="1" dirty="0" err="1">
                <a:solidFill>
                  <a:srgbClr val="540000"/>
                </a:solidFill>
                <a:effectLst>
                  <a:outerShdw blurRad="38100" dist="38100" dir="2700000" algn="tl">
                    <a:srgbClr val="000000">
                      <a:alpha val="43137"/>
                    </a:srgbClr>
                  </a:outerShdw>
                </a:effectLst>
                <a:latin typeface="Bookman Old Style" pitchFamily="18" charset="0"/>
                <a:cs typeface="Arial" charset="0"/>
              </a:rPr>
              <a:t>Лебедєв</a:t>
            </a:r>
            <a:r>
              <a:rPr lang="ru-RU" sz="1600" b="1" dirty="0">
                <a:solidFill>
                  <a:srgbClr val="540000"/>
                </a:solidFill>
                <a:effectLst>
                  <a:outerShdw blurRad="38100" dist="38100" dir="2700000" algn="tl">
                    <a:srgbClr val="000000">
                      <a:alpha val="43137"/>
                    </a:srgbClr>
                  </a:outerShdw>
                </a:effectLst>
                <a:latin typeface="Bookman Old Style" pitchFamily="18" charset="0"/>
                <a:cs typeface="Arial" charset="0"/>
              </a:rPr>
              <a:t> К.В. </a:t>
            </a:r>
            <a:r>
              <a:rPr lang="en-US" sz="1600" b="1" dirty="0">
                <a:solidFill>
                  <a:srgbClr val="540000"/>
                </a:solidFill>
                <a:effectLst>
                  <a:outerShdw blurRad="38100" dist="38100" dir="2700000" algn="tl">
                    <a:srgbClr val="000000">
                      <a:alpha val="43137"/>
                    </a:srgbClr>
                  </a:outerShdw>
                </a:effectLst>
                <a:latin typeface="Bookman Old Style" pitchFamily="18" charset="0"/>
                <a:cs typeface="Arial" charset="0"/>
              </a:rPr>
              <a:t> </a:t>
            </a:r>
            <a:r>
              <a:rPr lang="ru-RU" sz="1600" b="1" dirty="0" err="1">
                <a:solidFill>
                  <a:srgbClr val="540000"/>
                </a:solidFill>
                <a:effectLst>
                  <a:outerShdw blurRad="38100" dist="38100" dir="2700000" algn="tl">
                    <a:srgbClr val="000000">
                      <a:alpha val="43137"/>
                    </a:srgbClr>
                  </a:outerShdw>
                </a:effectLst>
                <a:latin typeface="Bookman Old Style" pitchFamily="18" charset="0"/>
                <a:cs typeface="Arial" charset="0"/>
              </a:rPr>
              <a:t>Зустріч</a:t>
            </a:r>
            <a:r>
              <a:rPr lang="ru-RU" sz="1600" b="1" dirty="0">
                <a:solidFill>
                  <a:srgbClr val="540000"/>
                </a:solidFill>
                <a:effectLst>
                  <a:outerShdw blurRad="38100" dist="38100" dir="2700000" algn="tl">
                    <a:srgbClr val="000000">
                      <a:alpha val="43137"/>
                    </a:srgbClr>
                  </a:outerShdw>
                </a:effectLst>
                <a:latin typeface="Bookman Old Style" pitchFamily="18" charset="0"/>
                <a:cs typeface="Arial" charset="0"/>
              </a:rPr>
              <a:t> Святослава </a:t>
            </a:r>
            <a:r>
              <a:rPr lang="ru-RU" sz="1600" b="1" dirty="0" err="1">
                <a:solidFill>
                  <a:srgbClr val="540000"/>
                </a:solidFill>
                <a:effectLst>
                  <a:outerShdw blurRad="38100" dist="38100" dir="2700000" algn="tl">
                    <a:srgbClr val="000000">
                      <a:alpha val="43137"/>
                    </a:srgbClr>
                  </a:outerShdw>
                </a:effectLst>
                <a:latin typeface="Bookman Old Style" pitchFamily="18" charset="0"/>
                <a:cs typeface="Arial" charset="0"/>
              </a:rPr>
              <a:t>з</a:t>
            </a:r>
            <a:r>
              <a:rPr lang="ru-RU" sz="1600" b="1" dirty="0">
                <a:solidFill>
                  <a:srgbClr val="540000"/>
                </a:solidFill>
                <a:effectLst>
                  <a:outerShdw blurRad="38100" dist="38100" dir="2700000" algn="tl">
                    <a:srgbClr val="000000">
                      <a:alpha val="43137"/>
                    </a:srgbClr>
                  </a:outerShdw>
                </a:effectLst>
                <a:latin typeface="Bookman Old Style" pitchFamily="18" charset="0"/>
                <a:cs typeface="Arial" charset="0"/>
              </a:rPr>
              <a:t> </a:t>
            </a:r>
            <a:r>
              <a:rPr lang="ru-RU" sz="1600" b="1" dirty="0" err="1">
                <a:solidFill>
                  <a:srgbClr val="540000"/>
                </a:solidFill>
                <a:effectLst>
                  <a:outerShdw blurRad="38100" dist="38100" dir="2700000" algn="tl">
                    <a:srgbClr val="000000">
                      <a:alpha val="43137"/>
                    </a:srgbClr>
                  </a:outerShdw>
                </a:effectLst>
                <a:latin typeface="Bookman Old Style" pitchFamily="18" charset="0"/>
                <a:cs typeface="Arial" charset="0"/>
              </a:rPr>
              <a:t>візантійським</a:t>
            </a:r>
            <a:r>
              <a:rPr lang="ru-RU" sz="1600" b="1" dirty="0">
                <a:solidFill>
                  <a:srgbClr val="540000"/>
                </a:solidFill>
                <a:effectLst>
                  <a:outerShdw blurRad="38100" dist="38100" dir="2700000" algn="tl">
                    <a:srgbClr val="000000">
                      <a:alpha val="43137"/>
                    </a:srgbClr>
                  </a:outerShdw>
                </a:effectLst>
                <a:latin typeface="Bookman Old Style" pitchFamily="18" charset="0"/>
                <a:cs typeface="Arial" charset="0"/>
              </a:rPr>
              <a:t> </a:t>
            </a:r>
            <a:r>
              <a:rPr lang="ru-RU" sz="1600" b="1" dirty="0" err="1">
                <a:solidFill>
                  <a:srgbClr val="540000"/>
                </a:solidFill>
                <a:effectLst>
                  <a:outerShdw blurRad="38100" dist="38100" dir="2700000" algn="tl">
                    <a:srgbClr val="000000">
                      <a:alpha val="43137"/>
                    </a:srgbClr>
                  </a:outerShdw>
                </a:effectLst>
                <a:latin typeface="Bookman Old Style" pitchFamily="18" charset="0"/>
                <a:cs typeface="Arial" charset="0"/>
              </a:rPr>
              <a:t>імператором</a:t>
            </a:r>
            <a:r>
              <a:rPr lang="ru-RU" sz="1600" b="1" dirty="0">
                <a:solidFill>
                  <a:srgbClr val="540000"/>
                </a:solidFill>
                <a:effectLst>
                  <a:outerShdw blurRad="38100" dist="38100" dir="2700000" algn="tl">
                    <a:srgbClr val="000000">
                      <a:alpha val="43137"/>
                    </a:srgbClr>
                  </a:outerShdw>
                </a:effectLst>
                <a:latin typeface="Bookman Old Style" pitchFamily="18" charset="0"/>
                <a:cs typeface="Arial" charset="0"/>
              </a:rPr>
              <a:t> </a:t>
            </a:r>
            <a:r>
              <a:rPr lang="ru-RU" sz="1600" b="1" dirty="0" err="1">
                <a:solidFill>
                  <a:srgbClr val="540000"/>
                </a:solidFill>
                <a:effectLst>
                  <a:outerShdw blurRad="38100" dist="38100" dir="2700000" algn="tl">
                    <a:srgbClr val="000000">
                      <a:alpha val="43137"/>
                    </a:srgbClr>
                  </a:outerShdw>
                </a:effectLst>
                <a:latin typeface="Bookman Old Style" pitchFamily="18" charset="0"/>
                <a:cs typeface="Arial" charset="0"/>
              </a:rPr>
              <a:t>Іоанном</a:t>
            </a:r>
            <a:r>
              <a:rPr lang="ru-RU" sz="1600" b="1" dirty="0">
                <a:solidFill>
                  <a:srgbClr val="540000"/>
                </a:solidFill>
                <a:effectLst>
                  <a:outerShdw blurRad="38100" dist="38100" dir="2700000" algn="tl">
                    <a:srgbClr val="000000">
                      <a:alpha val="43137"/>
                    </a:srgbClr>
                  </a:outerShdw>
                </a:effectLst>
                <a:latin typeface="Bookman Old Style" pitchFamily="18" charset="0"/>
                <a:cs typeface="Arial" charset="0"/>
              </a:rPr>
              <a:t> </a:t>
            </a:r>
            <a:r>
              <a:rPr lang="en-US" sz="1600" b="1" dirty="0">
                <a:solidFill>
                  <a:srgbClr val="540000"/>
                </a:solidFill>
                <a:effectLst>
                  <a:outerShdw blurRad="38100" dist="38100" dir="2700000" algn="tl">
                    <a:srgbClr val="000000">
                      <a:alpha val="43137"/>
                    </a:srgbClr>
                  </a:outerShdw>
                </a:effectLst>
                <a:latin typeface="Bookman Old Style" pitchFamily="18" charset="0"/>
                <a:cs typeface="Arial" charset="0"/>
              </a:rPr>
              <a:t>I </a:t>
            </a:r>
            <a:r>
              <a:rPr lang="ru-RU" sz="1600" b="1" dirty="0" err="1">
                <a:solidFill>
                  <a:srgbClr val="540000"/>
                </a:solidFill>
                <a:effectLst>
                  <a:outerShdw blurRad="38100" dist="38100" dir="2700000" algn="tl">
                    <a:srgbClr val="000000">
                      <a:alpha val="43137"/>
                    </a:srgbClr>
                  </a:outerShdw>
                </a:effectLst>
                <a:latin typeface="Bookman Old Style" pitchFamily="18" charset="0"/>
                <a:cs typeface="Arial" charset="0"/>
              </a:rPr>
              <a:t>Цимісхієм</a:t>
            </a:r>
            <a:r>
              <a:rPr lang="ru-RU" sz="1600" b="1" dirty="0">
                <a:solidFill>
                  <a:srgbClr val="540000"/>
                </a:solidFill>
                <a:effectLst>
                  <a:outerShdw blurRad="38100" dist="38100" dir="2700000" algn="tl">
                    <a:srgbClr val="000000">
                      <a:alpha val="43137"/>
                    </a:srgbClr>
                  </a:outerShdw>
                </a:effectLst>
                <a:latin typeface="Bookman Old Style" pitchFamily="18" charset="0"/>
                <a:cs typeface="Arial" charset="0"/>
              </a:rPr>
              <a:t> на </a:t>
            </a:r>
            <a:r>
              <a:rPr lang="ru-RU" sz="1600" b="1" dirty="0" err="1">
                <a:solidFill>
                  <a:srgbClr val="540000"/>
                </a:solidFill>
                <a:effectLst>
                  <a:outerShdw blurRad="38100" dist="38100" dir="2700000" algn="tl">
                    <a:srgbClr val="000000">
                      <a:alpha val="43137"/>
                    </a:srgbClr>
                  </a:outerShdw>
                </a:effectLst>
                <a:latin typeface="Bookman Old Style" pitchFamily="18" charset="0"/>
                <a:cs typeface="Arial" charset="0"/>
              </a:rPr>
              <a:t>березі</a:t>
            </a:r>
            <a:r>
              <a:rPr lang="ru-RU" sz="1600" b="1" dirty="0">
                <a:solidFill>
                  <a:srgbClr val="540000"/>
                </a:solidFill>
                <a:effectLst>
                  <a:outerShdw blurRad="38100" dist="38100" dir="2700000" algn="tl">
                    <a:srgbClr val="000000">
                      <a:alpha val="43137"/>
                    </a:srgbClr>
                  </a:outerShdw>
                </a:effectLst>
                <a:latin typeface="Bookman Old Style" pitchFamily="18" charset="0"/>
                <a:cs typeface="Arial" charset="0"/>
              </a:rPr>
              <a:t> Дунаю</a:t>
            </a:r>
          </a:p>
        </p:txBody>
      </p:sp>
      <p:pic>
        <p:nvPicPr>
          <p:cNvPr id="337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429250"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20098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00562" y="307141"/>
            <a:ext cx="6978077" cy="6463308"/>
          </a:xfrm>
          <a:prstGeom prst="rect">
            <a:avLst/>
          </a:prstGeom>
        </p:spPr>
        <p:txBody>
          <a:bodyPr wrap="square">
            <a:spAutoFit/>
          </a:bodyPr>
          <a:lstStyle/>
          <a:p>
            <a:pPr algn="just">
              <a:spcAft>
                <a:spcPts val="0"/>
              </a:spcAft>
            </a:pPr>
            <a:r>
              <a:rPr lang="uk-UA" dirty="0">
                <a:latin typeface="Constantia" panose="02030602050306030303" pitchFamily="18" charset="0"/>
                <a:ea typeface="Times New Roman" panose="02020603050405020304" pitchFamily="18" charset="0"/>
              </a:rPr>
              <a:t>Видатний український історик М. Грушевський про нього писав: «Сміливий і чесний лицар-войовник, що у всім поступає відкрито й сміливо, не шукає здобичі, ні багатства, цінить тільки славу воєнну й для неї одної живе. Це герой княжої дружини, її найвищий ідеал».</a:t>
            </a:r>
            <a:endParaRPr lang="uk-UA" sz="1600" dirty="0">
              <a:latin typeface="Times New Roman" panose="02020603050405020304" pitchFamily="18" charset="0"/>
              <a:ea typeface="Times New Roman" panose="02020603050405020304" pitchFamily="18" charset="0"/>
            </a:endParaRPr>
          </a:p>
          <a:p>
            <a:pPr algn="just">
              <a:spcAft>
                <a:spcPts val="0"/>
              </a:spcAft>
            </a:pPr>
            <a:r>
              <a:rPr lang="uk-UA" dirty="0">
                <a:latin typeface="Constantia" panose="02030602050306030303" pitchFamily="18" charset="0"/>
                <a:ea typeface="Times New Roman" panose="02020603050405020304" pitchFamily="18" charset="0"/>
              </a:rPr>
              <a:t>«Коли князь виріс і став чоловіком, – говорить літопис, – він почав збирати багато хоробрих вояків, бо і сам був хоробрий і легкий, ходив як </a:t>
            </a:r>
            <a:r>
              <a:rPr lang="uk-UA" dirty="0" err="1">
                <a:latin typeface="Constantia" panose="02030602050306030303" pitchFamily="18" charset="0"/>
                <a:ea typeface="Times New Roman" panose="02020603050405020304" pitchFamily="18" charset="0"/>
              </a:rPr>
              <a:t>пардус</a:t>
            </a:r>
            <a:r>
              <a:rPr lang="uk-UA" dirty="0">
                <a:latin typeface="Constantia" panose="02030602050306030303" pitchFamily="18" charset="0"/>
                <a:ea typeface="Times New Roman" panose="02020603050405020304" pitchFamily="18" charset="0"/>
              </a:rPr>
              <a:t> і багато воював. Не возив з собою возів, ні казана; не варив м'яса, а тільки порізавши тоненько чи конину, чи звірину, чи воловину, пік на вугіллях і так їв; не мав ні шатра, а пітник слав і сідло у головах, – такі ж були і вояки його. </a:t>
            </a:r>
            <a:r>
              <a:rPr lang="ru-RU" dirty="0">
                <a:latin typeface="Constantia" panose="02030602050306030303" pitchFamily="18" charset="0"/>
                <a:ea typeface="Times New Roman" panose="02020603050405020304" pitchFamily="18" charset="0"/>
              </a:rPr>
              <a:t>А як </a:t>
            </a:r>
            <a:r>
              <a:rPr lang="ru-RU" dirty="0" err="1">
                <a:latin typeface="Constantia" panose="02030602050306030303" pitchFamily="18" charset="0"/>
                <a:ea typeface="Times New Roman" panose="02020603050405020304" pitchFamily="18" charset="0"/>
              </a:rPr>
              <a:t>ішов</a:t>
            </a:r>
            <a:r>
              <a:rPr lang="ru-RU" dirty="0">
                <a:latin typeface="Constantia" panose="02030602050306030303" pitchFamily="18" charset="0"/>
                <a:ea typeface="Times New Roman" panose="02020603050405020304" pitchFamily="18" charset="0"/>
              </a:rPr>
              <a:t> у </a:t>
            </a:r>
            <a:r>
              <a:rPr lang="ru-RU" dirty="0" err="1">
                <a:latin typeface="Constantia" panose="02030602050306030303" pitchFamily="18" charset="0"/>
                <a:ea typeface="Times New Roman" panose="02020603050405020304" pitchFamily="18" charset="0"/>
              </a:rPr>
              <a:t>котрий</a:t>
            </a:r>
            <a:r>
              <a:rPr lang="ru-RU" dirty="0">
                <a:latin typeface="Constantia" panose="02030602050306030303" pitchFamily="18" charset="0"/>
                <a:ea typeface="Times New Roman" panose="02020603050405020304" pitchFamily="18" charset="0"/>
              </a:rPr>
              <a:t> край, </a:t>
            </a:r>
            <a:r>
              <a:rPr lang="ru-RU" dirty="0" err="1">
                <a:latin typeface="Constantia" panose="02030602050306030303" pitchFamily="18" charset="0"/>
                <a:ea typeface="Times New Roman" panose="02020603050405020304" pitchFamily="18" charset="0"/>
              </a:rPr>
              <a:t>сповіщав</a:t>
            </a:r>
            <a:r>
              <a:rPr lang="ru-RU" dirty="0">
                <a:latin typeface="Constantia" panose="02030602050306030303" pitchFamily="18" charset="0"/>
                <a:ea typeface="Times New Roman" panose="02020603050405020304" pitchFamily="18" charset="0"/>
              </a:rPr>
              <a:t> наперед: «</a:t>
            </a:r>
            <a:r>
              <a:rPr lang="ru-RU" dirty="0" err="1">
                <a:latin typeface="Constantia" panose="02030602050306030303" pitchFamily="18" charset="0"/>
                <a:ea typeface="Times New Roman" panose="02020603050405020304" pitchFamily="18" charset="0"/>
              </a:rPr>
              <a:t>Іду</a:t>
            </a:r>
            <a:r>
              <a:rPr lang="ru-RU" dirty="0">
                <a:latin typeface="Constantia" panose="02030602050306030303" pitchFamily="18" charset="0"/>
                <a:ea typeface="Times New Roman" panose="02020603050405020304" pitchFamily="18" charset="0"/>
              </a:rPr>
              <a:t> на </a:t>
            </a:r>
            <a:r>
              <a:rPr lang="ru-RU" dirty="0" err="1">
                <a:latin typeface="Constantia" panose="02030602050306030303" pitchFamily="18" charset="0"/>
                <a:ea typeface="Times New Roman" panose="02020603050405020304" pitchFamily="18" charset="0"/>
              </a:rPr>
              <a:t>ви</a:t>
            </a:r>
            <a:r>
              <a:rPr lang="ru-RU" dirty="0">
                <a:latin typeface="Constantia" panose="02030602050306030303" pitchFamily="18" charset="0"/>
                <a:ea typeface="Times New Roman" panose="02020603050405020304" pitchFamily="18" charset="0"/>
              </a:rPr>
              <a:t>!».</a:t>
            </a:r>
            <a:endParaRPr lang="uk-UA" sz="1600" dirty="0">
              <a:latin typeface="Times New Roman" panose="02020603050405020304" pitchFamily="18" charset="0"/>
              <a:ea typeface="Times New Roman" panose="02020603050405020304" pitchFamily="18" charset="0"/>
            </a:endParaRPr>
          </a:p>
          <a:p>
            <a:pPr algn="just">
              <a:spcAft>
                <a:spcPts val="0"/>
              </a:spcAft>
            </a:pPr>
            <a:r>
              <a:rPr lang="ru-RU" dirty="0" err="1">
                <a:latin typeface="Constantia" panose="02030602050306030303" pitchFamily="18" charset="0"/>
                <a:ea typeface="Times New Roman" panose="02020603050405020304" pitchFamily="18" charset="0"/>
              </a:rPr>
              <a:t>Цей</a:t>
            </a:r>
            <a:r>
              <a:rPr lang="ru-RU" dirty="0">
                <a:latin typeface="Constantia" panose="02030602050306030303" pitchFamily="18" charset="0"/>
                <a:ea typeface="Times New Roman" panose="02020603050405020304" pitchFamily="18" charset="0"/>
              </a:rPr>
              <a:t> князь </a:t>
            </a:r>
            <a:r>
              <a:rPr lang="ru-RU" dirty="0" err="1">
                <a:latin typeface="Constantia" panose="02030602050306030303" pitchFamily="18" charset="0"/>
                <a:ea typeface="Times New Roman" panose="02020603050405020304" pitchFamily="18" charset="0"/>
              </a:rPr>
              <a:t>воював</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протягом</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усього</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правління</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блискуче</a:t>
            </a:r>
            <a:r>
              <a:rPr lang="ru-RU" dirty="0">
                <a:latin typeface="Constantia" panose="02030602050306030303" pitchFamily="18" charset="0"/>
                <a:ea typeface="Times New Roman" panose="02020603050405020304" pitchFamily="18" charset="0"/>
              </a:rPr>
              <a:t> проводив </a:t>
            </a:r>
            <a:r>
              <a:rPr lang="ru-RU" dirty="0" err="1">
                <a:latin typeface="Constantia" panose="02030602050306030303" pitchFamily="18" charset="0"/>
                <a:ea typeface="Times New Roman" panose="02020603050405020304" pitchFamily="18" charset="0"/>
              </a:rPr>
              <a:t>тактичні</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операції</a:t>
            </a:r>
            <a:r>
              <a:rPr lang="ru-RU" dirty="0">
                <a:latin typeface="Constantia" panose="02030602050306030303" pitchFamily="18" charset="0"/>
                <a:ea typeface="Times New Roman" panose="02020603050405020304" pitchFamily="18" charset="0"/>
              </a:rPr>
              <a:t> й </a:t>
            </a:r>
            <a:r>
              <a:rPr lang="ru-RU" dirty="0" err="1">
                <a:latin typeface="Constantia" panose="02030602050306030303" pitchFamily="18" charset="0"/>
                <a:ea typeface="Times New Roman" panose="02020603050405020304" pitchFamily="18" charset="0"/>
              </a:rPr>
              <a:t>розробляв</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тривалі</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військові</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кампанії</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прагнучи</a:t>
            </a:r>
            <a:r>
              <a:rPr lang="ru-RU" dirty="0">
                <a:latin typeface="Constantia" panose="02030602050306030303" pitchFamily="18" charset="0"/>
                <a:ea typeface="Times New Roman" panose="02020603050405020304" pitchFamily="18" charset="0"/>
              </a:rPr>
              <a:t> силою </a:t>
            </a:r>
            <a:r>
              <a:rPr lang="ru-RU" dirty="0" err="1">
                <a:latin typeface="Constantia" panose="02030602050306030303" pitchFamily="18" charset="0"/>
                <a:ea typeface="Times New Roman" panose="02020603050405020304" pitchFamily="18" charset="0"/>
              </a:rPr>
              <a:t>зброї</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утвердити</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Київську</a:t>
            </a:r>
            <a:r>
              <a:rPr lang="ru-RU" dirty="0">
                <a:latin typeface="Constantia" panose="02030602050306030303" pitchFamily="18" charset="0"/>
                <a:ea typeface="Times New Roman" panose="02020603050405020304" pitchFamily="18" charset="0"/>
              </a:rPr>
              <a:t> державу на </a:t>
            </a:r>
            <a:r>
              <a:rPr lang="ru-RU" dirty="0" err="1">
                <a:latin typeface="Constantia" panose="02030602050306030303" pitchFamily="18" charset="0"/>
                <a:ea typeface="Times New Roman" panose="02020603050405020304" pitchFamily="18" charset="0"/>
              </a:rPr>
              <a:t>світовій</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арені</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забезпечити</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їй</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вільну</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торгівлю</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із</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країнами</a:t>
            </a:r>
            <a:r>
              <a:rPr lang="ru-RU" dirty="0">
                <a:latin typeface="Constantia" panose="02030602050306030303" pitchFamily="18" charset="0"/>
                <a:ea typeface="Times New Roman" panose="02020603050405020304" pitchFamily="18" charset="0"/>
              </a:rPr>
              <a:t> Сходу, </a:t>
            </a:r>
            <a:r>
              <a:rPr lang="ru-RU" dirty="0" err="1">
                <a:latin typeface="Constantia" panose="02030602050306030303" pitchFamily="18" charset="0"/>
                <a:ea typeface="Times New Roman" panose="02020603050405020304" pitchFamily="18" charset="0"/>
              </a:rPr>
              <a:t>Болгарією</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Візантією</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ліквідувати</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зовнішню</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небезпеку</a:t>
            </a:r>
            <a:r>
              <a:rPr lang="ru-RU" dirty="0">
                <a:latin typeface="Constantia" panose="02030602050306030303" pitchFamily="18" charset="0"/>
                <a:ea typeface="Times New Roman" panose="02020603050405020304" pitchFamily="18" charset="0"/>
              </a:rPr>
              <a:t> на кордонах </a:t>
            </a:r>
            <a:r>
              <a:rPr lang="ru-RU" dirty="0" err="1">
                <a:latin typeface="Constantia" panose="02030602050306030303" pitchFamily="18" charset="0"/>
                <a:ea typeface="Times New Roman" panose="02020603050405020304" pitchFamily="18" charset="0"/>
              </a:rPr>
              <a:t>держави</a:t>
            </a:r>
            <a:r>
              <a:rPr lang="ru-RU" dirty="0">
                <a:latin typeface="Constantia" panose="02030602050306030303" pitchFamily="18" charset="0"/>
                <a:ea typeface="Times New Roman" panose="02020603050405020304" pitchFamily="18" charset="0"/>
              </a:rPr>
              <a:t> з боку </a:t>
            </a:r>
            <a:r>
              <a:rPr lang="ru-RU" dirty="0" err="1">
                <a:latin typeface="Constantia" panose="02030602050306030303" pitchFamily="18" charset="0"/>
                <a:ea typeface="Times New Roman" panose="02020603050405020304" pitchFamily="18" charset="0"/>
              </a:rPr>
              <a:t>хозарів</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печенігів</a:t>
            </a:r>
            <a:r>
              <a:rPr lang="ru-RU" dirty="0">
                <a:latin typeface="Constantia" panose="02030602050306030303" pitchFamily="18" charset="0"/>
                <a:ea typeface="Times New Roman" panose="02020603050405020304" pitchFamily="18" charset="0"/>
              </a:rPr>
              <a:t>, болгар.</a:t>
            </a:r>
            <a:endParaRPr lang="uk-UA" sz="1600" dirty="0">
              <a:latin typeface="Times New Roman" panose="02020603050405020304" pitchFamily="18" charset="0"/>
              <a:ea typeface="Times New Roman" panose="02020603050405020304" pitchFamily="18" charset="0"/>
            </a:endParaRPr>
          </a:p>
          <a:p>
            <a:pPr algn="just">
              <a:spcAft>
                <a:spcPts val="0"/>
              </a:spcAft>
            </a:pPr>
            <a:r>
              <a:rPr lang="ru-RU" dirty="0" err="1">
                <a:latin typeface="Constantia" panose="02030602050306030303" pitchFamily="18" charset="0"/>
                <a:ea typeface="Times New Roman" panose="02020603050405020304" pitchFamily="18" charset="0"/>
              </a:rPr>
              <a:t>Власне</a:t>
            </a:r>
            <a:r>
              <a:rPr lang="ru-RU" dirty="0">
                <a:latin typeface="Constantia" panose="02030602050306030303" pitchFamily="18" charset="0"/>
                <a:ea typeface="Times New Roman" panose="02020603050405020304" pitchFamily="18" charset="0"/>
              </a:rPr>
              <a:t>, через </a:t>
            </a:r>
            <a:r>
              <a:rPr lang="ru-RU" dirty="0" err="1">
                <a:latin typeface="Constantia" panose="02030602050306030303" pitchFamily="18" charset="0"/>
                <a:ea typeface="Times New Roman" panose="02020603050405020304" pitchFamily="18" charset="0"/>
              </a:rPr>
              <a:t>свої</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військові</a:t>
            </a:r>
            <a:r>
              <a:rPr lang="ru-RU" dirty="0">
                <a:latin typeface="Constantia" panose="02030602050306030303" pitchFamily="18" charset="0"/>
                <a:ea typeface="Times New Roman" panose="02020603050405020304" pitchFamily="18" charset="0"/>
              </a:rPr>
              <a:t> походи, в одному з </a:t>
            </a:r>
            <a:r>
              <a:rPr lang="ru-RU" dirty="0" err="1">
                <a:latin typeface="Constantia" panose="02030602050306030303" pitchFamily="18" charset="0"/>
                <a:ea typeface="Times New Roman" panose="02020603050405020304" pitchFamily="18" charset="0"/>
              </a:rPr>
              <a:t>яких</a:t>
            </a:r>
            <a:r>
              <a:rPr lang="ru-RU" dirty="0">
                <a:latin typeface="Constantia" panose="02030602050306030303" pitchFamily="18" charset="0"/>
                <a:ea typeface="Times New Roman" panose="02020603050405020304" pitchFamily="18" charset="0"/>
              </a:rPr>
              <a:t> князь </a:t>
            </a:r>
            <a:r>
              <a:rPr lang="ru-RU" dirty="0" err="1">
                <a:latin typeface="Constantia" panose="02030602050306030303" pitchFamily="18" charset="0"/>
                <a:ea typeface="Times New Roman" panose="02020603050405020304" pitchFamily="18" charset="0"/>
              </a:rPr>
              <a:t>загинув</a:t>
            </a:r>
            <a:r>
              <a:rPr lang="ru-RU" dirty="0">
                <a:latin typeface="Constantia" panose="02030602050306030303" pitchFamily="18" charset="0"/>
                <a:ea typeface="Times New Roman" panose="02020603050405020304" pitchFamily="18" charset="0"/>
              </a:rPr>
              <a:t>, Святослав у «</a:t>
            </a:r>
            <a:r>
              <a:rPr lang="ru-RU" dirty="0" err="1">
                <a:latin typeface="Constantia" panose="02030602050306030303" pitchFamily="18" charset="0"/>
                <a:ea typeface="Times New Roman" panose="02020603050405020304" pitchFamily="18" charset="0"/>
              </a:rPr>
              <a:t>Повісті</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минулих</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літ</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був</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охарактеризований</a:t>
            </a:r>
            <a:r>
              <a:rPr lang="ru-RU" dirty="0">
                <a:latin typeface="Constantia" panose="02030602050306030303" pitchFamily="18" charset="0"/>
                <a:ea typeface="Times New Roman" panose="02020603050405020304" pitchFamily="18" charset="0"/>
              </a:rPr>
              <a:t> так: «Чужого </a:t>
            </a:r>
            <a:r>
              <a:rPr lang="ru-RU" dirty="0" err="1">
                <a:latin typeface="Constantia" panose="02030602050306030303" pitchFamily="18" charset="0"/>
                <a:ea typeface="Times New Roman" panose="02020603050405020304" pitchFamily="18" charset="0"/>
              </a:rPr>
              <a:t>шукаючи</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своє</a:t>
            </a:r>
            <a:r>
              <a:rPr lang="ru-RU" dirty="0">
                <a:latin typeface="Constantia" panose="02030602050306030303" pitchFamily="18" charset="0"/>
                <a:ea typeface="Times New Roman" panose="02020603050405020304" pitchFamily="18" charset="0"/>
              </a:rPr>
              <a:t> </a:t>
            </a:r>
            <a:r>
              <a:rPr lang="ru-RU" dirty="0" err="1">
                <a:latin typeface="Constantia" panose="02030602050306030303" pitchFamily="18" charset="0"/>
                <a:ea typeface="Times New Roman" panose="02020603050405020304" pitchFamily="18" charset="0"/>
              </a:rPr>
              <a:t>втратив</a:t>
            </a:r>
            <a:r>
              <a:rPr lang="ru-RU" dirty="0">
                <a:latin typeface="Constantia" panose="02030602050306030303" pitchFamily="18" charset="0"/>
                <a:ea typeface="Times New Roman" panose="02020603050405020304" pitchFamily="18" charset="0"/>
              </a:rPr>
              <a:t>».</a:t>
            </a:r>
            <a:endParaRPr lang="uk-UA" sz="1600" dirty="0">
              <a:latin typeface="Times New Roman" panose="02020603050405020304" pitchFamily="18" charset="0"/>
              <a:ea typeface="Times New Roman" panose="02020603050405020304" pitchFamily="18" charset="0"/>
            </a:endParaRPr>
          </a:p>
          <a:p>
            <a:pPr algn="just">
              <a:spcAft>
                <a:spcPts val="0"/>
              </a:spcAft>
            </a:pPr>
            <a:r>
              <a:rPr lang="uk-UA" dirty="0">
                <a:latin typeface="Constantia" panose="02030602050306030303" pitchFamily="18" charset="0"/>
                <a:ea typeface="Times New Roman" panose="02020603050405020304" pitchFamily="18" charset="0"/>
              </a:rPr>
              <a:t> </a:t>
            </a:r>
            <a:endParaRPr lang="uk-UA" sz="1600" dirty="0">
              <a:latin typeface="Times New Roman" panose="02020603050405020304" pitchFamily="18" charset="0"/>
              <a:ea typeface="Times New Roman" panose="02020603050405020304" pitchFamily="18" charset="0"/>
            </a:endParaRPr>
          </a:p>
          <a:p>
            <a:pPr algn="just">
              <a:spcAft>
                <a:spcPts val="0"/>
              </a:spcAft>
            </a:pPr>
            <a:r>
              <a:rPr lang="uk-UA" b="1" dirty="0">
                <a:latin typeface="Constantia" panose="02030602050306030303" pitchFamily="18" charset="0"/>
                <a:ea typeface="Times New Roman" panose="02020603050405020304" pitchFamily="18" charset="0"/>
              </a:rPr>
              <a:t>Свідчать документи</a:t>
            </a:r>
            <a:endParaRPr lang="uk-UA" sz="1600" dirty="0">
              <a:effectLst/>
              <a:latin typeface="Times New Roman" panose="02020603050405020304" pitchFamily="18" charset="0"/>
              <a:ea typeface="Times New Roman" panose="02020603050405020304" pitchFamily="18" charset="0"/>
            </a:endParaRPr>
          </a:p>
        </p:txBody>
      </p:sp>
      <p:pic>
        <p:nvPicPr>
          <p:cNvPr id="3" name="Picture 3" descr="C:\Users\Asus\Documents\01 На turbobit.net\Князь Святослав\75b6c03d_o.jpe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307141"/>
            <a:ext cx="4500562" cy="614362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02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9446" y="513660"/>
            <a:ext cx="3424912" cy="461665"/>
          </a:xfrm>
          <a:prstGeom prst="rect">
            <a:avLst/>
          </a:prstGeom>
        </p:spPr>
        <p:txBody>
          <a:bodyPr wrap="none">
            <a:spAutoFit/>
          </a:bodyPr>
          <a:lstStyle/>
          <a:p>
            <a:r>
              <a:rPr lang="uk-UA" sz="2400" b="1" dirty="0">
                <a:solidFill>
                  <a:srgbClr val="FFC000"/>
                </a:solidFill>
              </a:rPr>
              <a:t>Особливості правління</a:t>
            </a:r>
          </a:p>
        </p:txBody>
      </p:sp>
      <p:sp>
        <p:nvSpPr>
          <p:cNvPr id="3" name="Прямоугольник 2"/>
          <p:cNvSpPr/>
          <p:nvPr/>
        </p:nvSpPr>
        <p:spPr>
          <a:xfrm>
            <a:off x="1340285" y="986518"/>
            <a:ext cx="8289617" cy="646331"/>
          </a:xfrm>
          <a:prstGeom prst="rect">
            <a:avLst/>
          </a:prstGeom>
        </p:spPr>
        <p:txBody>
          <a:bodyPr wrap="square">
            <a:spAutoFit/>
          </a:bodyPr>
          <a:lstStyle/>
          <a:p>
            <a:r>
              <a:rPr lang="ru-RU" dirty="0" smtClean="0"/>
              <a:t>1.Розпочав </a:t>
            </a:r>
            <a:r>
              <a:rPr lang="ru-RU" dirty="0" err="1"/>
              <a:t>правління</a:t>
            </a:r>
            <a:r>
              <a:rPr lang="ru-RU" dirty="0"/>
              <a:t> </a:t>
            </a:r>
            <a:r>
              <a:rPr lang="ru-RU" dirty="0" err="1"/>
              <a:t>зі</a:t>
            </a:r>
            <a:r>
              <a:rPr lang="ru-RU" dirty="0"/>
              <a:t> </a:t>
            </a:r>
            <a:r>
              <a:rPr lang="ru-RU" dirty="0" err="1"/>
              <a:t>створення</a:t>
            </a:r>
            <a:r>
              <a:rPr lang="ru-RU" dirty="0"/>
              <a:t> у </a:t>
            </a:r>
            <a:r>
              <a:rPr lang="ru-RU" dirty="0" err="1"/>
              <a:t>племінних</a:t>
            </a:r>
            <a:r>
              <a:rPr lang="ru-RU" dirty="0"/>
              <a:t> </a:t>
            </a:r>
            <a:r>
              <a:rPr lang="ru-RU" dirty="0" err="1"/>
              <a:t>князівствах</a:t>
            </a:r>
            <a:r>
              <a:rPr lang="ru-RU" dirty="0"/>
              <a:t> </a:t>
            </a:r>
            <a:r>
              <a:rPr lang="ru-RU" dirty="0" err="1"/>
              <a:t>опорних</a:t>
            </a:r>
            <a:r>
              <a:rPr lang="ru-RU" dirty="0"/>
              <a:t> </a:t>
            </a:r>
            <a:r>
              <a:rPr lang="ru-RU" dirty="0" err="1"/>
              <a:t>пунктів</a:t>
            </a:r>
            <a:r>
              <a:rPr lang="ru-RU" dirty="0"/>
              <a:t> </a:t>
            </a:r>
            <a:r>
              <a:rPr lang="ru-RU" dirty="0" err="1"/>
              <a:t>центральної</a:t>
            </a:r>
            <a:r>
              <a:rPr lang="ru-RU" dirty="0"/>
              <a:t> </a:t>
            </a:r>
            <a:r>
              <a:rPr lang="ru-RU" dirty="0" err="1"/>
              <a:t>влади</a:t>
            </a:r>
            <a:r>
              <a:rPr lang="ru-RU" dirty="0"/>
              <a:t> і </a:t>
            </a:r>
            <a:r>
              <a:rPr lang="ru-RU" dirty="0" err="1"/>
              <a:t>визначення</a:t>
            </a:r>
            <a:r>
              <a:rPr lang="ru-RU" dirty="0"/>
              <a:t> порядку </a:t>
            </a:r>
            <a:r>
              <a:rPr lang="ru-RU" dirty="0" err="1"/>
              <a:t>стягнення</a:t>
            </a:r>
            <a:r>
              <a:rPr lang="ru-RU" dirty="0"/>
              <a:t> з них </a:t>
            </a:r>
            <a:r>
              <a:rPr lang="ru-RU" dirty="0" err="1"/>
              <a:t>данини</a:t>
            </a:r>
            <a:endParaRPr lang="ru-RU" dirty="0"/>
          </a:p>
        </p:txBody>
      </p:sp>
      <p:sp>
        <p:nvSpPr>
          <p:cNvPr id="4" name="Прямоугольник 3"/>
          <p:cNvSpPr/>
          <p:nvPr/>
        </p:nvSpPr>
        <p:spPr>
          <a:xfrm>
            <a:off x="1340285" y="1830691"/>
            <a:ext cx="6096000" cy="646331"/>
          </a:xfrm>
          <a:prstGeom prst="rect">
            <a:avLst/>
          </a:prstGeom>
        </p:spPr>
        <p:txBody>
          <a:bodyPr>
            <a:spAutoFit/>
          </a:bodyPr>
          <a:lstStyle/>
          <a:p>
            <a:r>
              <a:rPr lang="ru-RU" dirty="0" smtClean="0"/>
              <a:t>2.Збільшив </a:t>
            </a:r>
            <a:r>
              <a:rPr lang="ru-RU" dirty="0" err="1"/>
              <a:t>територію</a:t>
            </a:r>
            <a:r>
              <a:rPr lang="ru-RU" dirty="0"/>
              <a:t> </a:t>
            </a:r>
            <a:r>
              <a:rPr lang="ru-RU" dirty="0" err="1"/>
              <a:t>своєї</a:t>
            </a:r>
            <a:r>
              <a:rPr lang="ru-RU" dirty="0"/>
              <a:t> </a:t>
            </a:r>
            <a:r>
              <a:rPr lang="ru-RU" dirty="0" err="1"/>
              <a:t>держави</a:t>
            </a:r>
            <a:r>
              <a:rPr lang="ru-RU" dirty="0"/>
              <a:t> за </a:t>
            </a:r>
            <a:r>
              <a:rPr lang="ru-RU" dirty="0" err="1"/>
              <a:t>рахунок</a:t>
            </a:r>
            <a:r>
              <a:rPr lang="ru-RU" dirty="0"/>
              <a:t> земель племен </a:t>
            </a:r>
            <a:r>
              <a:rPr lang="ru-RU" dirty="0" err="1"/>
              <a:t>неслов’янського</a:t>
            </a:r>
            <a:r>
              <a:rPr lang="ru-RU" dirty="0"/>
              <a:t> </a:t>
            </a:r>
            <a:r>
              <a:rPr lang="ru-RU" dirty="0" err="1"/>
              <a:t>походження</a:t>
            </a:r>
            <a:r>
              <a:rPr lang="ru-RU" dirty="0"/>
              <a:t> �меря, весь, чудь��</a:t>
            </a:r>
          </a:p>
        </p:txBody>
      </p:sp>
      <p:sp>
        <p:nvSpPr>
          <p:cNvPr id="5" name="Прямоугольник 4"/>
          <p:cNvSpPr/>
          <p:nvPr/>
        </p:nvSpPr>
        <p:spPr>
          <a:xfrm>
            <a:off x="1340285" y="2477022"/>
            <a:ext cx="6096000" cy="923330"/>
          </a:xfrm>
          <a:prstGeom prst="rect">
            <a:avLst/>
          </a:prstGeom>
        </p:spPr>
        <p:txBody>
          <a:bodyPr>
            <a:spAutoFit/>
          </a:bodyPr>
          <a:lstStyle/>
          <a:p>
            <a:r>
              <a:rPr lang="ru-RU" dirty="0" smtClean="0"/>
              <a:t>3.Правив </a:t>
            </a:r>
            <a:r>
              <a:rPr lang="ru-RU" dirty="0"/>
              <a:t>на </a:t>
            </a:r>
            <a:r>
              <a:rPr lang="ru-RU" dirty="0" err="1"/>
              <a:t>Русі</a:t>
            </a:r>
            <a:r>
              <a:rPr lang="ru-RU" dirty="0"/>
              <a:t> </a:t>
            </a:r>
            <a:r>
              <a:rPr lang="ru-RU" dirty="0" err="1"/>
              <a:t>від</a:t>
            </a:r>
            <a:r>
              <a:rPr lang="ru-RU" dirty="0"/>
              <a:t> </a:t>
            </a:r>
            <a:r>
              <a:rPr lang="ru-RU" dirty="0" err="1"/>
              <a:t>імені</a:t>
            </a:r>
            <a:r>
              <a:rPr lang="ru-RU" dirty="0"/>
              <a:t> </a:t>
            </a:r>
            <a:r>
              <a:rPr lang="ru-RU" dirty="0" err="1"/>
              <a:t>сина</a:t>
            </a:r>
            <a:r>
              <a:rPr lang="ru-RU" dirty="0"/>
              <a:t> </a:t>
            </a:r>
            <a:r>
              <a:rPr lang="ru-RU" dirty="0" err="1"/>
              <a:t>Рюріка</a:t>
            </a:r>
            <a:r>
              <a:rPr lang="ru-RU" dirty="0"/>
              <a:t> </a:t>
            </a:r>
            <a:r>
              <a:rPr lang="ru-RU" dirty="0" err="1"/>
              <a:t>Ігоря</a:t>
            </a:r>
            <a:r>
              <a:rPr lang="ru-RU" dirty="0"/>
              <a:t>. </a:t>
            </a:r>
            <a:r>
              <a:rPr lang="ru-RU" dirty="0" err="1"/>
              <a:t>Послугувався</a:t>
            </a:r>
            <a:r>
              <a:rPr lang="ru-RU" dirty="0"/>
              <a:t> титулом «Великий князь </a:t>
            </a:r>
            <a:r>
              <a:rPr lang="ru-RU" dirty="0" err="1"/>
              <a:t>руський</a:t>
            </a:r>
            <a:r>
              <a:rPr lang="ru-RU" dirty="0"/>
              <a:t>». </a:t>
            </a:r>
            <a:r>
              <a:rPr lang="ru-RU" dirty="0" err="1"/>
              <a:t>Від</a:t>
            </a:r>
            <a:r>
              <a:rPr lang="ru-RU" dirty="0"/>
              <a:t> </a:t>
            </a:r>
            <a:r>
              <a:rPr lang="ru-RU" dirty="0" err="1"/>
              <a:t>цього</a:t>
            </a:r>
            <a:r>
              <a:rPr lang="ru-RU" dirty="0"/>
              <a:t> часу </a:t>
            </a:r>
            <a:r>
              <a:rPr lang="ru-RU" dirty="0" err="1"/>
              <a:t>бере</a:t>
            </a:r>
            <a:r>
              <a:rPr lang="ru-RU" dirty="0"/>
              <a:t> початок </a:t>
            </a:r>
            <a:r>
              <a:rPr lang="ru-RU" dirty="0" err="1"/>
              <a:t>династія</a:t>
            </a:r>
            <a:r>
              <a:rPr lang="ru-RU" dirty="0"/>
              <a:t> </a:t>
            </a:r>
            <a:r>
              <a:rPr lang="ru-RU" dirty="0" err="1"/>
              <a:t>Рюриковичів</a:t>
            </a:r>
            <a:endParaRPr lang="ru-RU" dirty="0"/>
          </a:p>
        </p:txBody>
      </p:sp>
      <p:sp>
        <p:nvSpPr>
          <p:cNvPr id="6" name="Прямоугольник 5"/>
          <p:cNvSpPr/>
          <p:nvPr/>
        </p:nvSpPr>
        <p:spPr>
          <a:xfrm>
            <a:off x="1340285" y="3400352"/>
            <a:ext cx="6096000" cy="923330"/>
          </a:xfrm>
          <a:prstGeom prst="rect">
            <a:avLst/>
          </a:prstGeom>
        </p:spPr>
        <p:txBody>
          <a:bodyPr>
            <a:spAutoFit/>
          </a:bodyPr>
          <a:lstStyle/>
          <a:p>
            <a:r>
              <a:rPr lang="ru-RU" dirty="0" smtClean="0"/>
              <a:t>4.Організовував </a:t>
            </a:r>
            <a:r>
              <a:rPr lang="ru-RU" dirty="0" err="1"/>
              <a:t>опір</a:t>
            </a:r>
            <a:r>
              <a:rPr lang="ru-RU" dirty="0"/>
              <a:t> </a:t>
            </a:r>
            <a:r>
              <a:rPr lang="ru-RU" dirty="0" err="1"/>
              <a:t>угорським</a:t>
            </a:r>
            <a:r>
              <a:rPr lang="ru-RU" dirty="0"/>
              <a:t> племенам, </a:t>
            </a:r>
            <a:r>
              <a:rPr lang="ru-RU" dirty="0" err="1"/>
              <a:t>які</a:t>
            </a:r>
            <a:r>
              <a:rPr lang="ru-RU" dirty="0"/>
              <a:t> в 893—896 </a:t>
            </a:r>
            <a:r>
              <a:rPr lang="ru-RU" dirty="0" err="1"/>
              <a:t>рр</a:t>
            </a:r>
            <a:r>
              <a:rPr lang="ru-RU" dirty="0"/>
              <a:t>. </a:t>
            </a:r>
            <a:r>
              <a:rPr lang="ru-RU" dirty="0" err="1"/>
              <a:t>пройшли</a:t>
            </a:r>
            <a:r>
              <a:rPr lang="ru-RU" dirty="0"/>
              <a:t> </a:t>
            </a:r>
            <a:r>
              <a:rPr lang="ru-RU" dirty="0" err="1"/>
              <a:t>повз</a:t>
            </a:r>
            <a:r>
              <a:rPr lang="ru-RU" dirty="0"/>
              <a:t> </a:t>
            </a:r>
            <a:r>
              <a:rPr lang="ru-RU" dirty="0" err="1"/>
              <a:t>Києва</a:t>
            </a:r>
            <a:r>
              <a:rPr lang="ru-RU" dirty="0"/>
              <a:t>, </a:t>
            </a:r>
            <a:r>
              <a:rPr lang="ru-RU" dirty="0" err="1"/>
              <a:t>подолали</a:t>
            </a:r>
            <a:r>
              <a:rPr lang="ru-RU" dirty="0"/>
              <a:t> </a:t>
            </a:r>
            <a:r>
              <a:rPr lang="ru-RU" dirty="0" err="1"/>
              <a:t>Карпатські</a:t>
            </a:r>
            <a:r>
              <a:rPr lang="ru-RU" dirty="0"/>
              <a:t> гори і </a:t>
            </a:r>
            <a:r>
              <a:rPr lang="ru-RU" dirty="0" err="1"/>
              <a:t>переселилися</a:t>
            </a:r>
            <a:r>
              <a:rPr lang="ru-RU" dirty="0"/>
              <a:t> у </a:t>
            </a:r>
            <a:r>
              <a:rPr lang="ru-RU" dirty="0" err="1"/>
              <a:t>Середнє</a:t>
            </a:r>
            <a:r>
              <a:rPr lang="ru-RU" dirty="0"/>
              <a:t> </a:t>
            </a:r>
            <a:r>
              <a:rPr lang="ru-RU" dirty="0" err="1"/>
              <a:t>Подунав’я</a:t>
            </a:r>
            <a:endParaRPr lang="ru-RU" dirty="0"/>
          </a:p>
        </p:txBody>
      </p:sp>
      <p:sp>
        <p:nvSpPr>
          <p:cNvPr id="7" name="Прямоугольник 6"/>
          <p:cNvSpPr/>
          <p:nvPr/>
        </p:nvSpPr>
        <p:spPr>
          <a:xfrm>
            <a:off x="1340285" y="4331278"/>
            <a:ext cx="6096000" cy="923330"/>
          </a:xfrm>
          <a:prstGeom prst="rect">
            <a:avLst/>
          </a:prstGeom>
        </p:spPr>
        <p:txBody>
          <a:bodyPr>
            <a:spAutoFit/>
          </a:bodyPr>
          <a:lstStyle/>
          <a:p>
            <a:r>
              <a:rPr lang="ru-RU" dirty="0" smtClean="0"/>
              <a:t>5.Здійснив </a:t>
            </a:r>
            <a:r>
              <a:rPr lang="ru-RU" dirty="0"/>
              <a:t>два </a:t>
            </a:r>
            <a:r>
              <a:rPr lang="ru-RU" dirty="0" err="1"/>
              <a:t>переможні</a:t>
            </a:r>
            <a:r>
              <a:rPr lang="ru-RU" dirty="0"/>
              <a:t> </a:t>
            </a:r>
            <a:r>
              <a:rPr lang="ru-RU" dirty="0" err="1"/>
              <a:t>морські</a:t>
            </a:r>
            <a:r>
              <a:rPr lang="ru-RU" dirty="0"/>
              <a:t> походи на Константинополь �907 та 911 </a:t>
            </a:r>
            <a:r>
              <a:rPr lang="ru-RU" dirty="0" err="1"/>
              <a:t>рр</a:t>
            </a:r>
            <a:r>
              <a:rPr lang="ru-RU" dirty="0"/>
              <a:t>.�� </a:t>
            </a:r>
            <a:r>
              <a:rPr lang="ru-RU" dirty="0" err="1"/>
              <a:t>Домігся</a:t>
            </a:r>
            <a:r>
              <a:rPr lang="ru-RU" dirty="0"/>
              <a:t> </a:t>
            </a:r>
            <a:r>
              <a:rPr lang="ru-RU" dirty="0" err="1"/>
              <a:t>від</a:t>
            </a:r>
            <a:r>
              <a:rPr lang="ru-RU" dirty="0"/>
              <a:t> </a:t>
            </a:r>
            <a:r>
              <a:rPr lang="ru-RU" dirty="0" err="1"/>
              <a:t>Візантії</a:t>
            </a:r>
            <a:r>
              <a:rPr lang="ru-RU" dirty="0"/>
              <a:t> </a:t>
            </a:r>
            <a:r>
              <a:rPr lang="ru-RU" dirty="0" err="1"/>
              <a:t>вигідн</a:t>
            </a:r>
            <a:endParaRPr lang="uk-UA" dirty="0"/>
          </a:p>
        </p:txBody>
      </p:sp>
      <p:sp>
        <p:nvSpPr>
          <p:cNvPr id="8" name="Прямоугольник 7"/>
          <p:cNvSpPr/>
          <p:nvPr/>
        </p:nvSpPr>
        <p:spPr>
          <a:xfrm>
            <a:off x="7315200" y="1632849"/>
            <a:ext cx="4713961" cy="3170099"/>
          </a:xfrm>
          <a:prstGeom prst="rect">
            <a:avLst/>
          </a:prstGeom>
        </p:spPr>
        <p:txBody>
          <a:bodyPr wrap="square">
            <a:spAutoFit/>
          </a:bodyPr>
          <a:lstStyle/>
          <a:p>
            <a:r>
              <a:rPr lang="uk-UA" sz="2000" b="1" dirty="0">
                <a:solidFill>
                  <a:srgbClr val="FFC000"/>
                </a:solidFill>
              </a:rPr>
              <a:t>Значення діяльності </a:t>
            </a:r>
            <a:endParaRPr lang="uk-UA" sz="2000" b="1" dirty="0" smtClean="0">
              <a:solidFill>
                <a:srgbClr val="FFC000"/>
              </a:solidFill>
            </a:endParaRPr>
          </a:p>
          <a:p>
            <a:pPr marL="285750" indent="-285750">
              <a:buFontTx/>
              <a:buChar char="-"/>
            </a:pPr>
            <a:r>
              <a:rPr lang="uk-UA" dirty="0" smtClean="0"/>
              <a:t>Об’єднав Північну Русь з Південною </a:t>
            </a:r>
          </a:p>
          <a:p>
            <a:pPr marL="285750" indent="-285750">
              <a:buFontTx/>
              <a:buChar char="-"/>
            </a:pPr>
            <a:r>
              <a:rPr lang="uk-UA" dirty="0" smtClean="0"/>
              <a:t>створення </a:t>
            </a:r>
            <a:r>
              <a:rPr lang="uk-UA" dirty="0"/>
              <a:t>загальноруської </a:t>
            </a:r>
            <a:r>
              <a:rPr lang="uk-UA" dirty="0" smtClean="0"/>
              <a:t>державності</a:t>
            </a:r>
          </a:p>
          <a:p>
            <a:pPr marL="285750" indent="-285750">
              <a:buFontTx/>
              <a:buChar char="-"/>
            </a:pPr>
            <a:r>
              <a:rPr lang="uk-UA" dirty="0" smtClean="0"/>
              <a:t>Сприяв </a:t>
            </a:r>
            <a:r>
              <a:rPr lang="uk-UA" dirty="0"/>
              <a:t>перетворенню Київської Русі на централізовану державу </a:t>
            </a:r>
            <a:endParaRPr lang="uk-UA" dirty="0" smtClean="0"/>
          </a:p>
          <a:p>
            <a:pPr marL="285750" indent="-285750">
              <a:buFontTx/>
              <a:buChar char="-"/>
            </a:pPr>
            <a:r>
              <a:rPr lang="uk-UA" dirty="0" smtClean="0"/>
              <a:t>Зміцнив </a:t>
            </a:r>
            <a:r>
              <a:rPr lang="uk-UA" dirty="0"/>
              <a:t>військову могутність своєї держави, що дозволило Русі активізувати зовнішньополітичну </a:t>
            </a:r>
            <a:r>
              <a:rPr lang="uk-UA" dirty="0" smtClean="0"/>
              <a:t>діяльність</a:t>
            </a:r>
          </a:p>
          <a:p>
            <a:pPr marL="285750" indent="-285750">
              <a:buFontTx/>
              <a:buChar char="-"/>
            </a:pPr>
            <a:r>
              <a:rPr lang="uk-UA" dirty="0" smtClean="0"/>
              <a:t>Здійснював </a:t>
            </a:r>
            <a:r>
              <a:rPr lang="uk-UA" dirty="0"/>
              <a:t>збирання і консолідацію східнослов’янських земель навколо Києва</a:t>
            </a:r>
          </a:p>
          <a:p>
            <a:r>
              <a:rPr lang="uk-UA" dirty="0"/>
              <a:t>	</a:t>
            </a:r>
            <a:endParaRPr lang="uk-UA" dirty="0" smtClean="0"/>
          </a:p>
        </p:txBody>
      </p:sp>
    </p:spTree>
    <p:extLst>
      <p:ext uri="{BB962C8B-B14F-4D97-AF65-F5344CB8AC3E}">
        <p14:creationId xmlns:p14="http://schemas.microsoft.com/office/powerpoint/2010/main" val="3300209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pPr eaLnBrk="1" hangingPunct="1"/>
            <a:endParaRPr lang="uk-UA" altLang="uk-UA" smtClean="0"/>
          </a:p>
        </p:txBody>
      </p:sp>
      <p:pic>
        <p:nvPicPr>
          <p:cNvPr id="28675" name="Picture 2" descr="C:\Users\Asus\Documents\01 На turbobit.net\Князь Святослав\c1e72805_o.jpeg"/>
          <p:cNvPicPr>
            <a:picLocks noGrp="1" noChangeAspect="1" noChangeArrowheads="1"/>
          </p:cNvPicPr>
          <p:nvPr>
            <p:ph idx="1"/>
          </p:nvPr>
        </p:nvPicPr>
        <p:blipFill>
          <a:blip r:embed="rId2">
            <a:lum bright="-10000"/>
            <a:extLst>
              <a:ext uri="{28A0092B-C50C-407E-A947-70E740481C1C}">
                <a14:useLocalDpi xmlns:a14="http://schemas.microsoft.com/office/drawing/2010/main" val="0"/>
              </a:ext>
            </a:extLst>
          </a:blip>
          <a:srcRect/>
          <a:stretch>
            <a:fillRect/>
          </a:stretch>
        </p:blipFill>
        <p:spPr>
          <a:xfrm>
            <a:off x="1524000" y="0"/>
            <a:ext cx="9144000" cy="6777038"/>
          </a:xfrm>
          <a:noFill/>
        </p:spPr>
      </p:pic>
    </p:spTree>
    <p:extLst>
      <p:ext uri="{BB962C8B-B14F-4D97-AF65-F5344CB8AC3E}">
        <p14:creationId xmlns:p14="http://schemas.microsoft.com/office/powerpoint/2010/main" val="399631374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Asus\Documents\01 На turbobit.net\Князь Святослав\Чориков Б. Військова рада Святослава.jpe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215063"/>
          </a:xfrm>
          <a:noFill/>
        </p:spPr>
      </p:pic>
      <p:sp>
        <p:nvSpPr>
          <p:cNvPr id="5" name="TextBox 4"/>
          <p:cNvSpPr txBox="1"/>
          <p:nvPr/>
        </p:nvSpPr>
        <p:spPr>
          <a:xfrm>
            <a:off x="2881313" y="6519864"/>
            <a:ext cx="6337300" cy="338137"/>
          </a:xfrm>
          <a:prstGeom prst="rect">
            <a:avLst/>
          </a:prstGeom>
          <a:noFill/>
        </p:spPr>
        <p:txBody>
          <a:bodyPr>
            <a:spAutoFit/>
          </a:bodyPr>
          <a:lstStyle/>
          <a:p>
            <a:pPr algn="ctr">
              <a:defRPr/>
            </a:pPr>
            <a:r>
              <a:rPr lang="ru-RU" sz="1600" b="1" dirty="0" err="1">
                <a:solidFill>
                  <a:srgbClr val="540000"/>
                </a:solidFill>
                <a:effectLst>
                  <a:outerShdw blurRad="38100" dist="38100" dir="2700000" algn="tl">
                    <a:srgbClr val="000000">
                      <a:alpha val="43137"/>
                    </a:srgbClr>
                  </a:outerShdw>
                </a:effectLst>
                <a:latin typeface="Bookman Old Style" pitchFamily="18" charset="0"/>
                <a:cs typeface="Arial" charset="0"/>
              </a:rPr>
              <a:t>Чориков</a:t>
            </a:r>
            <a:r>
              <a:rPr lang="ru-RU" sz="1600" b="1" dirty="0">
                <a:solidFill>
                  <a:srgbClr val="540000"/>
                </a:solidFill>
                <a:effectLst>
                  <a:outerShdw blurRad="38100" dist="38100" dir="2700000" algn="tl">
                    <a:srgbClr val="000000">
                      <a:alpha val="43137"/>
                    </a:srgbClr>
                  </a:outerShdw>
                </a:effectLst>
                <a:latin typeface="Bookman Old Style" pitchFamily="18" charset="0"/>
                <a:cs typeface="Arial" charset="0"/>
              </a:rPr>
              <a:t> Б. </a:t>
            </a:r>
            <a:r>
              <a:rPr lang="en-US" sz="1600" b="1" dirty="0">
                <a:solidFill>
                  <a:srgbClr val="540000"/>
                </a:solidFill>
                <a:effectLst>
                  <a:outerShdw blurRad="38100" dist="38100" dir="2700000" algn="tl">
                    <a:srgbClr val="000000">
                      <a:alpha val="43137"/>
                    </a:srgbClr>
                  </a:outerShdw>
                </a:effectLst>
                <a:latin typeface="Bookman Old Style" pitchFamily="18" charset="0"/>
                <a:cs typeface="Arial" charset="0"/>
              </a:rPr>
              <a:t> </a:t>
            </a:r>
            <a:r>
              <a:rPr lang="ru-RU" sz="1600" b="1" dirty="0" err="1">
                <a:solidFill>
                  <a:srgbClr val="540000"/>
                </a:solidFill>
                <a:effectLst>
                  <a:outerShdw blurRad="38100" dist="38100" dir="2700000" algn="tl">
                    <a:srgbClr val="000000">
                      <a:alpha val="43137"/>
                    </a:srgbClr>
                  </a:outerShdw>
                </a:effectLst>
                <a:latin typeface="Bookman Old Style" pitchFamily="18" charset="0"/>
                <a:cs typeface="Arial" charset="0"/>
              </a:rPr>
              <a:t>Військова</a:t>
            </a:r>
            <a:r>
              <a:rPr lang="ru-RU" sz="1600" b="1" dirty="0">
                <a:solidFill>
                  <a:srgbClr val="540000"/>
                </a:solidFill>
                <a:effectLst>
                  <a:outerShdw blurRad="38100" dist="38100" dir="2700000" algn="tl">
                    <a:srgbClr val="000000">
                      <a:alpha val="43137"/>
                    </a:srgbClr>
                  </a:outerShdw>
                </a:effectLst>
                <a:latin typeface="Bookman Old Style" pitchFamily="18" charset="0"/>
                <a:cs typeface="Arial" charset="0"/>
              </a:rPr>
              <a:t> рада Святослава</a:t>
            </a:r>
          </a:p>
        </p:txBody>
      </p:sp>
    </p:spTree>
    <p:extLst>
      <p:ext uri="{BB962C8B-B14F-4D97-AF65-F5344CB8AC3E}">
        <p14:creationId xmlns:p14="http://schemas.microsoft.com/office/powerpoint/2010/main" val="38485494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E:\М А М А\Великі Українці\7 клас. Видатні постаті\Князі\Святослав\i-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1" y="3071814"/>
            <a:ext cx="62404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descr="E:\М А М А\Великі Українці\7 клас. Видатні постаті\Князі\Святослав\На Украине нашли меч князя Святослав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0"/>
            <a:ext cx="657225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167188" y="3286126"/>
            <a:ext cx="6286500" cy="461963"/>
          </a:xfrm>
          <a:prstGeom prst="rect">
            <a:avLst/>
          </a:prstGeom>
        </p:spPr>
        <p:txBody>
          <a:bodyPr>
            <a:spAutoFit/>
          </a:bodyPr>
          <a:lstStyle/>
          <a:p>
            <a:pPr algn="ctr">
              <a:defRPr/>
            </a:pPr>
            <a:r>
              <a:rPr lang="uk-UA" sz="2000" b="1" dirty="0">
                <a:solidFill>
                  <a:srgbClr val="540000"/>
                </a:solidFill>
                <a:effectLst>
                  <a:outerShdw blurRad="38100" dist="38100" dir="2700000" algn="tl">
                    <a:srgbClr val="000000">
                      <a:alpha val="43137"/>
                    </a:srgbClr>
                  </a:outerShdw>
                </a:effectLst>
                <a:latin typeface="Bookman Old Style" pitchFamily="18" charset="0"/>
                <a:cs typeface="Arial" charset="0"/>
              </a:rPr>
              <a:t>На Україні знайшли меч князя Святослава</a:t>
            </a:r>
            <a:r>
              <a:rPr lang="ru-RU" sz="2400" b="1" dirty="0">
                <a:solidFill>
                  <a:srgbClr val="540000"/>
                </a:solidFill>
                <a:effectLst>
                  <a:outerShdw blurRad="38100" dist="38100" dir="2700000" algn="tl">
                    <a:srgbClr val="000000">
                      <a:alpha val="43137"/>
                    </a:srgbClr>
                  </a:outerShdw>
                </a:effectLst>
                <a:latin typeface="Bookman Old Style" pitchFamily="18" charset="0"/>
                <a:cs typeface="Arial" charset="0"/>
              </a:rPr>
              <a:t>.</a:t>
            </a:r>
          </a:p>
        </p:txBody>
      </p:sp>
      <p:pic>
        <p:nvPicPr>
          <p:cNvPr id="809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688" y="26989"/>
            <a:ext cx="2532062"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358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Княжа Русь-Україна - презентація з історії украї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289" y="373572"/>
            <a:ext cx="10233766" cy="588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1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Ігор Рюрикович— Великий Князь Київський (912—945). За деякими даними — осно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64" y="438411"/>
            <a:ext cx="3476972" cy="539871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21896" y="438411"/>
            <a:ext cx="7528141" cy="5078313"/>
          </a:xfrm>
          <a:prstGeom prst="rect">
            <a:avLst/>
          </a:prstGeom>
        </p:spPr>
        <p:txBody>
          <a:bodyPr wrap="square">
            <a:spAutoFit/>
          </a:bodyPr>
          <a:lstStyle/>
          <a:p>
            <a:r>
              <a:rPr lang="uk-UA" i="1" dirty="0" smtClean="0"/>
              <a:t>Ігор </a:t>
            </a:r>
            <a:r>
              <a:rPr lang="uk-UA" i="1" dirty="0" err="1"/>
              <a:t>Рюрикович—</a:t>
            </a:r>
            <a:r>
              <a:rPr lang="uk-UA" i="1" dirty="0"/>
              <a:t> Великий Князь Київський (912—945). За деякими даними — основоположник київської династії князів (що їх пізніше назвали Рюриковичами) Морські походи князя Ігоря мали широкий міжнародний резонанс, про них писали його сучасники — візантійські хроністи </a:t>
            </a:r>
            <a:r>
              <a:rPr lang="uk-UA" i="1" dirty="0" err="1"/>
              <a:t>Симеон</a:t>
            </a:r>
            <a:r>
              <a:rPr lang="uk-UA" i="1" dirty="0"/>
              <a:t> </a:t>
            </a:r>
            <a:r>
              <a:rPr lang="uk-UA" i="1" dirty="0" err="1"/>
              <a:t>Льоготет</a:t>
            </a:r>
            <a:r>
              <a:rPr lang="uk-UA" i="1" dirty="0"/>
              <a:t>, Григорій і </a:t>
            </a:r>
            <a:r>
              <a:rPr lang="uk-UA" i="1" dirty="0" err="1"/>
              <a:t>Ліудкранд</a:t>
            </a:r>
            <a:r>
              <a:rPr lang="uk-UA" i="1" dirty="0"/>
              <a:t> та арабський хроніст </a:t>
            </a:r>
            <a:r>
              <a:rPr lang="uk-UA" i="1" dirty="0" err="1"/>
              <a:t>Масуді</a:t>
            </a:r>
            <a:r>
              <a:rPr lang="uk-UA" i="1" dirty="0"/>
              <a:t>. За їхніми оповіданнями, в 941 році князь Ігор розпочав війну з Візантією. Причини цієї війни залишилися невідомими. Найбільш імовірною вважають версію, що Візантія знову почала обмежувати Русь в торгівлі та намагалася колонізувати Чорноморське узбережжя </a:t>
            </a:r>
            <a:r>
              <a:rPr lang="uk-UA" i="1" dirty="0" err="1"/>
              <a:t>русів</a:t>
            </a:r>
            <a:r>
              <a:rPr lang="uk-UA" i="1" dirty="0"/>
              <a:t>. Достовірно відомі походи Ігоря на Константинополь (</a:t>
            </a:r>
            <a:r>
              <a:rPr lang="uk-UA" i="1" dirty="0" err="1"/>
              <a:t>Царьград</a:t>
            </a:r>
            <a:r>
              <a:rPr lang="uk-UA" i="1" dirty="0"/>
              <a:t>) у 941 та 943 роках. У 944 році між Києвом і Царгородом було досягнуто згоди і укладено союзну і торговельну угоду. Русь зобов'язувалася допомагати імператорові військами та не посягати більше на його володіння у Криму. В останні роки князювання Ігор вів війну з деревлянами. Причиною невдоволення деревлян владою князя була велика данина. Вони прив’язали Ігоря до стовбурів двох нагнутих дерев відпустили й дерева роздерли його тіло на дві частини. Існують по суті й перекази про це. Літопис подає смерть Ігоря на 945 р.  </a:t>
            </a:r>
            <a:endParaRPr lang="uk-UA" dirty="0"/>
          </a:p>
        </p:txBody>
      </p:sp>
    </p:spTree>
    <p:extLst>
      <p:ext uri="{BB962C8B-B14F-4D97-AF65-F5344CB8AC3E}">
        <p14:creationId xmlns:p14="http://schemas.microsoft.com/office/powerpoint/2010/main" val="50085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364" y="487987"/>
            <a:ext cx="11749414" cy="5078313"/>
          </a:xfrm>
          <a:prstGeom prst="rect">
            <a:avLst/>
          </a:prstGeom>
        </p:spPr>
        <p:txBody>
          <a:bodyPr wrap="square">
            <a:spAutoFit/>
          </a:bodyPr>
          <a:lstStyle/>
          <a:p>
            <a:r>
              <a:rPr lang="uk-UA" b="1" i="1" dirty="0"/>
              <a:t>Князь Ігор (912-945 </a:t>
            </a:r>
            <a:r>
              <a:rPr lang="en-US" b="1" i="1" dirty="0"/>
              <a:t>pp.) </a:t>
            </a:r>
            <a:r>
              <a:rPr lang="uk-UA" i="1" dirty="0"/>
              <a:t>Після смерті князя Олега Київська держава стала слабшати. Племена деревлян від мовилися платити данину Києву, а на кордонах Руської землі з'явилися могутні кочівники лихий час зайняв престол </a:t>
            </a:r>
            <a:r>
              <a:rPr lang="uk-UA" i="1" dirty="0" err="1"/>
              <a:t>Рюриківсин</a:t>
            </a:r>
            <a:r>
              <a:rPr lang="uk-UA" i="1" dirty="0"/>
              <a:t>, князь Ігор. Він довів своє право на князювання: придушив виступи деревлян, наклав на них ще більшу данину, дав відсіч печенігам і навіть використав їх для зміцнення могутності Київської держави (найняв їх у військо) і своєї влади. Літописи сповіщають, що під владою Ігоря опинилося 20 «світлих князів руських». У Новгороді Ігор посадив намісником свого сина Святослава, чим здійснив певну консолідацію земель Руської держави. 941 року Ігор розпочав військовий похід проти Візантії, під час якого, за свідченням сучасників, його флот налічував 1 тис. бойових кораблів і 40 тис. воїнів. Однак похід виявився невдалим: візантійський флот перестрів русичів і застосував проти </a:t>
            </a:r>
            <a:r>
              <a:rPr lang="uk-UA" i="1" dirty="0" err="1"/>
              <a:t>них«грецький</a:t>
            </a:r>
            <a:r>
              <a:rPr lang="uk-UA" i="1" dirty="0"/>
              <a:t> вогонь» (суміш смоли, сірки, нафти та селітри, яку виливали з мідних труб). Утративши частину кораблів, Ігор відступив, та за 2 роки зібрав велику дружину, найнявши печенігів, і знову вирушив на Візантію. На цей раз візантійці вирішили не ризикувати й підписали з Києвом мирний договір. 943 року </a:t>
            </a:r>
            <a:r>
              <a:rPr lang="uk-UA" i="1" dirty="0" err="1"/>
              <a:t>Ігорева</a:t>
            </a:r>
            <a:r>
              <a:rPr lang="uk-UA" i="1" dirty="0"/>
              <a:t> дружина здійснила похід до Каспійського моря, розгромила багато мусульманських місій і з великою здобиччю повернулася до Києва. Невдовзі черговий акт непокори деревлян знову змусив Ігоря вирушити в похід, який виявився для нього останнім. Деревляни й на цей раз були змушені підкоритися та сплатити данину. Князь Ігор уже повертався додому, як незадоволена малою здобиччю дружина стала вмовляти його повернутися та взяти додаткову данину. Обурені деревляни зібралися на віче й вирішили покарати кривдників. «Унадиться вовк до овець, то знищить усе стадо», — вирішили вони. Ігореві дружинники потрапили в засідку, а самого князя прив'язали до верхівок двох дерев і розірвали. Щоб уникнути війни з Києвом, деревляни послали до столиці представницьке посольство.</a:t>
            </a:r>
            <a:endParaRPr lang="uk-UA" dirty="0"/>
          </a:p>
        </p:txBody>
      </p:sp>
    </p:spTree>
    <p:extLst>
      <p:ext uri="{BB962C8B-B14F-4D97-AF65-F5344CB8AC3E}">
        <p14:creationId xmlns:p14="http://schemas.microsoft.com/office/powerpoint/2010/main" val="53227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2072" y="365127"/>
            <a:ext cx="9201727" cy="1325563"/>
          </a:xfrm>
        </p:spPr>
        <p:txBody>
          <a:bodyPr>
            <a:normAutofit fontScale="90000"/>
          </a:bodyPr>
          <a:lstStyle/>
          <a:p>
            <a:r>
              <a:rPr lang="uk-UA" b="1" dirty="0">
                <a:solidFill>
                  <a:srgbClr val="00B0F0"/>
                </a:solidFill>
              </a:rPr>
              <a:t>Княгиня Ольга (945-964 </a:t>
            </a:r>
            <a:r>
              <a:rPr lang="uk-UA" b="1" dirty="0" err="1">
                <a:solidFill>
                  <a:srgbClr val="00B0F0"/>
                </a:solidFill>
              </a:rPr>
              <a:t>pp</a:t>
            </a:r>
            <a:r>
              <a:rPr lang="uk-UA" b="1" dirty="0">
                <a:solidFill>
                  <a:srgbClr val="00B0F0"/>
                </a:solidFill>
              </a:rPr>
              <a:t>.)</a:t>
            </a:r>
            <a:r>
              <a:rPr lang="uk-UA" dirty="0">
                <a:solidFill>
                  <a:srgbClr val="00B0F0"/>
                </a:solidFill>
              </a:rPr>
              <a:t/>
            </a:r>
            <a:br>
              <a:rPr lang="uk-UA" dirty="0">
                <a:solidFill>
                  <a:srgbClr val="00B0F0"/>
                </a:solidFill>
              </a:rPr>
            </a:br>
            <a:endParaRPr lang="uk-UA" dirty="0">
              <a:solidFill>
                <a:srgbClr val="00B0F0"/>
              </a:solidFill>
            </a:endParaRPr>
          </a:p>
        </p:txBody>
      </p:sp>
      <p:sp>
        <p:nvSpPr>
          <p:cNvPr id="3" name="Объект 2"/>
          <p:cNvSpPr>
            <a:spLocks noGrp="1"/>
          </p:cNvSpPr>
          <p:nvPr>
            <p:ph idx="1"/>
          </p:nvPr>
        </p:nvSpPr>
        <p:spPr>
          <a:xfrm>
            <a:off x="320964" y="1419225"/>
            <a:ext cx="5775036" cy="4351338"/>
          </a:xfrm>
        </p:spPr>
        <p:txBody>
          <a:bodyPr>
            <a:normAutofit fontScale="92500" lnSpcReduction="10000"/>
          </a:bodyPr>
          <a:lstStyle/>
          <a:p>
            <a:r>
              <a:rPr lang="uk-UA" dirty="0" smtClean="0">
                <a:solidFill>
                  <a:srgbClr val="00B0F0"/>
                </a:solidFill>
              </a:rPr>
              <a:t>Давня </a:t>
            </a:r>
            <a:r>
              <a:rPr lang="uk-UA" dirty="0">
                <a:solidFill>
                  <a:srgbClr val="00B0F0"/>
                </a:solidFill>
              </a:rPr>
              <a:t>легенда нарекла Ольгу хитрою</a:t>
            </a:r>
            <a:r>
              <a:rPr lang="uk-UA" dirty="0"/>
              <a:t>, </a:t>
            </a:r>
            <a:r>
              <a:rPr lang="uk-UA" dirty="0">
                <a:solidFill>
                  <a:srgbClr val="FFC000"/>
                </a:solidFill>
              </a:rPr>
              <a:t>церква назвала її святою</a:t>
            </a:r>
            <a:r>
              <a:rPr lang="uk-UA" dirty="0"/>
              <a:t>, </a:t>
            </a:r>
            <a:r>
              <a:rPr lang="uk-UA" dirty="0">
                <a:solidFill>
                  <a:srgbClr val="C00000"/>
                </a:solidFill>
              </a:rPr>
              <a:t>історія — мудрою.</a:t>
            </a:r>
            <a:r>
              <a:rPr lang="uk-UA" dirty="0"/>
              <a:t> </a:t>
            </a:r>
            <a:endParaRPr lang="uk-UA" dirty="0" smtClean="0"/>
          </a:p>
          <a:p>
            <a:r>
              <a:rPr lang="uk-UA" dirty="0" smtClean="0"/>
              <a:t>Дружина </a:t>
            </a:r>
            <a:r>
              <a:rPr lang="uk-UA" dirty="0"/>
              <a:t>Ігоря, Ольга, після смерті свого чоловіка очолила державу й стала правити від імені свого малолітнього сина Святослава</a:t>
            </a:r>
          </a:p>
          <a:p>
            <a:r>
              <a:rPr lang="ru-RU" dirty="0"/>
              <a:t>Велика княгиня Ольга (</a:t>
            </a:r>
            <a:r>
              <a:rPr lang="ru-RU" dirty="0" err="1"/>
              <a:t>скандинавською</a:t>
            </a:r>
            <a:r>
              <a:rPr lang="ru-RU" dirty="0"/>
              <a:t> — Хельга) </a:t>
            </a:r>
            <a:r>
              <a:rPr lang="ru-RU" dirty="0" err="1"/>
              <a:t>відома</a:t>
            </a:r>
            <a:r>
              <a:rPr lang="ru-RU" dirty="0"/>
              <a:t> широкому </a:t>
            </a:r>
            <a:r>
              <a:rPr lang="ru-RU" dirty="0" err="1"/>
              <a:t>загалу</a:t>
            </a:r>
            <a:r>
              <a:rPr lang="ru-RU" dirty="0"/>
              <a:t> як свята й </a:t>
            </a:r>
            <a:r>
              <a:rPr lang="ru-RU" dirty="0" err="1"/>
              <a:t>рівноапостольна</a:t>
            </a:r>
            <a:r>
              <a:rPr lang="ru-RU" dirty="0"/>
              <a:t> </a:t>
            </a:r>
            <a:r>
              <a:rPr lang="ru-RU" dirty="0" err="1"/>
              <a:t>церковна</a:t>
            </a:r>
            <a:r>
              <a:rPr lang="ru-RU" dirty="0"/>
              <a:t> </a:t>
            </a:r>
            <a:r>
              <a:rPr lang="ru-RU" dirty="0" err="1"/>
              <a:t>діячка</a:t>
            </a:r>
            <a:r>
              <a:rPr lang="ru-RU" dirty="0"/>
              <a:t>. </a:t>
            </a:r>
            <a:r>
              <a:rPr lang="ru-RU" dirty="0" err="1"/>
              <a:t>Стародавні</a:t>
            </a:r>
            <a:r>
              <a:rPr lang="ru-RU" dirty="0"/>
              <a:t> </a:t>
            </a:r>
            <a:r>
              <a:rPr lang="ru-RU" dirty="0" err="1"/>
              <a:t>літописці</a:t>
            </a:r>
            <a:r>
              <a:rPr lang="ru-RU" dirty="0"/>
              <a:t>, без </a:t>
            </a:r>
            <a:r>
              <a:rPr lang="ru-RU" dirty="0" err="1"/>
              <a:t>сумніву</a:t>
            </a:r>
            <a:r>
              <a:rPr lang="ru-RU" dirty="0"/>
              <a:t>, </a:t>
            </a:r>
            <a:r>
              <a:rPr lang="ru-RU" dirty="0" err="1"/>
              <a:t>симпатизували</a:t>
            </a:r>
            <a:r>
              <a:rPr lang="ru-RU" dirty="0"/>
              <a:t> </a:t>
            </a:r>
            <a:r>
              <a:rPr lang="ru-RU" dirty="0" err="1"/>
              <a:t>княгині</a:t>
            </a:r>
            <a:r>
              <a:rPr lang="ru-RU" dirty="0"/>
              <a:t> — </a:t>
            </a:r>
            <a:r>
              <a:rPr lang="ru-RU" dirty="0" err="1"/>
              <a:t>дружині</a:t>
            </a:r>
            <a:r>
              <a:rPr lang="ru-RU" dirty="0"/>
              <a:t> </a:t>
            </a:r>
            <a:r>
              <a:rPr lang="ru-RU" dirty="0" err="1"/>
              <a:t>Ігоря</a:t>
            </a:r>
            <a:r>
              <a:rPr lang="ru-RU" dirty="0"/>
              <a:t> й </a:t>
            </a:r>
            <a:r>
              <a:rPr lang="ru-RU" dirty="0" err="1" smtClean="0"/>
              <a:t>регентці</a:t>
            </a:r>
            <a:r>
              <a:rPr lang="ru-RU" dirty="0" smtClean="0"/>
              <a:t> </a:t>
            </a:r>
            <a:r>
              <a:rPr lang="ru-RU" dirty="0"/>
              <a:t>у; пору </a:t>
            </a:r>
            <a:r>
              <a:rPr lang="ru-RU" dirty="0" err="1"/>
              <a:t>неповноліття</a:t>
            </a:r>
            <a:r>
              <a:rPr lang="ru-RU" dirty="0"/>
              <a:t> </a:t>
            </a:r>
            <a:r>
              <a:rPr lang="ru-RU" dirty="0" err="1"/>
              <a:t>їхнього</a:t>
            </a:r>
            <a:r>
              <a:rPr lang="ru-RU" dirty="0"/>
              <a:t> </a:t>
            </a:r>
            <a:r>
              <a:rPr lang="ru-RU" dirty="0" err="1"/>
              <a:t>сина</a:t>
            </a:r>
            <a:r>
              <a:rPr lang="ru-RU" dirty="0"/>
              <a:t> Святослава.</a:t>
            </a:r>
            <a:endParaRPr lang="uk-UA" dirty="0"/>
          </a:p>
        </p:txBody>
      </p:sp>
      <p:pic>
        <p:nvPicPr>
          <p:cNvPr id="5" name="Picture 2" descr="C:\Users\Ольга\Documents\КЗПД\КАЛЕНДАРЬ  праздников по месецам на весь год\Январь\3 января День памяти святой равноапостольной княгини Ольги Olga-pavnoapostolnaja.jpg"/>
          <p:cNvPicPr>
            <a:picLocks noChangeAspect="1" noChangeArrowheads="1"/>
          </p:cNvPicPr>
          <p:nvPr/>
        </p:nvPicPr>
        <p:blipFill>
          <a:blip r:embed="rId2" cstate="print">
            <a:lum bright="-10000" contrast="40000"/>
          </a:blip>
          <a:srcRect/>
          <a:stretch>
            <a:fillRect/>
          </a:stretch>
        </p:blipFill>
        <p:spPr bwMode="auto">
          <a:xfrm>
            <a:off x="6003637" y="1794694"/>
            <a:ext cx="6096000" cy="3600400"/>
          </a:xfrm>
          <a:prstGeom prst="rect">
            <a:avLst/>
          </a:prstGeom>
          <a:ln>
            <a:noFill/>
          </a:ln>
          <a:effectLst>
            <a:softEdge rad="112500"/>
          </a:effectLst>
        </p:spPr>
      </p:pic>
    </p:spTree>
    <p:extLst>
      <p:ext uri="{BB962C8B-B14F-4D97-AF65-F5344CB8AC3E}">
        <p14:creationId xmlns:p14="http://schemas.microsoft.com/office/powerpoint/2010/main" val="2041194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214</TotalTime>
  <Words>3395</Words>
  <Application>Microsoft Office PowerPoint</Application>
  <PresentationFormat>Произвольный</PresentationFormat>
  <Paragraphs>141</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NewsPrint</vt:lpstr>
      <vt:lpstr>Презентация PowerPoint</vt:lpstr>
      <vt:lpstr>План уроку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Княгиня Ольга (945-964 pp.) </vt:lpstr>
      <vt:lpstr>Презентация PowerPoint</vt:lpstr>
      <vt:lpstr>Презентация PowerPoint</vt:lpstr>
      <vt:lpstr>Пригадайте смерть князя Ігоря. Що, на вашу думку, мала зробити княгиня Ольга після смерті чоловіка? </vt:lpstr>
      <vt:lpstr>Презентация PowerPoint</vt:lpstr>
      <vt:lpstr>РОБОТА ІЗ ТЕКСТОМ </vt:lpstr>
      <vt:lpstr> Посли були закопані живцем поблизу князівського двору </vt:lpstr>
      <vt:lpstr>Презентация PowerPoint</vt:lpstr>
      <vt:lpstr>Презентация PowerPoint</vt:lpstr>
      <vt:lpstr>Презентация PowerPoint</vt:lpstr>
      <vt:lpstr>Презентация PowerPoint</vt:lpstr>
      <vt:lpstr>Внутрішня політика</vt:lpstr>
      <vt:lpstr>Презентация PowerPoint</vt:lpstr>
      <vt:lpstr>Презентация PowerPoint</vt:lpstr>
      <vt:lpstr>Презентация PowerPoint</vt:lpstr>
      <vt:lpstr>Презентация PowerPoint</vt:lpstr>
      <vt:lpstr>Хрещення княгині Ольги </vt:lpstr>
      <vt:lpstr>957 рік</vt:lpstr>
      <vt:lpstr>Презентация PowerPoint</vt:lpstr>
      <vt:lpstr>Презентация PowerPoint</vt:lpstr>
      <vt:lpstr>Німецька місія. </vt:lpstr>
      <vt:lpstr>Померла Ольга 24 липня 969 року.</vt:lpstr>
      <vt:lpstr>Презентация PowerPoint</vt:lpstr>
      <vt:lpstr>Презентация PowerPoint</vt:lpstr>
      <vt:lpstr>Презентация PowerPoint</vt:lpstr>
      <vt:lpstr>Подумайте, на яких воїнів пізнішої доби був схожий князь Святослав. Аргументуйте свою думку. Князь Святослав (964—972 pp.) </vt:lpstr>
      <vt:lpstr>Ставши самостійним правителем, Святослав багато зробив для зміцнення Київської держави: </vt:lpstr>
      <vt:lpstr>Презентация PowerPoint</vt:lpstr>
      <vt:lpstr>Презентация PowerPoint</vt:lpstr>
      <vt:lpstr>Презентация PowerPoint</vt:lpstr>
      <vt:lpstr>Напад печенігів на Київ (968)</vt:lpstr>
      <vt:lpstr>Презентация PowerPoint</vt:lpstr>
      <vt:lpstr>Презентация PowerPoint</vt:lpstr>
      <vt:lpstr>Презентация PowerPoint</vt:lpstr>
      <vt:lpstr>Презентация PowerPoint</vt:lpstr>
      <vt:lpstr>Результати і значення діяльності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Користувач Acer</dc:creator>
  <cp:lastModifiedBy>1</cp:lastModifiedBy>
  <cp:revision>25</cp:revision>
  <dcterms:created xsi:type="dcterms:W3CDTF">2020-06-04T12:28:54Z</dcterms:created>
  <dcterms:modified xsi:type="dcterms:W3CDTF">2020-11-22T16:56:34Z</dcterms:modified>
</cp:coreProperties>
</file>