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4db38a21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4db38a21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4e9cd5a0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4e9cd5a0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4e9cd5a0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4e9cd5a0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4e9cd5a0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4e9cd5a0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4e9cd5a0a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4e9cd5a0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4e9cd5a0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4e9cd5a0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4e9cd5a0a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a4e9cd5a0a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4e9cd5a0a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a4e9cd5a0a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4e9cd5a0a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a4e9cd5a0a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4e9cd5a0a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4e9cd5a0a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47df2ee9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47df2ee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4e9cd5a0a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a4e9cd5a0a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4e9cd5a0a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a4e9cd5a0a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504ca252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504ca252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a504ca252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a504ca252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6a0f5b6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6a0f5b6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504ca2524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a504ca252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504ca2524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504ca252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504ca2524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504ca2524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504ca252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504ca252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504ca2524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504ca252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47df2ee9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47df2ee9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a5622e63e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a5622e63e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5622e63e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a5622e63e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ac3db32e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ac3db32e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47df2ee9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47df2ee9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4c2ca70d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4c2ca70d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4db38a2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4db38a2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db38a21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db38a21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4db38a21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4db38a21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4db38a21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4db38a21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hyperlink" Target="https://learningapps.org/display?v=prqbcnybj20" TargetMode="External"/><Relationship Id="rId5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-r8-I8TLHswJ7rZelAzZS3iVpYDYCryM/view" TargetMode="External"/><Relationship Id="rId5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yLIvhc6tbuEZxizaBo4McCvxmGLoTrKq/view" TargetMode="External"/><Relationship Id="rId5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Jzecr83oP6qm2ZBqQrYVKvEOtnQ9WXUi/view" TargetMode="External"/><Relationship Id="rId5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zRgo9aKRIa3YeFPdREDDe5qYYhqFMmRU/view" TargetMode="External"/><Relationship Id="rId5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Jyuu99GcvJn675zJjImHOtkiAyNwEywR/view" TargetMode="External"/><Relationship Id="rId5" Type="http://schemas.openxmlformats.org/officeDocument/2006/relationships/image" Target="../media/image27.jpg"/><Relationship Id="rId6" Type="http://schemas.openxmlformats.org/officeDocument/2006/relationships/hyperlink" Target="http://drive.google.com/file/d/1kDYZrMRBOgKrSR6NL4TSO0a2fTMZnXH1/view" TargetMode="External"/><Relationship Id="rId7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hyperlink" Target="https://www.thinglink.com/scene/1372971402100998146" TargetMode="External"/><Relationship Id="rId5" Type="http://schemas.openxmlformats.org/officeDocument/2006/relationships/hyperlink" Target="https://www.thinglink.com/scene/1372971402100998146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hyperlink" Target="https://www.canva.com/design/DAELnHDqAsE/bBHhCL08sxUDGVMBlsfufw/view?utm_content=DAELnHDqAsE&amp;utm_campaign=designshare&amp;utm_medium=link&amp;utm_source=publishsharelink" TargetMode="External"/><Relationship Id="rId5" Type="http://schemas.openxmlformats.org/officeDocument/2006/relationships/hyperlink" Target="https://www.canva.com/design/DAELnHDqAsE/bBHhCL08sxUDGVMBlsfufw/view?utm_content=DAELnHDqAsE&amp;utm_campaign=designshare&amp;utm_medium=link&amp;utm_source=publishsharelin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hyperlink" Target="https://learningapps.org/display?v=pw3o81g7n20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QOV-X3aR7OVz2jObMLpiBHJxW2-4NedF/view" TargetMode="External"/><Relationship Id="rId5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hyperlink" Target="https://uk.wikipedia.org/wiki/%D0%9C%D0%B0%D1%80%D1%83%D1%81%D1%8F_%D0%A7%D1%83%D1%80%D0%B0%D0%B9" TargetMode="External"/><Relationship Id="rId5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Relationship Id="rId4" Type="http://schemas.openxmlformats.org/officeDocument/2006/relationships/hyperlink" Target="https://uk.wikipedia.org/wiki/%D0%9A%D0%BE%D1%82%D0%BB%D1%8F%D1%80%D0%B5%D0%B2%D1%81%D1%8C%D0%BA%D0%B8%D0%B9_%D0%86%D0%B2%D0%B0%D0%BD_%D0%9F%D0%B5%D1%82%D1%80%D0%BE%D0%B2%D0%B8%D1%87" TargetMode="External"/><Relationship Id="rId5" Type="http://schemas.openxmlformats.org/officeDocument/2006/relationships/hyperlink" Target="https://uk.wikipedia.org/wiki/%D0%9D%D0%B0%D1%82%D0%B0%D0%BB%D0%BA%D0%B0_%D0%9F%D0%BE%D0%BB%D1%82%D0%B0%D0%B2%D0%BA%D0%B0_(%D0%BE%D0%BF%D0%B5%D1%80%D0%B0)" TargetMode="External"/><Relationship Id="rId6" Type="http://schemas.openxmlformats.org/officeDocument/2006/relationships/image" Target="../media/image32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FipVgXddgtk_rSsQab5Oi8VH6QL6WD7Q/view" TargetMode="External"/><Relationship Id="rId5" Type="http://schemas.openxmlformats.org/officeDocument/2006/relationships/image" Target="../media/image3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LKdiCY3d2baAN2EHaJEIGAaOKdGeLta5/view" TargetMode="External"/><Relationship Id="rId5" Type="http://schemas.openxmlformats.org/officeDocument/2006/relationships/image" Target="../media/image3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SNVXnOE-X_bC2dEKIDaKigPTec1mJ9z7/view" TargetMode="External"/><Relationship Id="rId5" Type="http://schemas.openxmlformats.org/officeDocument/2006/relationships/image" Target="../media/image4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jpg"/><Relationship Id="rId10" Type="http://schemas.openxmlformats.org/officeDocument/2006/relationships/image" Target="../media/image39.jpg"/><Relationship Id="rId1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Relationship Id="rId4" Type="http://schemas.openxmlformats.org/officeDocument/2006/relationships/image" Target="../media/image44.jpg"/><Relationship Id="rId9" Type="http://schemas.openxmlformats.org/officeDocument/2006/relationships/image" Target="../media/image41.jpg"/><Relationship Id="rId5" Type="http://schemas.openxmlformats.org/officeDocument/2006/relationships/image" Target="../media/image34.jpg"/><Relationship Id="rId6" Type="http://schemas.openxmlformats.org/officeDocument/2006/relationships/image" Target="../media/image36.jpg"/><Relationship Id="rId7" Type="http://schemas.openxmlformats.org/officeDocument/2006/relationships/image" Target="../media/image35.jpg"/><Relationship Id="rId8" Type="http://schemas.openxmlformats.org/officeDocument/2006/relationships/image" Target="../media/image3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s://learningapps.org/display?v=pntovatea20" TargetMode="External"/><Relationship Id="rId9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12.jpg"/><Relationship Id="rId7" Type="http://schemas.openxmlformats.org/officeDocument/2006/relationships/image" Target="../media/image14.jpg"/><Relationship Id="rId8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jpg"/><Relationship Id="rId10" Type="http://schemas.openxmlformats.org/officeDocument/2006/relationships/image" Target="../media/image10.jpg"/><Relationship Id="rId13" Type="http://schemas.openxmlformats.org/officeDocument/2006/relationships/image" Target="../media/image24.jp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7.jpg"/><Relationship Id="rId15" Type="http://schemas.openxmlformats.org/officeDocument/2006/relationships/image" Target="../media/image21.jpg"/><Relationship Id="rId14" Type="http://schemas.openxmlformats.org/officeDocument/2006/relationships/image" Target="../media/image17.jpg"/><Relationship Id="rId16" Type="http://schemas.openxmlformats.org/officeDocument/2006/relationships/image" Target="../media/image19.jpg"/><Relationship Id="rId5" Type="http://schemas.openxmlformats.org/officeDocument/2006/relationships/hyperlink" Target="http://drive.google.com/file/d/12KhWMpKbHi310QQNxXu1iwKvNW2rJNm1/view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13.jpg"/><Relationship Id="rId8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hyperlink" Target="https://www.youtube.com/watch?v=XolBbRkQlx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83421" y="744575"/>
            <a:ext cx="8048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45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154950" y="350475"/>
            <a:ext cx="37890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600">
                <a:solidFill>
                  <a:srgbClr val="990000"/>
                </a:solidFill>
              </a:rPr>
              <a:t>І.П.Котляревський “Наталка Полтавка”</a:t>
            </a:r>
            <a:endParaRPr sz="2600">
              <a:solidFill>
                <a:srgbClr val="990000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45797">
            <a:off x="4583302" y="1671950"/>
            <a:ext cx="2092601" cy="29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">
            <a:off x="957450" y="388376"/>
            <a:ext cx="3352475" cy="447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1100" y="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1473175" y="2226125"/>
            <a:ext cx="67353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970100" y="4486713"/>
            <a:ext cx="643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005575" y="3714975"/>
            <a:ext cx="67353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941100" y="265500"/>
            <a:ext cx="6285300" cy="26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Найпершим помічником і порадником для дітей є мама, адже вона виховувала доньку хорошою господинею: вчила шити, прясти, готувати їжу. Батьки хотіли своїм дітям щасливої долі. Так Терпилиха, бажаючи щастя Наталці, просить вийти заміж за багатого, нелюбого їй чоловіка. І як  чинить  Наталка?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Інтерактивна вправа </a:t>
            </a:r>
            <a:endParaRPr b="1" sz="20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«Розмова Наталки з матір’ю»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https://learningapps.org/display?v=prqbcnybj20 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525" y="2571750"/>
            <a:ext cx="2460850" cy="19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8325" y="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894325" y="834775"/>
            <a:ext cx="16623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Виборний: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1970100" y="4486713"/>
            <a:ext cx="643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2326950" y="2910438"/>
            <a:ext cx="21633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«...всі матері приміром ставлять її своїм дочкам»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941100" y="-163725"/>
            <a:ext cx="54201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b="1" lang="uk" sz="2800">
                <a:solidFill>
                  <a:srgbClr val="674EA7"/>
                </a:solidFill>
              </a:rPr>
              <a:t>Робота з текстом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Як про Наталку говорять герої драми?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2326950" y="935475"/>
            <a:ext cx="6138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«Золото — не дівка! Наградив бог Терпилиху дочкою. Крім того, що красива, розумна, моторна і для всякого діла дотепна,— яке у неї добре серце, як вона поважає матір свою, шанує всіх старших себе; яка трудяща, яка рукодільниця; себе і матір свою на світі держить».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3" title="Виборний про Наталку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861650"/>
            <a:ext cx="3987199" cy="28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8325" y="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870925" y="935475"/>
            <a:ext cx="30930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Терпелиха про дочку: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1970100" y="4486713"/>
            <a:ext cx="643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2326950" y="2910438"/>
            <a:ext cx="21633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941100" y="-163725"/>
            <a:ext cx="54201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b="1" lang="uk" sz="2800">
                <a:solidFill>
                  <a:srgbClr val="674EA7"/>
                </a:solidFill>
              </a:rPr>
              <a:t>Робота з текстом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Як про Наталку говорять герої драми?</a:t>
            </a:r>
            <a:endParaRPr b="1" sz="20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3905500" y="982475"/>
            <a:ext cx="4559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“...вона добра у мене дитина, вона обіщала для мого покою за первого жениха, аби б добрий, вийти заміж “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24" title="Терпилиха про дочку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2650" y="2272125"/>
            <a:ext cx="48006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8325" y="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870925" y="935475"/>
            <a:ext cx="30930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Микола</a:t>
            </a: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1970100" y="4486713"/>
            <a:ext cx="643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2326950" y="2910438"/>
            <a:ext cx="21633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941100" y="-163725"/>
            <a:ext cx="54201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b="1" lang="uk" sz="2800">
                <a:solidFill>
                  <a:srgbClr val="674EA7"/>
                </a:solidFill>
              </a:rPr>
              <a:t>Робота з текстом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Як про Наталку говорять герої драми?</a:t>
            </a:r>
            <a:endParaRPr b="1" sz="20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2186600" y="982475"/>
            <a:ext cx="6278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«Ай Наталка! Ай Полтавка! От дівка, що і на краю пропасті не тілько не здригнулася, но і другого піддержує.»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25" title="Микола про Наталку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4025" y="1921325"/>
            <a:ext cx="48006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8325" y="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870925" y="935475"/>
            <a:ext cx="30930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1970100" y="4486713"/>
            <a:ext cx="643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2326950" y="2910438"/>
            <a:ext cx="21633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941100" y="-163725"/>
            <a:ext cx="54201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b="1" lang="uk" sz="2800">
                <a:solidFill>
                  <a:srgbClr val="674EA7"/>
                </a:solidFill>
              </a:rPr>
              <a:t>Робота з текстом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 так говорить про себе сама Наталка.</a:t>
            </a:r>
            <a:endParaRPr b="1" sz="20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2186600" y="982475"/>
            <a:ext cx="6278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26" title="Наталка про себе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200" y="1128050"/>
            <a:ext cx="5420100" cy="38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9100" y="-11692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5519150" y="1134475"/>
            <a:ext cx="32973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Робота з текстом</a:t>
            </a:r>
            <a:endParaRPr b="1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870925" y="935475"/>
            <a:ext cx="30930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2326950" y="2910438"/>
            <a:ext cx="21633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27" title="Наталка непокірна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3414" y="2571750"/>
            <a:ext cx="3688761" cy="26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 title="Непокірна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075" y="0"/>
            <a:ext cx="48006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1087475" y="3570300"/>
            <a:ext cx="3619800" cy="20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чи завжди Наталка покірна? Пригадайте, як змінилась поведінка дівчини, коли вона зустріла Петра?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8325" y="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870925" y="935475"/>
            <a:ext cx="30930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1970100" y="4486713"/>
            <a:ext cx="643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2326950" y="2910438"/>
            <a:ext cx="21633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929400" y="280600"/>
            <a:ext cx="63555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b="1" lang="uk" sz="2800">
                <a:solidFill>
                  <a:srgbClr val="674EA7"/>
                </a:solidFill>
              </a:rPr>
              <a:t>“Асоціативне гроно”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2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2186600" y="982475"/>
            <a:ext cx="6278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1104475" y="1145925"/>
            <a:ext cx="7770600" cy="3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Випишіть із ряду слів ті, які асоціюються у вас із образом Наталки.</a:t>
            </a:r>
            <a:endParaRPr b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Здатність до сильних почуттів, пиха, вірність, покірність, хитрість, нерозважливість, працьовитість, кмітливість, щирість, слабкість,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рішучість, розум, любов до розкошів, вразливість, сила духу, добросердя, любов до матері і пошана до старших, песимізм.</a:t>
            </a:r>
            <a:endParaRPr b="1" i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(скласти схему  в зошит)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450" y="-222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2040250" y="4497513"/>
            <a:ext cx="643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2504750" y="2933588"/>
            <a:ext cx="21633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929400" y="280600"/>
            <a:ext cx="63555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b="1" lang="uk" sz="2800">
                <a:solidFill>
                  <a:srgbClr val="674EA7"/>
                </a:solidFill>
              </a:rPr>
              <a:t>“Асоціативне гроно”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2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5984675" y="2452225"/>
            <a:ext cx="29631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здатність до сильних   почуттів </a:t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3370475" y="2618263"/>
            <a:ext cx="18240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CC0000"/>
              </a:solidFill>
            </a:endParaRPr>
          </a:p>
        </p:txBody>
      </p:sp>
      <p:sp>
        <p:nvSpPr>
          <p:cNvPr id="248" name="Google Shape;248;p29"/>
          <p:cNvSpPr/>
          <p:nvPr/>
        </p:nvSpPr>
        <p:spPr>
          <a:xfrm rot="-6329460">
            <a:off x="3766586" y="1914974"/>
            <a:ext cx="639118" cy="2698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 rot="-7807730">
            <a:off x="3110812" y="2185175"/>
            <a:ext cx="619542" cy="2693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 rot="8348405">
            <a:off x="3123040" y="3825953"/>
            <a:ext cx="619983" cy="26969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4CCC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 rot="5398075">
            <a:off x="4070341" y="4155474"/>
            <a:ext cx="535800" cy="26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 rot="-2473973">
            <a:off x="4954933" y="2329148"/>
            <a:ext cx="619916" cy="2697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/>
          <p:nvPr/>
        </p:nvSpPr>
        <p:spPr>
          <a:xfrm rot="-3468569">
            <a:off x="4494763" y="2005317"/>
            <a:ext cx="620007" cy="26950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/>
          <p:nvPr/>
        </p:nvSpPr>
        <p:spPr>
          <a:xfrm flipH="1" rot="-8893084">
            <a:off x="4835031" y="3817441"/>
            <a:ext cx="619722" cy="2867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"/>
          <p:cNvSpPr/>
          <p:nvPr/>
        </p:nvSpPr>
        <p:spPr>
          <a:xfrm rot="-1664">
            <a:off x="5279682" y="2879753"/>
            <a:ext cx="619800" cy="26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 rot="1350409">
            <a:off x="5222604" y="3438883"/>
            <a:ext cx="619917" cy="2696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 txBox="1"/>
          <p:nvPr/>
        </p:nvSpPr>
        <p:spPr>
          <a:xfrm>
            <a:off x="3217425" y="4377525"/>
            <a:ext cx="30000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любов до матері і пошана до старших </a:t>
            </a:r>
            <a:endParaRPr b="1" i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3405250" y="2449825"/>
            <a:ext cx="1789200" cy="14217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</a:rPr>
              <a:t>Наталка</a:t>
            </a:r>
            <a:endParaRPr b="1" sz="2100">
              <a:solidFill>
                <a:srgbClr val="CC0000"/>
              </a:solidFill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1669075" y="4022425"/>
            <a:ext cx="14967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добросердя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 rot="10070829">
            <a:off x="2656860" y="3260104"/>
            <a:ext cx="619892" cy="26966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9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працьовитість</a:t>
            </a:r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1520350" y="2385825"/>
            <a:ext cx="1204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розум</a:t>
            </a:r>
            <a:endParaRPr/>
          </a:p>
        </p:txBody>
      </p:sp>
      <p:sp>
        <p:nvSpPr>
          <p:cNvPr id="263" name="Google Shape;263;p29"/>
          <p:cNvSpPr txBox="1"/>
          <p:nvPr/>
        </p:nvSpPr>
        <p:spPr>
          <a:xfrm>
            <a:off x="5399750" y="3889275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сила духу</a:t>
            </a:r>
            <a:endParaRPr/>
          </a:p>
        </p:txBody>
      </p:sp>
      <p:sp>
        <p:nvSpPr>
          <p:cNvPr id="264" name="Google Shape;264;p29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рішучість</a:t>
            </a:r>
            <a:endParaRPr/>
          </a:p>
        </p:txBody>
      </p:sp>
      <p:sp>
        <p:nvSpPr>
          <p:cNvPr id="265" name="Google Shape;265;p29"/>
          <p:cNvSpPr txBox="1"/>
          <p:nvPr/>
        </p:nvSpPr>
        <p:spPr>
          <a:xfrm>
            <a:off x="3165775" y="1219800"/>
            <a:ext cx="14967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щирість</a:t>
            </a:r>
            <a:endParaRPr/>
          </a:p>
        </p:txBody>
      </p:sp>
      <p:sp>
        <p:nvSpPr>
          <p:cNvPr id="266" name="Google Shape;266;p29"/>
          <p:cNvSpPr txBox="1"/>
          <p:nvPr/>
        </p:nvSpPr>
        <p:spPr>
          <a:xfrm>
            <a:off x="4307450" y="1381025"/>
            <a:ext cx="1674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кмітливість</a:t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2040250" y="1573850"/>
            <a:ext cx="14967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вірність</a:t>
            </a:r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5308000" y="1765350"/>
            <a:ext cx="14967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покірність</a:t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 rot="-9098912">
            <a:off x="2673263" y="2680705"/>
            <a:ext cx="619737" cy="26954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450" y="-5687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30">
            <a:hlinkClick r:id="rId4"/>
          </p:cNvPr>
          <p:cNvSpPr txBox="1"/>
          <p:nvPr/>
        </p:nvSpPr>
        <p:spPr>
          <a:xfrm>
            <a:off x="1981775" y="4149138"/>
            <a:ext cx="643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861825" y="202475"/>
            <a:ext cx="62643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400"/>
              <a:buFont typeface="Times New Roman"/>
              <a:buChar char="-"/>
            </a:pPr>
            <a:r>
              <a:rPr b="1" lang="uk" sz="18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 можемо сказати, що Наталка - це ідеал жінки?</a:t>
            </a:r>
            <a:endParaRPr b="1" sz="18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400"/>
              <a:buFont typeface="Times New Roman"/>
              <a:buChar char="-"/>
            </a:pPr>
            <a:r>
              <a:rPr b="1" lang="uk" sz="18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що таке ідеал?  </a:t>
            </a: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uk" sz="2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 b="1" sz="31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"/>
          <p:cNvSpPr txBox="1"/>
          <p:nvPr/>
        </p:nvSpPr>
        <p:spPr>
          <a:xfrm>
            <a:off x="5629300" y="1816675"/>
            <a:ext cx="14967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83" name="Google Shape;283;p30"/>
          <p:cNvSpPr txBox="1"/>
          <p:nvPr/>
        </p:nvSpPr>
        <p:spPr>
          <a:xfrm>
            <a:off x="993925" y="1707200"/>
            <a:ext cx="76941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800">
                <a:solidFill>
                  <a:srgbClr val="34353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Ідеал – зразок, що позначає вищу міру досконалості, на досягнення якого має бути націлений стан душі, спосіб людського життя та діяльності.</a:t>
            </a:r>
            <a:endParaRPr b="1" sz="1800">
              <a:solidFill>
                <a:srgbClr val="34353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1733375" y="3060375"/>
            <a:ext cx="6685800" cy="1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351C7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b="1" lang="uk" sz="2100">
                <a:solidFill>
                  <a:srgbClr val="351C7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нтерактивний  плакат «Ідеал жінки в різні епохи»</a:t>
            </a:r>
            <a:endParaRPr b="1" sz="2100">
              <a:solidFill>
                <a:srgbClr val="351C7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1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https://www.thinglink.com/scene/1372971402100998146</a:t>
            </a:r>
            <a:endParaRPr b="1" sz="2100">
              <a:solidFill>
                <a:srgbClr val="351C7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100">
              <a:solidFill>
                <a:srgbClr val="351C7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3274050" y="1272948"/>
            <a:ext cx="30402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rgbClr val="CC0000"/>
                </a:solidFill>
              </a:rPr>
              <a:t>Словникова робота</a:t>
            </a:r>
            <a:endParaRPr b="1" sz="22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450" y="-243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861825" y="202475"/>
            <a:ext cx="62643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Порівняйте Наталку та сучасну жінку, створивши   </a:t>
            </a:r>
            <a:endParaRPr b="1" sz="21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r>
              <a:rPr b="1" lang="uk" sz="2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 Діаграму Вена»</a:t>
            </a:r>
            <a:endParaRPr b="1"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Наталка</a:t>
            </a:r>
            <a:r>
              <a:rPr b="1" lang="uk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uk" sz="2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 b="1" sz="31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 txBox="1"/>
          <p:nvPr/>
        </p:nvSpPr>
        <p:spPr>
          <a:xfrm>
            <a:off x="6910700" y="1890338"/>
            <a:ext cx="19293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Сучасна жінка</a:t>
            </a:r>
            <a:r>
              <a:rPr b="1" lang="uk" sz="19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298" name="Google Shape;298;p31">
            <a:hlinkClick r:id="rId4"/>
          </p:cNvPr>
          <p:cNvSpPr/>
          <p:nvPr/>
        </p:nvSpPr>
        <p:spPr>
          <a:xfrm>
            <a:off x="1431825" y="1578575"/>
            <a:ext cx="3561600" cy="3426300"/>
          </a:xfrm>
          <a:prstGeom prst="ellipse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3564400" y="1578575"/>
            <a:ext cx="3561600" cy="3426300"/>
          </a:xfrm>
          <a:prstGeom prst="ellipse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1571925" y="4745175"/>
            <a:ext cx="67353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5"/>
              </a:rPr>
              <a:t>https://www.canva.com/design/DAELnHDqAsE/bBHhCL08sxUDGVMBlsfufw/view?utm_content=DAELnHDqAsE&amp;utm_campaign=designshare&amp;utm_medium=link&amp;utm_source=publishsharelink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783421" y="744575"/>
            <a:ext cx="8048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8775" y="-5378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803750" y="-94550"/>
            <a:ext cx="57765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Емоційне налаштування «Кольоровий настрій»</a:t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333333"/>
                </a:solidFill>
                <a:highlight>
                  <a:srgbClr val="FFFFFF"/>
                </a:highlight>
              </a:rPr>
              <a:t>Оберіть стрічку на віночку та визначте  ваш настрій.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4575" y="1432750"/>
            <a:ext cx="6010225" cy="38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450" y="-24362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32"/>
          <p:cNvSpPr txBox="1"/>
          <p:nvPr/>
        </p:nvSpPr>
        <p:spPr>
          <a:xfrm>
            <a:off x="1463825" y="982475"/>
            <a:ext cx="6428400" cy="2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Домашнє завдання</a:t>
            </a:r>
            <a:endParaRPr b="1"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-"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Написати есе на тему: «Чи варто сучасним жінкам брати за приклад Наталку Полтавку?»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uk" sz="2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 b="1" sz="31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2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32"/>
          <p:cNvSpPr txBox="1"/>
          <p:nvPr/>
        </p:nvSpPr>
        <p:spPr>
          <a:xfrm>
            <a:off x="1383325" y="2961475"/>
            <a:ext cx="6119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-"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Виконати інтерактивну вправу «Пісні у творі «Наталка Полтавка»» 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uk" sz="19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https://learningapps.org/display?v=pw3o81g7n20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2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450" y="-243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33"/>
          <p:cNvSpPr txBox="1"/>
          <p:nvPr/>
        </p:nvSpPr>
        <p:spPr>
          <a:xfrm>
            <a:off x="1349050" y="155700"/>
            <a:ext cx="38454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Хвилинка відпочинку </a:t>
            </a:r>
            <a:endParaRPr b="1"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uk" sz="2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 b="1" sz="31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33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33" title="вправи для очей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787" y="1032625"/>
            <a:ext cx="8222426" cy="46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450" y="-243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4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34"/>
          <p:cNvSpPr txBox="1"/>
          <p:nvPr/>
        </p:nvSpPr>
        <p:spPr>
          <a:xfrm>
            <a:off x="1145900" y="-174950"/>
            <a:ext cx="6711900" cy="718500"/>
          </a:xfrm>
          <a:prstGeom prst="rect">
            <a:avLst/>
          </a:prstGeom>
          <a:solidFill>
            <a:srgbClr val="FCE5CD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Походження пісень </a:t>
            </a:r>
            <a:r>
              <a:rPr b="1" lang="uk" sz="1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п’єси  І.Котляревського “Наталка Полтавка”  </a:t>
            </a:r>
            <a:endParaRPr b="1" sz="17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7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uk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 b="1" sz="33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4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4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4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4"/>
          <p:cNvSpPr txBox="1"/>
          <p:nvPr/>
        </p:nvSpPr>
        <p:spPr>
          <a:xfrm>
            <a:off x="576300" y="629775"/>
            <a:ext cx="4291500" cy="36240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9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uk" sz="10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7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Пісні, написані самим автором:</a:t>
            </a:r>
            <a:endParaRPr b="1" sz="17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«Ой мати, мати! Серце не вважає»;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«Віють вітри, віють буйні»;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«Ой я дівчина Полтавка»;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«Видно шляхи полтавськії і славну Полтаву»;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«Чого вода каламутна, чи не хвиля збила?»;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«Де згода в сімействі»;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«Підем, Петре, до тієї»;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«Начинаймо веселиться».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34"/>
          <p:cNvSpPr txBox="1"/>
          <p:nvPr/>
        </p:nvSpPr>
        <p:spPr>
          <a:xfrm>
            <a:off x="5020350" y="629775"/>
            <a:ext cx="3543900" cy="13446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Народні пісні, оброблені автором:</a:t>
            </a:r>
            <a:endParaRPr b="1" sz="17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«Сонце низенько, вечір близенько»;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«Ворскло, річка невеличка» та ін.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4"/>
          <p:cNvSpPr txBox="1"/>
          <p:nvPr/>
        </p:nvSpPr>
        <p:spPr>
          <a:xfrm>
            <a:off x="5020350" y="2064525"/>
            <a:ext cx="3543900" cy="21978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Перероблені автором літературні пісні ХVІІ -ХVІІІ ст.</a:t>
            </a:r>
            <a:endParaRPr b="1" sz="17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«Всякому городу нрав і права»                 Г. Сковороди;       «От юних літ...»;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«Ой доля людськая — доля єсть сліпая!».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4"/>
          <p:cNvSpPr txBox="1"/>
          <p:nvPr/>
        </p:nvSpPr>
        <p:spPr>
          <a:xfrm>
            <a:off x="576300" y="4352475"/>
            <a:ext cx="7991400" cy="963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7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Народні пісні, введені у п'єсу майже без змін:</a:t>
            </a:r>
            <a:r>
              <a:rPr b="1" lang="uk" sz="15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«Ой під вишнею, під черешнею»;</a:t>
            </a:r>
            <a:endParaRPr b="1" sz="15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«Гомін, гомін по діброві»; «Та йшов козак з Дону, та з Дону додому»;«У сусіда хата біла».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450" y="-243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5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35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35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5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5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5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5"/>
          <p:cNvSpPr txBox="1"/>
          <p:nvPr/>
        </p:nvSpPr>
        <p:spPr>
          <a:xfrm>
            <a:off x="1075725" y="900375"/>
            <a:ext cx="47124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</a:rPr>
              <a:t>     </a:t>
            </a: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Деякі дослідники авторство пісень «Віють вітри, віють буйні»,               «Чого вода каламутна» приписують напівлегендарній поетесі Марусі Чурай.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https://uk.wikipedia.org/wiki/Маруся_Чурай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2" name="Google Shape;35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9477" y="1387243"/>
            <a:ext cx="2647425" cy="4225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725" y="-243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6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36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36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6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6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6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6"/>
          <p:cNvSpPr txBox="1"/>
          <p:nvPr/>
        </p:nvSpPr>
        <p:spPr>
          <a:xfrm>
            <a:off x="1660375" y="1006300"/>
            <a:ext cx="36249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50">
                <a:solidFill>
                  <a:srgbClr val="202122"/>
                </a:solidFill>
                <a:highlight>
                  <a:srgbClr val="FFFFFF"/>
                </a:highlight>
              </a:rPr>
              <a:t>П'єс</a:t>
            </a:r>
            <a:r>
              <a:rPr b="1" lang="uk" sz="1950">
                <a:highlight>
                  <a:srgbClr val="FFFFFF"/>
                </a:highlight>
              </a:rPr>
              <a:t>а І.</a:t>
            </a:r>
            <a:r>
              <a:rPr b="1" lang="uk" sz="1950">
                <a:highlight>
                  <a:srgbClr val="FFFFFF"/>
                </a:highlight>
                <a:uFill>
                  <a:noFill/>
                </a:uFill>
                <a:hlinkClick r:id="rId4"/>
              </a:rPr>
              <a:t>Котляревського</a:t>
            </a:r>
            <a:r>
              <a:rPr b="1" lang="uk" sz="1950">
                <a:solidFill>
                  <a:srgbClr val="202122"/>
                </a:solidFill>
                <a:highlight>
                  <a:srgbClr val="FFFFFF"/>
                </a:highlight>
              </a:rPr>
              <a:t> приваблювала багатьох музикантів , але саме  опера  М. </a:t>
            </a:r>
            <a:r>
              <a:rPr b="1" lang="uk" sz="1950">
                <a:solidFill>
                  <a:srgbClr val="202122"/>
                </a:solidFill>
                <a:highlight>
                  <a:srgbClr val="FFFFFF"/>
                </a:highlight>
              </a:rPr>
              <a:t>Лисенка </a:t>
            </a:r>
            <a:r>
              <a:rPr b="1" lang="uk" sz="1950">
                <a:solidFill>
                  <a:srgbClr val="202122"/>
                </a:solidFill>
                <a:highlight>
                  <a:srgbClr val="FFFFFF"/>
                </a:highlight>
              </a:rPr>
              <a:t>закріпилася в репертуарі оперних театрів і посіла місце серед найпопулярніших українських опер.</a:t>
            </a:r>
            <a:endParaRPr b="1" sz="19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https://uk.wikipedia.org/wiki/Наталка_Полтавка_(опера)</a:t>
            </a:r>
            <a:endParaRPr b="1" sz="19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  <p:pic>
        <p:nvPicPr>
          <p:cNvPr id="365" name="Google Shape;36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3159" y="1500184"/>
            <a:ext cx="3089500" cy="39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9325" y="-24362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7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37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7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7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7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7"/>
          <p:cNvSpPr txBox="1"/>
          <p:nvPr/>
        </p:nvSpPr>
        <p:spPr>
          <a:xfrm>
            <a:off x="2225650" y="85775"/>
            <a:ext cx="29688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Робота в групах</a:t>
            </a:r>
            <a:r>
              <a:rPr b="1" lang="uk" sz="2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77" name="Google Shape;377;p37"/>
          <p:cNvSpPr txBox="1"/>
          <p:nvPr/>
        </p:nvSpPr>
        <p:spPr>
          <a:xfrm>
            <a:off x="4146100" y="1443208"/>
            <a:ext cx="4044600" cy="1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піснею визначте характер героя, його прагнення.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37"/>
          <p:cNvSpPr/>
          <p:nvPr/>
        </p:nvSpPr>
        <p:spPr>
          <a:xfrm>
            <a:off x="2290125" y="2524975"/>
            <a:ext cx="3609360" cy="1761912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2 група - </a:t>
            </a:r>
            <a:r>
              <a:rPr b="1" lang="uk">
                <a:solidFill>
                  <a:srgbClr val="351C75"/>
                </a:solidFill>
              </a:rPr>
              <a:t>“Ворскло, річка невеличка”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379" name="Google Shape;379;p37"/>
          <p:cNvSpPr/>
          <p:nvPr/>
        </p:nvSpPr>
        <p:spPr>
          <a:xfrm>
            <a:off x="316225" y="1122175"/>
            <a:ext cx="3936492" cy="1761912"/>
          </a:xfrm>
          <a:prstGeom prst="cloud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1 група - </a:t>
            </a:r>
            <a:r>
              <a:rPr b="1" lang="uk">
                <a:solidFill>
                  <a:srgbClr val="073763"/>
                </a:solidFill>
              </a:rPr>
              <a:t>“Сонце низенько, вечір близенько” 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380" name="Google Shape;380;p37"/>
          <p:cNvSpPr/>
          <p:nvPr/>
        </p:nvSpPr>
        <p:spPr>
          <a:xfrm>
            <a:off x="5020350" y="3385300"/>
            <a:ext cx="3483432" cy="1761912"/>
          </a:xfrm>
          <a:prstGeom prst="cloud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3 група - </a:t>
            </a:r>
            <a:r>
              <a:rPr b="1" lang="uk">
                <a:solidFill>
                  <a:srgbClr val="1C4587"/>
                </a:solidFill>
              </a:rPr>
              <a:t>“Всякому городу нрав і права”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450" y="-243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 txBox="1"/>
          <p:nvPr>
            <p:ph idx="1" type="subTitle"/>
          </p:nvPr>
        </p:nvSpPr>
        <p:spPr>
          <a:xfrm>
            <a:off x="941550" y="572550"/>
            <a:ext cx="60978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Петро зізнається у своєму щирому і вірному коханні до Наталки. Пісня передає і настрій парубка, і його прагнення швидше побачитися з коханою дівчиною.</a:t>
            </a:r>
            <a:endParaRPr b="1" sz="2900"/>
          </a:p>
        </p:txBody>
      </p:sp>
      <p:sp>
        <p:nvSpPr>
          <p:cNvPr id="387" name="Google Shape;387;p38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38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8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8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8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8"/>
          <p:cNvSpPr txBox="1"/>
          <p:nvPr/>
        </p:nvSpPr>
        <p:spPr>
          <a:xfrm>
            <a:off x="817500" y="-24375"/>
            <a:ext cx="59646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“Сонце низенько, вечір близенько” </a:t>
            </a:r>
            <a:endParaRPr/>
          </a:p>
        </p:txBody>
      </p:sp>
      <p:pic>
        <p:nvPicPr>
          <p:cNvPr id="393" name="Google Shape;393;p38" title="пісня Петра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6925" y="1495950"/>
            <a:ext cx="5873150" cy="4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450" y="-243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/>
          <p:nvPr>
            <p:ph idx="1" type="subTitle"/>
          </p:nvPr>
        </p:nvSpPr>
        <p:spPr>
          <a:xfrm>
            <a:off x="941550" y="871575"/>
            <a:ext cx="6156000" cy="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Микола сповнений почуття національної гордості за славних прадідів-козаків, які хоробро боронили рідну землю від ворогів.</a:t>
            </a:r>
            <a:endParaRPr b="1" sz="2900"/>
          </a:p>
        </p:txBody>
      </p:sp>
      <p:sp>
        <p:nvSpPr>
          <p:cNvPr id="400" name="Google Shape;400;p39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9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9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9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9"/>
          <p:cNvSpPr txBox="1"/>
          <p:nvPr/>
        </p:nvSpPr>
        <p:spPr>
          <a:xfrm>
            <a:off x="782400" y="152175"/>
            <a:ext cx="63153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“Ворскло, річка невеличка” </a:t>
            </a:r>
            <a:endParaRPr/>
          </a:p>
        </p:txBody>
      </p:sp>
      <p:pic>
        <p:nvPicPr>
          <p:cNvPr id="406" name="Google Shape;406;p39" title="пісня Миколи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1525" y="1490500"/>
            <a:ext cx="5869949" cy="41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450" y="-243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0"/>
          <p:cNvSpPr txBox="1"/>
          <p:nvPr>
            <p:ph idx="1" type="subTitle"/>
          </p:nvPr>
        </p:nvSpPr>
        <p:spPr>
          <a:xfrm>
            <a:off x="724975" y="736975"/>
            <a:ext cx="6606600" cy="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Життєві принципи та світогляд возного відбиті у даній  пісні. Він виправдовує насильство і вважає природним, що всякий, хто вище, то нижчого гне</a:t>
            </a: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413" name="Google Shape;413;p40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0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0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0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0"/>
          <p:cNvSpPr txBox="1"/>
          <p:nvPr/>
        </p:nvSpPr>
        <p:spPr>
          <a:xfrm>
            <a:off x="840875" y="140650"/>
            <a:ext cx="62676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“Всякому городу нрав і права” </a:t>
            </a:r>
            <a:endParaRPr/>
          </a:p>
        </p:txBody>
      </p:sp>
      <p:pic>
        <p:nvPicPr>
          <p:cNvPr id="419" name="Google Shape;419;p40" title="пісня возного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1650" y="1522675"/>
            <a:ext cx="5784320" cy="41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8675" y="7035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1"/>
          <p:cNvSpPr txBox="1"/>
          <p:nvPr>
            <p:ph idx="1" type="subTitle"/>
          </p:nvPr>
        </p:nvSpPr>
        <p:spPr>
          <a:xfrm>
            <a:off x="1433675" y="76550"/>
            <a:ext cx="6606600" cy="909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1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Жанрові особливості пісень п'єси І.Котляревського   “Наталка Полтавка”</a:t>
            </a:r>
            <a:endParaRPr/>
          </a:p>
        </p:txBody>
      </p:sp>
      <p:sp>
        <p:nvSpPr>
          <p:cNvPr id="426" name="Google Shape;426;p41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41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1"/>
          <p:cNvSpPr txBox="1"/>
          <p:nvPr/>
        </p:nvSpPr>
        <p:spPr>
          <a:xfrm>
            <a:off x="5194450" y="3916613"/>
            <a:ext cx="14382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1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1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1"/>
          <p:cNvSpPr txBox="1"/>
          <p:nvPr/>
        </p:nvSpPr>
        <p:spPr>
          <a:xfrm rot="-5400000">
            <a:off x="368075" y="3997050"/>
            <a:ext cx="1184100" cy="341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Історичні</a:t>
            </a:r>
            <a:endParaRPr/>
          </a:p>
        </p:txBody>
      </p:sp>
      <p:sp>
        <p:nvSpPr>
          <p:cNvPr id="432" name="Google Shape;432;p41"/>
          <p:cNvSpPr txBox="1"/>
          <p:nvPr/>
        </p:nvSpPr>
        <p:spPr>
          <a:xfrm rot="-5400000">
            <a:off x="4355000" y="2688550"/>
            <a:ext cx="1192800" cy="341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Жартівливі</a:t>
            </a:r>
            <a:endParaRPr/>
          </a:p>
        </p:txBody>
      </p:sp>
      <p:sp>
        <p:nvSpPr>
          <p:cNvPr id="433" name="Google Shape;433;p41"/>
          <p:cNvSpPr txBox="1"/>
          <p:nvPr/>
        </p:nvSpPr>
        <p:spPr>
          <a:xfrm rot="-5400000">
            <a:off x="4315700" y="3978150"/>
            <a:ext cx="1201200" cy="3411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Бурлацькі</a:t>
            </a:r>
            <a:endParaRPr/>
          </a:p>
        </p:txBody>
      </p:sp>
      <p:sp>
        <p:nvSpPr>
          <p:cNvPr id="434" name="Google Shape;434;p41"/>
          <p:cNvSpPr txBox="1"/>
          <p:nvPr/>
        </p:nvSpPr>
        <p:spPr>
          <a:xfrm rot="-5400000">
            <a:off x="374525" y="2721250"/>
            <a:ext cx="1171200" cy="341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Козацькі</a:t>
            </a:r>
            <a:endParaRPr/>
          </a:p>
        </p:txBody>
      </p:sp>
      <p:sp>
        <p:nvSpPr>
          <p:cNvPr id="435" name="Google Shape;435;p41"/>
          <p:cNvSpPr txBox="1"/>
          <p:nvPr/>
        </p:nvSpPr>
        <p:spPr>
          <a:xfrm rot="-5400000">
            <a:off x="4338325" y="1426400"/>
            <a:ext cx="1146300" cy="3411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Сатиричні</a:t>
            </a:r>
            <a:endParaRPr/>
          </a:p>
        </p:txBody>
      </p:sp>
      <p:sp>
        <p:nvSpPr>
          <p:cNvPr id="436" name="Google Shape;436;p41"/>
          <p:cNvSpPr txBox="1"/>
          <p:nvPr/>
        </p:nvSpPr>
        <p:spPr>
          <a:xfrm rot="-5400000">
            <a:off x="359825" y="1437200"/>
            <a:ext cx="1200600" cy="3411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Ліричні</a:t>
            </a:r>
            <a:endParaRPr/>
          </a:p>
        </p:txBody>
      </p:sp>
      <p:sp>
        <p:nvSpPr>
          <p:cNvPr id="437" name="Google Shape;437;p41"/>
          <p:cNvSpPr txBox="1"/>
          <p:nvPr/>
        </p:nvSpPr>
        <p:spPr>
          <a:xfrm>
            <a:off x="1250350" y="1023800"/>
            <a:ext cx="3404700" cy="114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“Віють вітри, віють буйні”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“Ой мати , мати , серце не вважає”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“Чи я тобі, дочко, не добра желаю”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“Чого ж вода каламутна?”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“Що за того Петруся”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“Видно шляхи полтавськії і славну Полтаву”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1"/>
          <p:cNvSpPr txBox="1"/>
          <p:nvPr/>
        </p:nvSpPr>
        <p:spPr>
          <a:xfrm>
            <a:off x="1233450" y="2299675"/>
            <a:ext cx="3404700" cy="1146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100">
                <a:solidFill>
                  <a:schemeClr val="dk1"/>
                </a:solidFill>
              </a:rPr>
              <a:t>“Ворскло, річка невеличка”</a:t>
            </a:r>
            <a:endParaRPr/>
          </a:p>
        </p:txBody>
      </p:sp>
      <p:sp>
        <p:nvSpPr>
          <p:cNvPr id="439" name="Google Shape;439;p41"/>
          <p:cNvSpPr txBox="1"/>
          <p:nvPr/>
        </p:nvSpPr>
        <p:spPr>
          <a:xfrm>
            <a:off x="1233450" y="3575550"/>
            <a:ext cx="3404700" cy="1146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“Гомін, гомін по діброві”</a:t>
            </a:r>
            <a:endParaRPr b="1" sz="1100"/>
          </a:p>
        </p:txBody>
      </p:sp>
      <p:sp>
        <p:nvSpPr>
          <p:cNvPr id="440" name="Google Shape;440;p41"/>
          <p:cNvSpPr txBox="1"/>
          <p:nvPr/>
        </p:nvSpPr>
        <p:spPr>
          <a:xfrm>
            <a:off x="5264650" y="3575550"/>
            <a:ext cx="3404700" cy="11463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“Та йшов козак з Дону”</a:t>
            </a:r>
            <a:endParaRPr b="1" sz="1100"/>
          </a:p>
        </p:txBody>
      </p:sp>
      <p:sp>
        <p:nvSpPr>
          <p:cNvPr id="441" name="Google Shape;441;p41"/>
          <p:cNvSpPr txBox="1"/>
          <p:nvPr/>
        </p:nvSpPr>
        <p:spPr>
          <a:xfrm>
            <a:off x="5264650" y="2299675"/>
            <a:ext cx="3404700" cy="114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“У сусіда хата біла”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“Дід рудий, баба руда”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“Ой під вишнею, під черешнею”</a:t>
            </a:r>
            <a:endParaRPr b="1" sz="1100"/>
          </a:p>
        </p:txBody>
      </p:sp>
      <p:sp>
        <p:nvSpPr>
          <p:cNvPr id="442" name="Google Shape;442;p41"/>
          <p:cNvSpPr txBox="1"/>
          <p:nvPr/>
        </p:nvSpPr>
        <p:spPr>
          <a:xfrm>
            <a:off x="5264650" y="1023800"/>
            <a:ext cx="3404700" cy="114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/>
              <a:t>“Всякому городу нрав і права”</a:t>
            </a:r>
            <a:endParaRPr b="1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783421" y="744575"/>
            <a:ext cx="8048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/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2175" y="-491850"/>
            <a:ext cx="9483100" cy="61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397400" y="-280625"/>
            <a:ext cx="6349200" cy="53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b="1" lang="u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2300">
                <a:solidFill>
                  <a:srgbClr val="1C4587"/>
                </a:solidFill>
                <a:highlight>
                  <a:srgbClr val="FFFFFF"/>
                </a:highlight>
              </a:rPr>
              <a:t>Символіка стрічки</a:t>
            </a:r>
            <a:endParaRPr b="1" sz="23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783F04"/>
                </a:solidFill>
              </a:rPr>
              <a:t>коричнева -  символ землі–годувальниці (задоволення);</a:t>
            </a:r>
            <a:endParaRPr b="1" sz="1600">
              <a:solidFill>
                <a:srgbClr val="783F0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FF9900"/>
                </a:solidFill>
              </a:rPr>
              <a:t>жовтогаряча – символ хліба  (радість);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F1C232"/>
                </a:solidFill>
              </a:rPr>
              <a:t>жовта – символ сонця ( приємність);</a:t>
            </a:r>
            <a:endParaRPr b="1" sz="16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38761D"/>
                </a:solidFill>
              </a:rPr>
              <a:t>зелена — символ  краси та молодості ( спокій);</a:t>
            </a:r>
            <a:endParaRPr b="1" sz="16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1155CC"/>
                </a:solidFill>
              </a:rPr>
              <a:t>синя — символ неба і води, що дають силу й здоров’я (сум);</a:t>
            </a:r>
            <a:endParaRPr b="1" sz="16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674EA7"/>
                </a:solidFill>
              </a:rPr>
              <a:t>фіолетова – символ мудрості (тривожність);</a:t>
            </a:r>
            <a:endParaRPr b="1" sz="1600">
              <a:solidFill>
                <a:srgbClr val="674EA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</a:rPr>
              <a:t>чорна  – символ печалі  ( незадоволення);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FF0000"/>
                </a:solidFill>
              </a:rPr>
              <a:t>малинова — символ  душевності  та  щирості (піднесеність);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FF00FF"/>
                </a:solidFill>
              </a:rPr>
              <a:t>рожева — символ достатку (грайливість);</a:t>
            </a:r>
            <a:endParaRPr b="1" sz="1600">
              <a:solidFill>
                <a:srgbClr val="FF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CC0000"/>
                </a:solidFill>
              </a:rPr>
              <a:t>червона  — символ магічності (загадковість).</a:t>
            </a:r>
            <a:endParaRPr b="1" sz="1600">
              <a:solidFill>
                <a:srgbClr val="CC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1524" y="3975500"/>
            <a:ext cx="2216000" cy="16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750" y="-7115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2"/>
          <p:cNvSpPr txBox="1"/>
          <p:nvPr>
            <p:ph idx="1" type="subTitle"/>
          </p:nvPr>
        </p:nvSpPr>
        <p:spPr>
          <a:xfrm>
            <a:off x="760075" y="93850"/>
            <a:ext cx="1882500" cy="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Рефлексія</a:t>
            </a:r>
            <a:endParaRPr/>
          </a:p>
        </p:txBody>
      </p:sp>
      <p:sp>
        <p:nvSpPr>
          <p:cNvPr id="449" name="Google Shape;449;p42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42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2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2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2"/>
          <p:cNvSpPr txBox="1"/>
          <p:nvPr/>
        </p:nvSpPr>
        <p:spPr>
          <a:xfrm>
            <a:off x="1517675" y="958175"/>
            <a:ext cx="54981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1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Інтерактивна вправа «Мікрофон».</a:t>
            </a:r>
            <a:endParaRPr b="1" sz="210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Google Shape;454;p42"/>
          <p:cNvSpPr txBox="1"/>
          <p:nvPr/>
        </p:nvSpPr>
        <p:spPr>
          <a:xfrm>
            <a:off x="1414875" y="1594775"/>
            <a:ext cx="67353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Які із ваших очікувань здійснилися?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42"/>
          <p:cNvSpPr txBox="1"/>
          <p:nvPr/>
        </p:nvSpPr>
        <p:spPr>
          <a:xfrm>
            <a:off x="1565625" y="2443650"/>
            <a:ext cx="50982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Продовжіть  речення: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2"/>
          <p:cNvSpPr txBox="1"/>
          <p:nvPr/>
        </p:nvSpPr>
        <p:spPr>
          <a:xfrm>
            <a:off x="1251175" y="2876525"/>
            <a:ext cx="67353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667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«Сьогодні на уроці я зрозумів…»,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2"/>
          <p:cNvSpPr txBox="1"/>
          <p:nvPr/>
        </p:nvSpPr>
        <p:spPr>
          <a:xfrm>
            <a:off x="1251175" y="3292525"/>
            <a:ext cx="4852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667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«Після  уроку  я  обов’язково…»,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2"/>
          <p:cNvSpPr txBox="1"/>
          <p:nvPr/>
        </p:nvSpPr>
        <p:spPr>
          <a:xfrm>
            <a:off x="1214925" y="3755150"/>
            <a:ext cx="54981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667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«Образ Наталки  допоміг  мені  усвідомити…».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5600" y="-8285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3"/>
          <p:cNvSpPr txBox="1"/>
          <p:nvPr>
            <p:ph idx="1" type="subTitle"/>
          </p:nvPr>
        </p:nvSpPr>
        <p:spPr>
          <a:xfrm>
            <a:off x="760075" y="93850"/>
            <a:ext cx="2806200" cy="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Підсумок уроку</a:t>
            </a:r>
            <a:endParaRPr/>
          </a:p>
        </p:txBody>
      </p:sp>
      <p:sp>
        <p:nvSpPr>
          <p:cNvPr id="465" name="Google Shape;465;p43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3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3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9" name="Google Shape;46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56272">
            <a:off x="611550" y="1125650"/>
            <a:ext cx="17907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2613">
            <a:off x="2551849" y="1080875"/>
            <a:ext cx="2105850" cy="298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61631">
            <a:off x="1829009" y="3550879"/>
            <a:ext cx="2651134" cy="198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37628">
            <a:off x="4452650" y="9099"/>
            <a:ext cx="1973300" cy="27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435964">
            <a:off x="6424530" y="1152000"/>
            <a:ext cx="2152950" cy="304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196813">
            <a:off x="4559128" y="2706000"/>
            <a:ext cx="2194551" cy="318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757613">
            <a:off x="6538616" y="3075113"/>
            <a:ext cx="1798468" cy="267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1773030">
            <a:off x="268925" y="3415825"/>
            <a:ext cx="1714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886295">
            <a:off x="2815232" y="548107"/>
            <a:ext cx="3209662" cy="501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3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7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3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5075" y="-1396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4"/>
          <p:cNvSpPr txBox="1"/>
          <p:nvPr>
            <p:ph idx="1" type="subTitle"/>
          </p:nvPr>
        </p:nvSpPr>
        <p:spPr>
          <a:xfrm>
            <a:off x="1659950" y="1963375"/>
            <a:ext cx="5302200" cy="14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4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роботу!</a:t>
            </a:r>
            <a:endParaRPr sz="5000"/>
          </a:p>
        </p:txBody>
      </p:sp>
      <p:sp>
        <p:nvSpPr>
          <p:cNvPr id="484" name="Google Shape;484;p44"/>
          <p:cNvSpPr txBox="1"/>
          <p:nvPr/>
        </p:nvSpPr>
        <p:spPr>
          <a:xfrm>
            <a:off x="6217425" y="2599600"/>
            <a:ext cx="2365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44"/>
          <p:cNvSpPr txBox="1"/>
          <p:nvPr/>
        </p:nvSpPr>
        <p:spPr>
          <a:xfrm>
            <a:off x="941550" y="3283863"/>
            <a:ext cx="1882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4"/>
          <p:cNvSpPr txBox="1"/>
          <p:nvPr/>
        </p:nvSpPr>
        <p:spPr>
          <a:xfrm>
            <a:off x="5899475" y="3403963"/>
            <a:ext cx="14967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4"/>
          <p:cNvSpPr txBox="1"/>
          <p:nvPr/>
        </p:nvSpPr>
        <p:spPr>
          <a:xfrm>
            <a:off x="5020350" y="5124850"/>
            <a:ext cx="33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ctrTitle"/>
          </p:nvPr>
        </p:nvSpPr>
        <p:spPr>
          <a:xfrm>
            <a:off x="783421" y="744575"/>
            <a:ext cx="8048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/>
          </a:p>
        </p:txBody>
      </p:sp>
      <p:sp>
        <p:nvSpPr>
          <p:cNvPr id="83" name="Google Shape;8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5" y="-15275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1242025" y="-374175"/>
            <a:ext cx="71745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b="1" lang="uk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2300">
                <a:solidFill>
                  <a:srgbClr val="1C4587"/>
                </a:solidFill>
                <a:highlight>
                  <a:srgbClr val="FFFFFF"/>
                </a:highlight>
              </a:rPr>
              <a:t>Інтегрована вправа</a:t>
            </a:r>
            <a:endParaRPr b="1" sz="23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rgbClr val="1C4587"/>
                </a:solidFill>
                <a:highlight>
                  <a:srgbClr val="FFFFFF"/>
                </a:highlight>
              </a:rPr>
              <a:t>   “ Пригадай героїв твору “Наталка Полтавка””</a:t>
            </a:r>
            <a:endParaRPr b="1" sz="23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3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https://learningapps.org/display?v=pntovatea20</a:t>
            </a:r>
            <a:endParaRPr b="1" sz="23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024" y="1805850"/>
            <a:ext cx="1926800" cy="153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9638" y="1872113"/>
            <a:ext cx="1926800" cy="154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4925" y="3344720"/>
            <a:ext cx="1505650" cy="182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3464" y="1884450"/>
            <a:ext cx="1908611" cy="15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42675" y="3413550"/>
            <a:ext cx="2709825" cy="17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5" y="-90325"/>
            <a:ext cx="9483100" cy="603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0" l="0" r="29022" t="0"/>
          <a:stretch/>
        </p:blipFill>
        <p:spPr>
          <a:xfrm>
            <a:off x="2085100" y="221775"/>
            <a:ext cx="3921125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>
            <p:ph type="ctrTitle"/>
          </p:nvPr>
        </p:nvSpPr>
        <p:spPr>
          <a:xfrm>
            <a:off x="783421" y="744575"/>
            <a:ext cx="8048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200"/>
          </a:p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426500" y="2969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 title="Marya+Stefyuk+Vyut+vtri_muzlishko.ru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00" y="2971449"/>
            <a:ext cx="818075" cy="1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26750" y="4116750"/>
            <a:ext cx="2215068" cy="16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5213" y="1732450"/>
            <a:ext cx="3357200" cy="16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96358" y="1156162"/>
            <a:ext cx="2582469" cy="16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43274" y="2971450"/>
            <a:ext cx="1835551" cy="282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72000" y="376625"/>
            <a:ext cx="2818025" cy="18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88089" y="54462"/>
            <a:ext cx="2891435" cy="1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22287" y="3497281"/>
            <a:ext cx="2818025" cy="177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48439" y="2378100"/>
            <a:ext cx="2899886" cy="194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08875" y="54450"/>
            <a:ext cx="7921325" cy="42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1718508">
            <a:off x="4882712" y="1668259"/>
            <a:ext cx="2229002" cy="3162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6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6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6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6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7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9550" y="-19322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477700" y="2512500"/>
            <a:ext cx="8006100" cy="10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2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 уроку:</a:t>
            </a:r>
            <a:r>
              <a:rPr b="1" lang="uk" sz="1900">
                <a:solidFill>
                  <a:srgbClr val="CC0000"/>
                </a:solidFill>
              </a:rPr>
              <a:t>   </a:t>
            </a:r>
            <a:r>
              <a:rPr b="1" lang="uk" sz="22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Наталка як уособлення  кращих рис української жінки. Роль і функція пісень у драмі</a:t>
            </a:r>
            <a:endParaRPr b="1" sz="22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1477700" y="0"/>
            <a:ext cx="6782100" cy="2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вір І.П.Котляревського «Наталка Полтавка» </a:t>
            </a: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починається піснею.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Хто її виконує?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ви гадаєте, про кого і про що йтиме мова на сьогоднішньому уроці?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666025" y="3633300"/>
            <a:ext cx="6162300" cy="15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ви очікуєте від сьогоднішнього уроку?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що хотіли б дізнатися?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9100" y="-8185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2046250" y="1720238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роль пісні у творі для розкриття  характеру образів;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982225" y="900325"/>
            <a:ext cx="43689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1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повинні знати:</a:t>
            </a:r>
            <a:endParaRPr b="1" sz="21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2046250" y="4046650"/>
            <a:ext cx="61623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виразно читати епізоди з драми на доказ своїх думок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2046250" y="1427125"/>
            <a:ext cx="56712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зміст твору І.Котляревського «Наталка Полтавка»;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982225" y="2339163"/>
            <a:ext cx="30000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1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повинні вміти:</a:t>
            </a:r>
            <a:endParaRPr b="1" sz="21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2046250" y="2867225"/>
            <a:ext cx="68169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працювати із текстом художнього твору, виділяти головне і другорядне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011000" y="3451763"/>
            <a:ext cx="62328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швидко відшукувати у тексті потрібну інформацію,     аналізувати її;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2046250" y="4392775"/>
            <a:ext cx="67353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стисло та грамотно висловлювати свої міркування, робити      висновки, узагальнення.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1449800" y="164075"/>
            <a:ext cx="52503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674EA7"/>
                </a:solidFill>
              </a:rPr>
              <a:t>Цілі та завдання уроку</a:t>
            </a:r>
            <a:endParaRPr b="1" sz="2800">
              <a:solidFill>
                <a:srgbClr val="674EA7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9100" y="-58475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1882550" y="3695875"/>
            <a:ext cx="69105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Прокоментуйте, як слова П’єра  Бомарше стосуються нашої теми.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Хто з героїв твору бореться за своє щастя?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1145775" y="854525"/>
            <a:ext cx="67353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Щастя дістається тим, хто за нього бореться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П’єр Бомарше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982225" y="2339163"/>
            <a:ext cx="30000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1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046250" y="2867225"/>
            <a:ext cx="36249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6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“Хвилинка мудрості”</a:t>
            </a:r>
            <a:endParaRPr b="1" sz="26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1970100" y="4486713"/>
            <a:ext cx="643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046250" y="4439950"/>
            <a:ext cx="67353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1286200" y="238400"/>
            <a:ext cx="52503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674EA7"/>
                </a:solidFill>
              </a:rPr>
              <a:t>Епіграф уроку</a:t>
            </a:r>
            <a:endParaRPr b="1" sz="2800">
              <a:solidFill>
                <a:srgbClr val="674EA7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4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4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1100" y="0"/>
            <a:ext cx="9483100" cy="6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>
            <p:ph idx="1" type="subTitle"/>
          </p:nvPr>
        </p:nvSpPr>
        <p:spPr>
          <a:xfrm>
            <a:off x="1286200" y="982463"/>
            <a:ext cx="58398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473175" y="2226125"/>
            <a:ext cx="6735300" cy="13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Якою постає дівчина у вашій уяві?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https://www.youtube.com/watch?v=XolBbRkQlxg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970100" y="4486713"/>
            <a:ext cx="6437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2128100" y="4439950"/>
            <a:ext cx="67353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1946850" y="1045225"/>
            <a:ext cx="52503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674EA7"/>
                </a:solidFill>
              </a:rPr>
              <a:t>“Усний малюнок”</a:t>
            </a:r>
            <a:endParaRPr b="1" sz="2800">
              <a:solidFill>
                <a:srgbClr val="674EA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