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75" r:id="rId3"/>
    <p:sldId id="260" r:id="rId4"/>
    <p:sldId id="271" r:id="rId5"/>
    <p:sldId id="261" r:id="rId6"/>
    <p:sldId id="276" r:id="rId7"/>
    <p:sldId id="277" r:id="rId8"/>
    <p:sldId id="274" r:id="rId9"/>
    <p:sldId id="278" r:id="rId10"/>
    <p:sldId id="279" r:id="rId11"/>
    <p:sldId id="280" r:id="rId12"/>
    <p:sldId id="283" r:id="rId13"/>
    <p:sldId id="281" r:id="rId14"/>
    <p:sldId id="282" r:id="rId15"/>
    <p:sldId id="284" r:id="rId16"/>
    <p:sldId id="262" r:id="rId17"/>
    <p:sldId id="272" r:id="rId18"/>
    <p:sldId id="263" r:id="rId19"/>
    <p:sldId id="285" r:id="rId20"/>
    <p:sldId id="265" r:id="rId21"/>
    <p:sldId id="286" r:id="rId22"/>
    <p:sldId id="287" r:id="rId23"/>
    <p:sldId id="28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9D35"/>
    <a:srgbClr val="DDDDDD"/>
    <a:srgbClr val="FFFFC9"/>
    <a:srgbClr val="C589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541" autoAdjust="0"/>
  </p:normalViewPr>
  <p:slideViewPr>
    <p:cSldViewPr>
      <p:cViewPr>
        <p:scale>
          <a:sx n="60" d="100"/>
          <a:sy n="60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1E160-4DF2-4CCB-937B-BA307E4551DC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93BE1-1942-4D66-B797-68881617BE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1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Вчитель пояснює, що спочатку треба визначити взаємне розміщення прямих (паралельні, мимобіжні чи перетинаються)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випадку паралельності відразу писати градусну міру кута.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випадку перетину – визначити градусну міру кута. Наприклад прямі із задачі : 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ru-RU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BB</a:t>
            </a:r>
            <a:r>
              <a:rPr lang="ru-RU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Потрібно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розг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янути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чотирикутник ВВ1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ВВ1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 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ВВ1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(як бічні ребра куба), В1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=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BD 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 BD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як діагоналі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квадрат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ів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що є основами куба). Отже ВВ1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прямокутник. А кут між сусідніми сторонами прямокутника 90</a:t>
            </a:r>
            <a:r>
              <a:rPr lang="uk-U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 випадку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мимобіжності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прямих, потрібно скористатися паралельним проектуванням однієї прямої (а)  до площини, в якій лежить інша пряма (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так щоб ця пряма перейшла в пряму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що має спільну точку з другою прямою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 тоді визначати кут, розглядаючи фігури, що містять прямі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Наприклад прямі із задачі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ru-RU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</a:t>
            </a:r>
            <a:r>
              <a:rPr lang="ru-RU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Вчитель може запитати в учнів всі випадки переміщення прямих і розібрати один. На слайді представлено випадок А1В1 проектується в АВ. Далі діти розглядають фігуру в якій містяться ці два відрізки. АВСД –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квадрад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АС – діагональ. За властивістю квадрата діагональ АС- бісектриса кута А і С, тому кут між прямими = 45</a:t>
            </a:r>
            <a:r>
              <a:rPr lang="uk-U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37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7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261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Спочатку вчитель пропонує знайти четверту точку, що належить площині,</a:t>
            </a:r>
            <a:r>
              <a:rPr lang="uk-UA" baseline="0" dirty="0" smtClean="0"/>
              <a:t> щоб повністю бачити грань до якої проведено похилу. Потім визначити, яка точка похилої не належить цій площині і опустити з неї перпендикуляр до цієї площини. Після цього назвати точку перпендикуляра, що належить до цієї площини і точки похилої, що належить цій площині, а далі назвати відрізок, що є проекцією похилої. </a:t>
            </a:r>
          </a:p>
          <a:p>
            <a:r>
              <a:rPr lang="uk-UA" baseline="0" dirty="0" smtClean="0"/>
              <a:t>Щоб правильно назвати кут між похилою і її проекцією вчитель пропонує </a:t>
            </a:r>
            <a:r>
              <a:rPr lang="uk-UA" baseline="0" dirty="0" err="1" smtClean="0"/>
              <a:t>запам</a:t>
            </a:r>
            <a:r>
              <a:rPr lang="en-US" baseline="0" dirty="0" smtClean="0"/>
              <a:t>’</a:t>
            </a:r>
            <a:r>
              <a:rPr lang="ru-RU" baseline="0" dirty="0" err="1" smtClean="0"/>
              <a:t>ятати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такий</a:t>
            </a:r>
            <a:r>
              <a:rPr lang="ru-RU" baseline="0" dirty="0" smtClean="0"/>
              <a:t> алгоритм: «</a:t>
            </a:r>
            <a:r>
              <a:rPr lang="ru-RU" baseline="0" dirty="0" err="1" smtClean="0"/>
              <a:t>від</a:t>
            </a:r>
            <a:r>
              <a:rPr lang="ru-RU" baseline="0" dirty="0" smtClean="0"/>
              <a:t> точки </a:t>
            </a:r>
            <a:r>
              <a:rPr lang="ru-RU" baseline="0" dirty="0" err="1" smtClean="0"/>
              <a:t>похило</a:t>
            </a:r>
            <a:r>
              <a:rPr lang="uk-UA" baseline="0" dirty="0" smtClean="0"/>
              <a:t>ї, що не лежить у площині, до точки похилої, що лежить і до кінця перпендикуляра.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594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Вчитель наголошує, </a:t>
            </a:r>
            <a:r>
              <a:rPr lang="ru-RU" dirty="0" err="1" smtClean="0"/>
              <a:t>що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спершу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потр</a:t>
            </a:r>
            <a:r>
              <a:rPr lang="uk-UA" baseline="0" dirty="0" err="1" smtClean="0"/>
              <a:t>ібно</a:t>
            </a:r>
            <a:r>
              <a:rPr lang="uk-UA" baseline="0" dirty="0" smtClean="0"/>
              <a:t> знайти лінійний кут двогранного кута.</a:t>
            </a:r>
          </a:p>
          <a:p>
            <a:r>
              <a:rPr lang="uk-UA" baseline="0" dirty="0" smtClean="0"/>
              <a:t>Для цього : 1. Визначити спільне ребро двох </a:t>
            </a:r>
            <a:r>
              <a:rPr lang="uk-UA" baseline="0" dirty="0" err="1" smtClean="0"/>
              <a:t>площин</a:t>
            </a:r>
            <a:r>
              <a:rPr lang="uk-UA" baseline="0" dirty="0" smtClean="0"/>
              <a:t>. (АС)</a:t>
            </a:r>
          </a:p>
          <a:p>
            <a:r>
              <a:rPr lang="uk-UA" baseline="0" dirty="0" smtClean="0"/>
              <a:t>2. Знайти два відрізка, що є перпендикулярними до цього ребра( КС і ВС)</a:t>
            </a:r>
          </a:p>
          <a:p>
            <a:r>
              <a:rPr lang="uk-UA" baseline="0" dirty="0" smtClean="0"/>
              <a:t>3. Назвати кут між цими відрізками. ( кут КСВ)</a:t>
            </a:r>
          </a:p>
          <a:p>
            <a:r>
              <a:rPr lang="uk-UA" baseline="0" dirty="0" smtClean="0"/>
              <a:t>Далі розглядати фігуру, що містить цей кут. (трикутник КСВ)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56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88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68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22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02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58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36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9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40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40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44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8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C2C06-5A28-4851-A4B1-C483BD02893A}" type="datetimeFigureOut">
              <a:rPr lang="ru-RU" smtClean="0"/>
              <a:pPr/>
              <a:t>28.11.2020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42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253442" cy="20574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7200" dirty="0" smtClean="0">
                <a:solidFill>
                  <a:schemeClr val="accent2"/>
                </a:solidFill>
                <a:latin typeface="Cambria" pitchFamily="18" charset="0"/>
              </a:rPr>
              <a:t>Перпендикулярність прямих і </a:t>
            </a:r>
            <a:r>
              <a:rPr lang="uk-UA" sz="7200" dirty="0" err="1" smtClean="0">
                <a:solidFill>
                  <a:schemeClr val="accent2"/>
                </a:solidFill>
                <a:latin typeface="Cambria" pitchFamily="18" charset="0"/>
              </a:rPr>
              <a:t>площин</a:t>
            </a:r>
            <a:r>
              <a:rPr lang="uk-UA" sz="7200" dirty="0" smtClean="0">
                <a:solidFill>
                  <a:schemeClr val="accent2"/>
                </a:solidFill>
                <a:latin typeface="Cambria" pitchFamily="18" charset="0"/>
              </a:rPr>
              <a:t> у просторі</a:t>
            </a:r>
            <a:endParaRPr lang="ru-RU" sz="7200" dirty="0">
              <a:solidFill>
                <a:schemeClr val="accent2"/>
              </a:solidFill>
              <a:latin typeface="Cambr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3728602"/>
            <a:ext cx="5610236" cy="2415042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AutoNum type="arabicPeriod"/>
            </a:pP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Кут між двома прямими</a:t>
            </a:r>
          </a:p>
          <a:p>
            <a:pPr marL="514350" indent="-5143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AutoNum type="arabicPeriod"/>
            </a:pP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Кут між прямою і площиною</a:t>
            </a:r>
          </a:p>
          <a:p>
            <a:pPr marL="514350" indent="-5143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AutoNum type="arabicPeriod"/>
            </a:pP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Кут між двома площинами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548680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10 клас. Рівень стандарт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uk-UA" dirty="0" smtClean="0"/>
              <a:t>Тема3. Перпендикуляр і похила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3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09489" y="1052736"/>
                <a:ext cx="3557115" cy="1296144"/>
              </a:xfr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>
                <a:normAutofit fontScale="85000" lnSpcReduction="10000"/>
              </a:bodyPr>
              <a:lstStyle/>
              <a:p>
                <a:pPr marL="0" indent="0" algn="just">
                  <a:buNone/>
                </a:pPr>
                <a:r>
                  <a:rPr lang="uk-UA" dirty="0" smtClean="0"/>
                  <a:t>Якщо </a:t>
                </a:r>
                <a:r>
                  <a:rPr lang="en-US" dirty="0" smtClean="0"/>
                  <a:t>&lt; (b;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)=90°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ru-RU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uk-UA" b="0" i="0" smtClean="0">
                        <a:latin typeface="Cambria Math"/>
                        <a:ea typeface="Cambria Math"/>
                      </a:rPr>
                      <m:t>то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b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smtClean="0"/>
                  <a:t>перпендикуляр до </a:t>
                </a:r>
                <a:r>
                  <a:rPr lang="ru-RU" dirty="0" err="1" smtClean="0"/>
                  <a:t>площини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9489" y="1052736"/>
                <a:ext cx="3557115" cy="1296144"/>
              </a:xfrm>
              <a:blipFill rotWithShape="1">
                <a:blip r:embed="rId2"/>
                <a:stretch>
                  <a:fillRect l="-2721" t="-6019" r="-2891" b="-46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47"/>
          <p:cNvGrpSpPr/>
          <p:nvPr/>
        </p:nvGrpSpPr>
        <p:grpSpPr>
          <a:xfrm>
            <a:off x="456862" y="2871472"/>
            <a:ext cx="3023001" cy="2976239"/>
            <a:chOff x="6011726" y="3100114"/>
            <a:chExt cx="2128849" cy="2160806"/>
          </a:xfrm>
        </p:grpSpPr>
        <p:sp>
          <p:nvSpPr>
            <p:cNvPr id="5" name="Блок-схема: данные 4"/>
            <p:cNvSpPr/>
            <p:nvPr/>
          </p:nvSpPr>
          <p:spPr>
            <a:xfrm rot="21091622" flipV="1">
              <a:off x="6011726" y="4578447"/>
              <a:ext cx="2087604" cy="626281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829271" y="489158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7256400" y="3136040"/>
              <a:ext cx="0" cy="1656184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285439" y="310011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2"/>
              <p:cNvSpPr txBox="1">
                <a:spLocks/>
              </p:cNvSpPr>
              <p:nvPr/>
            </p:nvSpPr>
            <p:spPr>
              <a:xfrm>
                <a:off x="4534039" y="943590"/>
                <a:ext cx="3557115" cy="129614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just">
                  <a:buFont typeface="Arial" panose="020B0604020202020204" pitchFamily="34" charset="0"/>
                  <a:buNone/>
                </a:pPr>
                <a:r>
                  <a:rPr lang="uk-UA" dirty="0" smtClean="0"/>
                  <a:t>Якщо </a:t>
                </a:r>
                <a:r>
                  <a:rPr lang="en-US" dirty="0" smtClean="0"/>
                  <a:t>&lt; (b;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)≠90°</m:t>
                    </m:r>
                    <m:r>
                      <a:rPr lang="en-US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ru-RU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uk-UA" smtClean="0">
                        <a:latin typeface="Cambria Math"/>
                        <a:ea typeface="Cambria Math"/>
                      </a:rPr>
                      <m:t>то </m:t>
                    </m:r>
                    <m:r>
                      <m:rPr>
                        <m:sty m:val="p"/>
                      </m:rPr>
                      <a:rPr lang="en-US" smtClean="0">
                        <a:latin typeface="Cambria Math"/>
                        <a:ea typeface="Cambria Math"/>
                      </a:rPr>
                      <m:t>b</m:t>
                    </m:r>
                  </m:oMath>
                </a14:m>
                <a:r>
                  <a:rPr lang="en-US" dirty="0" smtClean="0"/>
                  <a:t> – </a:t>
                </a:r>
                <a:r>
                  <a:rPr lang="ru-RU" dirty="0" err="1" smtClean="0"/>
                  <a:t>похила</a:t>
                </a:r>
                <a:r>
                  <a:rPr lang="ru-RU" dirty="0" smtClean="0"/>
                  <a:t> до </a:t>
                </a:r>
                <a:r>
                  <a:rPr lang="ru-RU" dirty="0" err="1" smtClean="0"/>
                  <a:t>площини</a:t>
                </a:r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endParaRPr lang="ru-RU" dirty="0" smtClean="0"/>
              </a:p>
            </p:txBody>
          </p:sp>
        </mc:Choice>
        <mc:Fallback xmlns="">
          <p:sp>
            <p:nvSpPr>
              <p:cNvPr id="9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039" y="943590"/>
                <a:ext cx="3557115" cy="1296144"/>
              </a:xfrm>
              <a:prstGeom prst="rect">
                <a:avLst/>
              </a:prstGeom>
              <a:blipFill rotWithShape="1">
                <a:blip r:embed="rId3"/>
                <a:stretch>
                  <a:fillRect l="-3748" t="-11111" r="-3578" b="-6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Группа 47"/>
          <p:cNvGrpSpPr/>
          <p:nvPr/>
        </p:nvGrpSpPr>
        <p:grpSpPr>
          <a:xfrm>
            <a:off x="4922949" y="2871472"/>
            <a:ext cx="3023001" cy="2810818"/>
            <a:chOff x="6011726" y="3220213"/>
            <a:chExt cx="2128849" cy="2040707"/>
          </a:xfrm>
        </p:grpSpPr>
        <p:sp>
          <p:nvSpPr>
            <p:cNvPr id="11" name="Блок-схема: данные 10"/>
            <p:cNvSpPr/>
            <p:nvPr/>
          </p:nvSpPr>
          <p:spPr>
            <a:xfrm rot="21091622" flipV="1">
              <a:off x="6011726" y="4578447"/>
              <a:ext cx="2087604" cy="626281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29271" y="489158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7256400" y="3284780"/>
              <a:ext cx="572871" cy="1507445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461005" y="3220213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</p:grp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338213" y="-234280"/>
            <a:ext cx="8229600" cy="1143000"/>
          </a:xfrm>
        </p:spPr>
        <p:txBody>
          <a:bodyPr/>
          <a:lstStyle/>
          <a:p>
            <a:r>
              <a:rPr lang="uk-UA" dirty="0" smtClean="0"/>
              <a:t>Перпендикуляр і похила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 flipH="1" flipV="1">
            <a:off x="2146991" y="5092394"/>
            <a:ext cx="172600" cy="1368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319591" y="4832810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Cambria" pitchFamily="18" charset="0"/>
              </a:rPr>
              <a:t>О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12596" y="4723062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Cambria" pitchFamily="18" charset="0"/>
              </a:rPr>
              <a:t>К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 flipH="1" flipV="1">
            <a:off x="6604107" y="4955534"/>
            <a:ext cx="172600" cy="1368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5988620"/>
            <a:ext cx="331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Cambria" pitchFamily="18" charset="0"/>
              </a:rPr>
              <a:t>т.. О – основа перпендикуляра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00466" y="5988620"/>
            <a:ext cx="2379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Cambria" pitchFamily="18" charset="0"/>
              </a:rPr>
              <a:t>т. К – основа </a:t>
            </a:r>
            <a:r>
              <a:rPr lang="ru-RU" dirty="0" err="1" smtClean="0">
                <a:latin typeface="Cambria" pitchFamily="18" charset="0"/>
              </a:rPr>
              <a:t>похило</a:t>
            </a:r>
            <a:r>
              <a:rPr lang="uk-UA" dirty="0" smtClean="0">
                <a:latin typeface="Cambria" pitchFamily="18" charset="0"/>
              </a:rPr>
              <a:t>ї</a:t>
            </a:r>
            <a:endParaRPr lang="ru-RU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5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9" grpId="0" animBg="1"/>
      <p:bldP spid="17" grpId="0" animBg="1"/>
      <p:bldP spid="18" grpId="0"/>
      <p:bldP spid="19" grpId="0"/>
      <p:bldP spid="20" grpId="0" animBg="1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Проекція похилої на площину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4048" y="1571940"/>
            <a:ext cx="3672408" cy="312921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Проекція похилої на площину – це відрізок між основою цієї похилої і основою перпендикуляра, опущеного з будь-якої точки похилої, що не належить цій площині</a:t>
            </a:r>
            <a:endParaRPr lang="ru-RU" dirty="0"/>
          </a:p>
        </p:txBody>
      </p:sp>
      <p:grpSp>
        <p:nvGrpSpPr>
          <p:cNvPr id="20" name="Группа 19"/>
          <p:cNvGrpSpPr/>
          <p:nvPr/>
        </p:nvGrpSpPr>
        <p:grpSpPr>
          <a:xfrm>
            <a:off x="767563" y="1583598"/>
            <a:ext cx="3997032" cy="3388482"/>
            <a:chOff x="1738484" y="2024713"/>
            <a:chExt cx="3023001" cy="2794025"/>
          </a:xfrm>
        </p:grpSpPr>
        <p:sp>
          <p:nvSpPr>
            <p:cNvPr id="5" name="Блок-схема: данные 4"/>
            <p:cNvSpPr/>
            <p:nvPr/>
          </p:nvSpPr>
          <p:spPr>
            <a:xfrm rot="21091622" flipV="1">
              <a:off x="1738484" y="3878717"/>
              <a:ext cx="2964432" cy="862624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319428" y="4310029"/>
              <a:ext cx="442057" cy="508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070756" y="2024713"/>
              <a:ext cx="442057" cy="508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3394668" y="2279067"/>
              <a:ext cx="0" cy="2030962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Овал 11"/>
            <p:cNvSpPr/>
            <p:nvPr/>
          </p:nvSpPr>
          <p:spPr>
            <a:xfrm flipH="1" flipV="1">
              <a:off x="2613027" y="4241599"/>
              <a:ext cx="172600" cy="1368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 flipH="1" flipV="1">
              <a:off x="3308368" y="4236363"/>
              <a:ext cx="172600" cy="1368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>
              <a:endCxn id="12" idx="3"/>
            </p:cNvCxnSpPr>
            <p:nvPr/>
          </p:nvCxnSpPr>
          <p:spPr>
            <a:xfrm flipH="1">
              <a:off x="2760350" y="2358649"/>
              <a:ext cx="777667" cy="1902993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Прямая соединительная линия 14"/>
          <p:cNvCxnSpPr>
            <a:stCxn id="12" idx="2"/>
            <a:endCxn id="13" idx="6"/>
          </p:cNvCxnSpPr>
          <p:nvPr/>
        </p:nvCxnSpPr>
        <p:spPr>
          <a:xfrm flipV="1">
            <a:off x="2152103" y="4348788"/>
            <a:ext cx="691171" cy="6350"/>
          </a:xfrm>
          <a:prstGeom prst="line">
            <a:avLst/>
          </a:prstGeom>
          <a:ln w="571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rot="17817695">
            <a:off x="1918065" y="2784535"/>
            <a:ext cx="8871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похила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 rot="16200000">
            <a:off x="2282183" y="2784534"/>
            <a:ext cx="1706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перпендикуляр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1952800" y="4348788"/>
            <a:ext cx="1058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проекція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2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0117"/>
            <a:ext cx="8229600" cy="1143000"/>
          </a:xfrm>
        </p:spPr>
        <p:txBody>
          <a:bodyPr/>
          <a:lstStyle/>
          <a:p>
            <a:pPr algn="l"/>
            <a:r>
              <a:rPr lang="uk-UA" dirty="0" smtClean="0"/>
              <a:t>ОЗНАЧЕННЯ: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1"/>
            <a:ext cx="8507288" cy="3528392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Відстанню</a:t>
            </a:r>
            <a:r>
              <a:rPr lang="uk-UA" dirty="0" smtClean="0"/>
              <a:t> між точкою і прямою (точкою і площиною,  паралельними прямою і площиною, двома паралельними </a:t>
            </a:r>
            <a:r>
              <a:rPr lang="uk-UA" dirty="0" err="1" smtClean="0"/>
              <a:t>площинами</a:t>
            </a:r>
            <a:r>
              <a:rPr lang="uk-UA" dirty="0" smtClean="0"/>
              <a:t>) називають перпендикуляр опущений з цієї точки до прямої ( з точки до площини, з будь-якої точки прямої до площини, з будь-якої точки площини до площини)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187520" y="4450597"/>
            <a:ext cx="80172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данные 5"/>
          <p:cNvSpPr/>
          <p:nvPr/>
        </p:nvSpPr>
        <p:spPr>
          <a:xfrm rot="21091622" flipV="1">
            <a:off x="2000803" y="5882617"/>
            <a:ext cx="1990398" cy="612373"/>
          </a:xfrm>
          <a:prstGeom prst="flowChartInputOutp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733716" y="6188805"/>
            <a:ext cx="296809" cy="361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</a:t>
            </a:r>
            <a:endParaRPr lang="ru-RU" b="1" dirty="0"/>
          </a:p>
        </p:txBody>
      </p:sp>
      <p:cxnSp>
        <p:nvCxnSpPr>
          <p:cNvPr id="8" name="Прямая соединительная линия 7"/>
          <p:cNvCxnSpPr>
            <a:stCxn id="4" idx="3"/>
          </p:cNvCxnSpPr>
          <p:nvPr/>
        </p:nvCxnSpPr>
        <p:spPr>
          <a:xfrm flipH="1">
            <a:off x="3187521" y="4512061"/>
            <a:ext cx="11740" cy="1579586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544501" y="4725145"/>
            <a:ext cx="72008" cy="10127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935596" y="4986041"/>
            <a:ext cx="936104" cy="1202762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10" idx="6"/>
          </p:cNvCxnSpPr>
          <p:nvPr/>
        </p:nvCxnSpPr>
        <p:spPr>
          <a:xfrm flipH="1" flipV="1">
            <a:off x="616509" y="4775780"/>
            <a:ext cx="867867" cy="72008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Блок-схема: данные 17"/>
          <p:cNvSpPr/>
          <p:nvPr/>
        </p:nvSpPr>
        <p:spPr>
          <a:xfrm rot="21091622" flipV="1">
            <a:off x="4504090" y="5607797"/>
            <a:ext cx="1990398" cy="612373"/>
          </a:xfrm>
          <a:prstGeom prst="flowChartInputOutp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237003" y="5913984"/>
            <a:ext cx="296809" cy="361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</a:t>
            </a:r>
            <a:endParaRPr lang="ru-RU" b="1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4643015" y="4840313"/>
            <a:ext cx="1494076" cy="137274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Группа 56"/>
          <p:cNvGrpSpPr/>
          <p:nvPr/>
        </p:nvGrpSpPr>
        <p:grpSpPr>
          <a:xfrm>
            <a:off x="6701243" y="4387385"/>
            <a:ext cx="2161235" cy="675519"/>
            <a:chOff x="6701243" y="4387385"/>
            <a:chExt cx="2161235" cy="675519"/>
          </a:xfrm>
        </p:grpSpPr>
        <p:sp>
          <p:nvSpPr>
            <p:cNvPr id="34" name="Блок-схема: данные 33"/>
            <p:cNvSpPr/>
            <p:nvPr/>
          </p:nvSpPr>
          <p:spPr>
            <a:xfrm rot="21091622" flipV="1">
              <a:off x="6701243" y="4387385"/>
              <a:ext cx="1990397" cy="612373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434156" y="469357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ym typeface="Symbol"/>
                </a:rPr>
                <a:t>1</a:t>
              </a:r>
              <a:endParaRPr lang="ru-RU" b="1" dirty="0"/>
            </a:p>
          </p:txBody>
        </p:sp>
      </p:grpSp>
      <p:cxnSp>
        <p:nvCxnSpPr>
          <p:cNvPr id="23" name="Прямая соединительная линия 22"/>
          <p:cNvCxnSpPr/>
          <p:nvPr/>
        </p:nvCxnSpPr>
        <p:spPr>
          <a:xfrm>
            <a:off x="5289161" y="4908950"/>
            <a:ext cx="64122" cy="1070381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55"/>
          <p:cNvGrpSpPr/>
          <p:nvPr/>
        </p:nvGrpSpPr>
        <p:grpSpPr>
          <a:xfrm>
            <a:off x="6732241" y="5882616"/>
            <a:ext cx="2029720" cy="667320"/>
            <a:chOff x="6732241" y="5882616"/>
            <a:chExt cx="2029720" cy="667320"/>
          </a:xfrm>
        </p:grpSpPr>
        <p:sp>
          <p:nvSpPr>
            <p:cNvPr id="30" name="Блок-схема: данные 29"/>
            <p:cNvSpPr/>
            <p:nvPr/>
          </p:nvSpPr>
          <p:spPr>
            <a:xfrm rot="21091622" flipV="1">
              <a:off x="6732241" y="5882616"/>
              <a:ext cx="1990398" cy="612373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465152" y="6188806"/>
              <a:ext cx="296809" cy="3611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7918847" y="4679389"/>
            <a:ext cx="19466" cy="1412257"/>
            <a:chOff x="7918847" y="4679389"/>
            <a:chExt cx="19466" cy="1412257"/>
          </a:xfrm>
        </p:grpSpPr>
        <p:cxnSp>
          <p:nvCxnSpPr>
            <p:cNvPr id="32" name="Прямая соединительная линия 31"/>
            <p:cNvCxnSpPr>
              <a:stCxn id="34" idx="0"/>
            </p:cNvCxnSpPr>
            <p:nvPr/>
          </p:nvCxnSpPr>
          <p:spPr>
            <a:xfrm flipH="1">
              <a:off x="7918847" y="4967089"/>
              <a:ext cx="19466" cy="1124557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7918847" y="4679389"/>
              <a:ext cx="19466" cy="1124557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Овал 42"/>
          <p:cNvSpPr/>
          <p:nvPr/>
        </p:nvSpPr>
        <p:spPr>
          <a:xfrm flipH="1">
            <a:off x="5275501" y="4908950"/>
            <a:ext cx="45719" cy="698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flipH="1" flipV="1">
            <a:off x="7920183" y="4608087"/>
            <a:ext cx="70283" cy="854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 flipV="1">
            <a:off x="7900011" y="6094547"/>
            <a:ext cx="45719" cy="9425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 flipH="1">
            <a:off x="5321219" y="5933610"/>
            <a:ext cx="68834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>
            <a:off x="1351128" y="5268036"/>
            <a:ext cx="245660" cy="109182"/>
          </a:xfrm>
          <a:custGeom>
            <a:avLst/>
            <a:gdLst>
              <a:gd name="connsiteX0" fmla="*/ 0 w 245660"/>
              <a:gd name="connsiteY0" fmla="*/ 109182 h 109182"/>
              <a:gd name="connsiteX1" fmla="*/ 68239 w 245660"/>
              <a:gd name="connsiteY1" fmla="*/ 54591 h 109182"/>
              <a:gd name="connsiteX2" fmla="*/ 136478 w 245660"/>
              <a:gd name="connsiteY2" fmla="*/ 0 h 109182"/>
              <a:gd name="connsiteX3" fmla="*/ 177421 w 245660"/>
              <a:gd name="connsiteY3" fmla="*/ 27295 h 109182"/>
              <a:gd name="connsiteX4" fmla="*/ 204717 w 245660"/>
              <a:gd name="connsiteY4" fmla="*/ 68239 h 109182"/>
              <a:gd name="connsiteX5" fmla="*/ 245660 w 245660"/>
              <a:gd name="connsiteY5" fmla="*/ 81886 h 109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660" h="109182">
                <a:moveTo>
                  <a:pt x="0" y="109182"/>
                </a:moveTo>
                <a:cubicBezTo>
                  <a:pt x="22746" y="90985"/>
                  <a:pt x="47641" y="75189"/>
                  <a:pt x="68239" y="54591"/>
                </a:cubicBezTo>
                <a:cubicBezTo>
                  <a:pt x="129971" y="-7141"/>
                  <a:pt x="56771" y="26570"/>
                  <a:pt x="136478" y="0"/>
                </a:cubicBezTo>
                <a:cubicBezTo>
                  <a:pt x="150126" y="9098"/>
                  <a:pt x="165823" y="15697"/>
                  <a:pt x="177421" y="27295"/>
                </a:cubicBezTo>
                <a:cubicBezTo>
                  <a:pt x="189020" y="38894"/>
                  <a:pt x="191909" y="57992"/>
                  <a:pt x="204717" y="68239"/>
                </a:cubicBezTo>
                <a:cubicBezTo>
                  <a:pt x="215950" y="77226"/>
                  <a:pt x="245660" y="81886"/>
                  <a:pt x="245660" y="8188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олилиния 49"/>
          <p:cNvSpPr/>
          <p:nvPr/>
        </p:nvSpPr>
        <p:spPr>
          <a:xfrm>
            <a:off x="3179928" y="5923128"/>
            <a:ext cx="197130" cy="191069"/>
          </a:xfrm>
          <a:custGeom>
            <a:avLst/>
            <a:gdLst>
              <a:gd name="connsiteX0" fmla="*/ 0 w 197130"/>
              <a:gd name="connsiteY0" fmla="*/ 0 h 191069"/>
              <a:gd name="connsiteX1" fmla="*/ 191069 w 197130"/>
              <a:gd name="connsiteY1" fmla="*/ 191069 h 191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7130" h="191069">
                <a:moveTo>
                  <a:pt x="0" y="0"/>
                </a:moveTo>
                <a:cubicBezTo>
                  <a:pt x="250059" y="17862"/>
                  <a:pt x="191069" y="-50204"/>
                  <a:pt x="191069" y="191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олилиния 52"/>
          <p:cNvSpPr/>
          <p:nvPr/>
        </p:nvSpPr>
        <p:spPr>
          <a:xfrm>
            <a:off x="5349922" y="5745707"/>
            <a:ext cx="207201" cy="191069"/>
          </a:xfrm>
          <a:custGeom>
            <a:avLst/>
            <a:gdLst>
              <a:gd name="connsiteX0" fmla="*/ 0 w 207201"/>
              <a:gd name="connsiteY0" fmla="*/ 40944 h 191069"/>
              <a:gd name="connsiteX1" fmla="*/ 68239 w 207201"/>
              <a:gd name="connsiteY1" fmla="*/ 27296 h 191069"/>
              <a:gd name="connsiteX2" fmla="*/ 150126 w 207201"/>
              <a:gd name="connsiteY2" fmla="*/ 0 h 191069"/>
              <a:gd name="connsiteX3" fmla="*/ 191069 w 207201"/>
              <a:gd name="connsiteY3" fmla="*/ 191069 h 191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201" h="191069">
                <a:moveTo>
                  <a:pt x="0" y="40944"/>
                </a:moveTo>
                <a:cubicBezTo>
                  <a:pt x="22746" y="36395"/>
                  <a:pt x="45860" y="33400"/>
                  <a:pt x="68239" y="27296"/>
                </a:cubicBezTo>
                <a:cubicBezTo>
                  <a:pt x="95997" y="19725"/>
                  <a:pt x="150126" y="0"/>
                  <a:pt x="150126" y="0"/>
                </a:cubicBezTo>
                <a:cubicBezTo>
                  <a:pt x="247174" y="32350"/>
                  <a:pt x="191069" y="-738"/>
                  <a:pt x="191069" y="19106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олилиния 53"/>
          <p:cNvSpPr/>
          <p:nvPr/>
        </p:nvSpPr>
        <p:spPr>
          <a:xfrm>
            <a:off x="7915701" y="5891226"/>
            <a:ext cx="232012" cy="209323"/>
          </a:xfrm>
          <a:custGeom>
            <a:avLst/>
            <a:gdLst>
              <a:gd name="connsiteX0" fmla="*/ 0 w 232012"/>
              <a:gd name="connsiteY0" fmla="*/ 100141 h 209323"/>
              <a:gd name="connsiteX1" fmla="*/ 150126 w 232012"/>
              <a:gd name="connsiteY1" fmla="*/ 31902 h 209323"/>
              <a:gd name="connsiteX2" fmla="*/ 191069 w 232012"/>
              <a:gd name="connsiteY2" fmla="*/ 18255 h 209323"/>
              <a:gd name="connsiteX3" fmla="*/ 232012 w 232012"/>
              <a:gd name="connsiteY3" fmla="*/ 4607 h 209323"/>
              <a:gd name="connsiteX4" fmla="*/ 232012 w 232012"/>
              <a:gd name="connsiteY4" fmla="*/ 209323 h 209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2012" h="209323">
                <a:moveTo>
                  <a:pt x="0" y="100141"/>
                </a:moveTo>
                <a:cubicBezTo>
                  <a:pt x="92909" y="44396"/>
                  <a:pt x="43077" y="67585"/>
                  <a:pt x="150126" y="31902"/>
                </a:cubicBezTo>
                <a:lnTo>
                  <a:pt x="191069" y="18255"/>
                </a:lnTo>
                <a:cubicBezTo>
                  <a:pt x="204717" y="13706"/>
                  <a:pt x="232012" y="-9779"/>
                  <a:pt x="232012" y="4607"/>
                </a:cubicBezTo>
                <a:lnTo>
                  <a:pt x="232012" y="20932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43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75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75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25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25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25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25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0" grpId="0" animBg="1"/>
      <p:bldP spid="18" grpId="0" animBg="1"/>
      <p:bldP spid="19" grpId="0"/>
      <p:bldP spid="43" grpId="0" animBg="1"/>
      <p:bldP spid="44" grpId="0" animBg="1"/>
      <p:bldP spid="45" grpId="0" animBg="1"/>
      <p:bldP spid="46" grpId="0" animBg="1"/>
      <p:bldP spid="49" grpId="0" animBg="1"/>
      <p:bldP spid="50" grpId="0" animBg="1"/>
      <p:bldP spid="53" grpId="0" animBg="1"/>
      <p:bldP spid="5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" y="-99392"/>
            <a:ext cx="8229600" cy="908720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ТЕОРЕМА ПРО 3 ПЕРПЕНДИКУЛЯРА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299" y="764704"/>
            <a:ext cx="3888432" cy="21617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400" dirty="0" smtClean="0"/>
              <a:t>Якщо пряма, яка належить площині, перпендикулярна до  проекції похилої до цієї площини, то вона перпендикулярна й до самої похилої</a:t>
            </a:r>
            <a:endParaRPr lang="ru-RU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716016" y="764704"/>
            <a:ext cx="4032448" cy="2161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uk-UA" sz="2400" dirty="0" smtClean="0"/>
              <a:t>Якщо пряма, яка належить площині, перпендикулярна до  похилої до цієї площини, то вона перпендикулярна й до  проекції </a:t>
            </a:r>
            <a:r>
              <a:rPr lang="uk-UA" sz="2400" dirty="0"/>
              <a:t> </a:t>
            </a:r>
            <a:r>
              <a:rPr lang="uk-UA" sz="2400" dirty="0" smtClean="0"/>
              <a:t>похилої на цю площину</a:t>
            </a:r>
            <a:endParaRPr lang="ru-RU" sz="2400" dirty="0" smtClean="0"/>
          </a:p>
        </p:txBody>
      </p:sp>
      <p:grpSp>
        <p:nvGrpSpPr>
          <p:cNvPr id="51" name="Группа 50"/>
          <p:cNvGrpSpPr/>
          <p:nvPr/>
        </p:nvGrpSpPr>
        <p:grpSpPr>
          <a:xfrm>
            <a:off x="236643" y="3426764"/>
            <a:ext cx="4110484" cy="3104237"/>
            <a:chOff x="236643" y="3426764"/>
            <a:chExt cx="4110484" cy="3104237"/>
          </a:xfrm>
        </p:grpSpPr>
        <p:sp>
          <p:nvSpPr>
            <p:cNvPr id="6" name="Блок-схема: данные 5"/>
            <p:cNvSpPr/>
            <p:nvPr/>
          </p:nvSpPr>
          <p:spPr>
            <a:xfrm rot="21091622" flipV="1">
              <a:off x="236643" y="5157038"/>
              <a:ext cx="4108122" cy="1335365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62636" y="5914059"/>
              <a:ext cx="584491" cy="616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2707675" y="3426764"/>
              <a:ext cx="0" cy="1830695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flipH="1" flipV="1">
              <a:off x="1162012" y="5575219"/>
              <a:ext cx="1053319" cy="84365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endCxn id="10" idx="2"/>
            </p:cNvCxnSpPr>
            <p:nvPr/>
          </p:nvCxnSpPr>
          <p:spPr>
            <a:xfrm flipH="1">
              <a:off x="1734635" y="5323550"/>
              <a:ext cx="973040" cy="59050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Овал 9"/>
            <p:cNvSpPr/>
            <p:nvPr/>
          </p:nvSpPr>
          <p:spPr>
            <a:xfrm flipH="1" flipV="1">
              <a:off x="1506422" y="5831070"/>
              <a:ext cx="228213" cy="16597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/>
            <p:cNvSpPr/>
            <p:nvPr/>
          </p:nvSpPr>
          <p:spPr>
            <a:xfrm flipH="1" flipV="1">
              <a:off x="2654096" y="5204152"/>
              <a:ext cx="228213" cy="155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единительная линия 11"/>
            <p:cNvCxnSpPr>
              <a:endCxn id="10" idx="3"/>
            </p:cNvCxnSpPr>
            <p:nvPr/>
          </p:nvCxnSpPr>
          <p:spPr>
            <a:xfrm flipH="1">
              <a:off x="1701214" y="3426764"/>
              <a:ext cx="1229053" cy="2428613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2768203" y="3717032"/>
              <a:ext cx="32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b="1" dirty="0" smtClean="0">
                  <a:sym typeface="Symbol"/>
                </a:rPr>
                <a:t>А</a:t>
              </a:r>
              <a:endParaRPr lang="ru-RU" b="1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463273" y="5427178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b="1" dirty="0" smtClean="0">
                  <a:sym typeface="Symbol"/>
                </a:rPr>
                <a:t>В</a:t>
              </a:r>
              <a:endParaRPr lang="ru-RU" b="1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50045" y="6136322"/>
              <a:ext cx="372218" cy="36933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  <a:sym typeface="Symbol"/>
                </a:rPr>
                <a:t>m</a:t>
              </a:r>
              <a:endParaRPr lang="ru-RU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2788059" y="4961150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b="1" dirty="0">
                  <a:sym typeface="Symbol"/>
                </a:rPr>
                <a:t>С</a:t>
              </a:r>
              <a:endParaRPr lang="ru-RU" b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91949" y="3115434"/>
                <a:ext cx="4488410" cy="1200329"/>
              </a:xfrm>
              <a:prstGeom prst="rect">
                <a:avLst/>
              </a:prstGeom>
              <a:noFill/>
              <a:ln>
                <a:solidFill>
                  <a:srgbClr val="DDDDDD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ru-RU" dirty="0" smtClean="0"/>
                  <a:t>Якщо </a:t>
                </a:r>
                <a:r>
                  <a:rPr lang="en-US" dirty="0" smtClean="0"/>
                  <a:t>m</a:t>
                </a:r>
                <a:r>
                  <a:rPr lang="uk-UA" dirty="0" smtClean="0"/>
                  <a:t> є 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uk-UA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,  &lt;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≠90°,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𝐴𝐶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𝛽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r>
                  <a:rPr lang="en-US" dirty="0"/>
                  <a:t>m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</m:oMath>
                </a14:m>
                <a:r>
                  <a:rPr lang="en-US" dirty="0" smtClean="0"/>
                  <a:t> BC, </a:t>
                </a:r>
                <a:r>
                  <a:rPr lang="ru-RU" dirty="0" smtClean="0"/>
                  <a:t>то</a:t>
                </a:r>
              </a:p>
              <a:p>
                <a:r>
                  <a:rPr lang="en-US" dirty="0" smtClean="0"/>
                  <a:t>m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AC</a:t>
                </a:r>
                <a:endParaRPr lang="ru-RU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9" y="3115434"/>
                <a:ext cx="4488410" cy="1200329"/>
              </a:xfrm>
              <a:prstGeom prst="rect">
                <a:avLst/>
              </a:prstGeom>
              <a:blipFill rotWithShape="1">
                <a:blip r:embed="rId2"/>
                <a:stretch>
                  <a:fillRect l="-949" t="-2010" b="-6533"/>
                </a:stretch>
              </a:blipFill>
              <a:ln>
                <a:solidFill>
                  <a:srgbClr val="DDDDDD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Полилиния 51"/>
          <p:cNvSpPr/>
          <p:nvPr/>
        </p:nvSpPr>
        <p:spPr>
          <a:xfrm>
            <a:off x="1828800" y="5800299"/>
            <a:ext cx="272955" cy="300250"/>
          </a:xfrm>
          <a:custGeom>
            <a:avLst/>
            <a:gdLst>
              <a:gd name="connsiteX0" fmla="*/ 0 w 272955"/>
              <a:gd name="connsiteY0" fmla="*/ 300250 h 300250"/>
              <a:gd name="connsiteX1" fmla="*/ 109182 w 272955"/>
              <a:gd name="connsiteY1" fmla="*/ 272955 h 300250"/>
              <a:gd name="connsiteX2" fmla="*/ 177421 w 272955"/>
              <a:gd name="connsiteY2" fmla="*/ 218364 h 300250"/>
              <a:gd name="connsiteX3" fmla="*/ 204716 w 272955"/>
              <a:gd name="connsiteY3" fmla="*/ 177420 h 300250"/>
              <a:gd name="connsiteX4" fmla="*/ 272955 w 272955"/>
              <a:gd name="connsiteY4" fmla="*/ 122829 h 300250"/>
              <a:gd name="connsiteX5" fmla="*/ 232012 w 272955"/>
              <a:gd name="connsiteY5" fmla="*/ 81886 h 300250"/>
              <a:gd name="connsiteX6" fmla="*/ 204716 w 272955"/>
              <a:gd name="connsiteY6" fmla="*/ 40943 h 300250"/>
              <a:gd name="connsiteX7" fmla="*/ 136478 w 272955"/>
              <a:gd name="connsiteY7" fmla="*/ 0 h 3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955" h="300250">
                <a:moveTo>
                  <a:pt x="0" y="300250"/>
                </a:moveTo>
                <a:cubicBezTo>
                  <a:pt x="3394" y="299571"/>
                  <a:pt x="95195" y="284144"/>
                  <a:pt x="109182" y="272955"/>
                </a:cubicBezTo>
                <a:cubicBezTo>
                  <a:pt x="197370" y="202405"/>
                  <a:pt x="74511" y="252666"/>
                  <a:pt x="177421" y="218364"/>
                </a:cubicBezTo>
                <a:cubicBezTo>
                  <a:pt x="186519" y="204716"/>
                  <a:pt x="191908" y="187667"/>
                  <a:pt x="204716" y="177420"/>
                </a:cubicBezTo>
                <a:cubicBezTo>
                  <a:pt x="298890" y="102081"/>
                  <a:pt x="194731" y="240169"/>
                  <a:pt x="272955" y="122829"/>
                </a:cubicBezTo>
                <a:cubicBezTo>
                  <a:pt x="259307" y="109181"/>
                  <a:pt x="244368" y="96713"/>
                  <a:pt x="232012" y="81886"/>
                </a:cubicBezTo>
                <a:cubicBezTo>
                  <a:pt x="221511" y="69285"/>
                  <a:pt x="216314" y="52541"/>
                  <a:pt x="204716" y="40943"/>
                </a:cubicBezTo>
                <a:cubicBezTo>
                  <a:pt x="188244" y="24471"/>
                  <a:pt x="158019" y="10770"/>
                  <a:pt x="13647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олилиния 52"/>
          <p:cNvSpPr/>
          <p:nvPr/>
        </p:nvSpPr>
        <p:spPr>
          <a:xfrm>
            <a:off x="1405719" y="5404513"/>
            <a:ext cx="464024" cy="341194"/>
          </a:xfrm>
          <a:custGeom>
            <a:avLst/>
            <a:gdLst>
              <a:gd name="connsiteX0" fmla="*/ 0 w 464024"/>
              <a:gd name="connsiteY0" fmla="*/ 341194 h 341194"/>
              <a:gd name="connsiteX1" fmla="*/ 81887 w 464024"/>
              <a:gd name="connsiteY1" fmla="*/ 191069 h 341194"/>
              <a:gd name="connsiteX2" fmla="*/ 109182 w 464024"/>
              <a:gd name="connsiteY2" fmla="*/ 150126 h 341194"/>
              <a:gd name="connsiteX3" fmla="*/ 136478 w 464024"/>
              <a:gd name="connsiteY3" fmla="*/ 109183 h 341194"/>
              <a:gd name="connsiteX4" fmla="*/ 204717 w 464024"/>
              <a:gd name="connsiteY4" fmla="*/ 0 h 341194"/>
              <a:gd name="connsiteX5" fmla="*/ 354842 w 464024"/>
              <a:gd name="connsiteY5" fmla="*/ 68239 h 341194"/>
              <a:gd name="connsiteX6" fmla="*/ 436729 w 464024"/>
              <a:gd name="connsiteY6" fmla="*/ 122830 h 341194"/>
              <a:gd name="connsiteX7" fmla="*/ 464024 w 464024"/>
              <a:gd name="connsiteY7" fmla="*/ 122830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024" h="341194">
                <a:moveTo>
                  <a:pt x="0" y="341194"/>
                </a:moveTo>
                <a:cubicBezTo>
                  <a:pt x="39480" y="242497"/>
                  <a:pt x="13707" y="293340"/>
                  <a:pt x="81887" y="191069"/>
                </a:cubicBezTo>
                <a:lnTo>
                  <a:pt x="109182" y="150126"/>
                </a:lnTo>
                <a:lnTo>
                  <a:pt x="136478" y="109183"/>
                </a:lnTo>
                <a:cubicBezTo>
                  <a:pt x="168961" y="11735"/>
                  <a:pt x="139834" y="43256"/>
                  <a:pt x="204717" y="0"/>
                </a:cubicBezTo>
                <a:cubicBezTo>
                  <a:pt x="305123" y="20082"/>
                  <a:pt x="253656" y="781"/>
                  <a:pt x="354842" y="68239"/>
                </a:cubicBezTo>
                <a:cubicBezTo>
                  <a:pt x="354844" y="68241"/>
                  <a:pt x="436726" y="122830"/>
                  <a:pt x="436729" y="122830"/>
                </a:cubicBezTo>
                <a:lnTo>
                  <a:pt x="464024" y="1228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4611457" y="3074719"/>
                <a:ext cx="4488410" cy="1200329"/>
              </a:xfrm>
              <a:prstGeom prst="rect">
                <a:avLst/>
              </a:prstGeom>
              <a:noFill/>
              <a:ln>
                <a:solidFill>
                  <a:srgbClr val="DDDDDD"/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ru-RU" dirty="0" smtClean="0"/>
                  <a:t>Якщо </a:t>
                </a:r>
                <a:r>
                  <a:rPr lang="en-US" dirty="0" smtClean="0"/>
                  <a:t>m</a:t>
                </a:r>
                <a:r>
                  <a:rPr lang="uk-UA" dirty="0" smtClean="0"/>
                  <a:t> є 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uk-UA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∩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,  &lt;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𝐴𝐵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≠90°,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𝐴𝐶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𝛽</m:t>
                    </m:r>
                    <m:r>
                      <a:rPr lang="en-US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r>
                  <a:rPr lang="en-US" dirty="0"/>
                  <a:t>m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</m:oMath>
                </a14:m>
                <a:r>
                  <a:rPr lang="en-US" dirty="0" smtClean="0"/>
                  <a:t> AC, </a:t>
                </a:r>
                <a:r>
                  <a:rPr lang="ru-RU" dirty="0" smtClean="0"/>
                  <a:t>то</a:t>
                </a:r>
              </a:p>
              <a:p>
                <a:r>
                  <a:rPr lang="en-US" dirty="0" smtClean="0"/>
                  <a:t>m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BC</a:t>
                </a:r>
                <a:endParaRPr lang="ru-RU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457" y="3074719"/>
                <a:ext cx="448841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947" t="-2010" b="-6533"/>
                </a:stretch>
              </a:blipFill>
              <a:ln>
                <a:solidFill>
                  <a:srgbClr val="DDDDDD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Группа 54"/>
          <p:cNvGrpSpPr/>
          <p:nvPr/>
        </p:nvGrpSpPr>
        <p:grpSpPr>
          <a:xfrm>
            <a:off x="4800420" y="3426764"/>
            <a:ext cx="4110484" cy="3104237"/>
            <a:chOff x="236643" y="3426764"/>
            <a:chExt cx="4110484" cy="3104237"/>
          </a:xfrm>
        </p:grpSpPr>
        <p:sp>
          <p:nvSpPr>
            <p:cNvPr id="56" name="Блок-схема: данные 55"/>
            <p:cNvSpPr/>
            <p:nvPr/>
          </p:nvSpPr>
          <p:spPr>
            <a:xfrm rot="21091622" flipV="1">
              <a:off x="236643" y="5157038"/>
              <a:ext cx="4108122" cy="1335365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762636" y="5914059"/>
              <a:ext cx="584491" cy="616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58" name="Прямая соединительная линия 57"/>
            <p:cNvCxnSpPr/>
            <p:nvPr/>
          </p:nvCxnSpPr>
          <p:spPr>
            <a:xfrm>
              <a:off x="2707675" y="3426764"/>
              <a:ext cx="0" cy="1830695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H="1" flipV="1">
              <a:off x="1162012" y="5575219"/>
              <a:ext cx="1053319" cy="843658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>
              <a:endCxn id="61" idx="2"/>
            </p:cNvCxnSpPr>
            <p:nvPr/>
          </p:nvCxnSpPr>
          <p:spPr>
            <a:xfrm flipH="1">
              <a:off x="1734635" y="5323550"/>
              <a:ext cx="973040" cy="59050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Овал 60"/>
            <p:cNvSpPr/>
            <p:nvPr/>
          </p:nvSpPr>
          <p:spPr>
            <a:xfrm flipH="1" flipV="1">
              <a:off x="1506422" y="5831070"/>
              <a:ext cx="228213" cy="16597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Овал 61"/>
            <p:cNvSpPr/>
            <p:nvPr/>
          </p:nvSpPr>
          <p:spPr>
            <a:xfrm flipH="1" flipV="1">
              <a:off x="2654096" y="5204152"/>
              <a:ext cx="228213" cy="15506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3" name="Прямая соединительная линия 62"/>
            <p:cNvCxnSpPr>
              <a:endCxn id="61" idx="3"/>
            </p:cNvCxnSpPr>
            <p:nvPr/>
          </p:nvCxnSpPr>
          <p:spPr>
            <a:xfrm flipH="1">
              <a:off x="1701214" y="3426764"/>
              <a:ext cx="1229053" cy="2428613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Прямоугольник 63"/>
            <p:cNvSpPr/>
            <p:nvPr/>
          </p:nvSpPr>
          <p:spPr>
            <a:xfrm>
              <a:off x="2768203" y="3717032"/>
              <a:ext cx="3241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b="1" dirty="0" smtClean="0">
                  <a:sym typeface="Symbol"/>
                </a:rPr>
                <a:t>А</a:t>
              </a:r>
              <a:endParaRPr lang="ru-RU" b="1" dirty="0"/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1463273" y="5427178"/>
              <a:ext cx="3145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b="1" dirty="0" smtClean="0">
                  <a:sym typeface="Symbol"/>
                </a:rPr>
                <a:t>В</a:t>
              </a:r>
              <a:endParaRPr lang="ru-RU" b="1" dirty="0"/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2150045" y="6136322"/>
              <a:ext cx="372218" cy="369332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  <a:sym typeface="Symbol"/>
                </a:rPr>
                <a:t>m</a:t>
              </a:r>
              <a:endParaRPr lang="ru-RU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2788059" y="4961150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b="1" dirty="0">
                  <a:sym typeface="Symbol"/>
                </a:rPr>
                <a:t>С</a:t>
              </a:r>
              <a:endParaRPr lang="ru-RU" b="1" dirty="0"/>
            </a:p>
          </p:txBody>
        </p:sp>
      </p:grpSp>
      <p:sp>
        <p:nvSpPr>
          <p:cNvPr id="68" name="Полилиния 67"/>
          <p:cNvSpPr/>
          <p:nvPr/>
        </p:nvSpPr>
        <p:spPr>
          <a:xfrm>
            <a:off x="5952293" y="5427178"/>
            <a:ext cx="464024" cy="341194"/>
          </a:xfrm>
          <a:custGeom>
            <a:avLst/>
            <a:gdLst>
              <a:gd name="connsiteX0" fmla="*/ 0 w 464024"/>
              <a:gd name="connsiteY0" fmla="*/ 341194 h 341194"/>
              <a:gd name="connsiteX1" fmla="*/ 81887 w 464024"/>
              <a:gd name="connsiteY1" fmla="*/ 191069 h 341194"/>
              <a:gd name="connsiteX2" fmla="*/ 109182 w 464024"/>
              <a:gd name="connsiteY2" fmla="*/ 150126 h 341194"/>
              <a:gd name="connsiteX3" fmla="*/ 136478 w 464024"/>
              <a:gd name="connsiteY3" fmla="*/ 109183 h 341194"/>
              <a:gd name="connsiteX4" fmla="*/ 204717 w 464024"/>
              <a:gd name="connsiteY4" fmla="*/ 0 h 341194"/>
              <a:gd name="connsiteX5" fmla="*/ 354842 w 464024"/>
              <a:gd name="connsiteY5" fmla="*/ 68239 h 341194"/>
              <a:gd name="connsiteX6" fmla="*/ 436729 w 464024"/>
              <a:gd name="connsiteY6" fmla="*/ 122830 h 341194"/>
              <a:gd name="connsiteX7" fmla="*/ 464024 w 464024"/>
              <a:gd name="connsiteY7" fmla="*/ 122830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024" h="341194">
                <a:moveTo>
                  <a:pt x="0" y="341194"/>
                </a:moveTo>
                <a:cubicBezTo>
                  <a:pt x="39480" y="242497"/>
                  <a:pt x="13707" y="293340"/>
                  <a:pt x="81887" y="191069"/>
                </a:cubicBezTo>
                <a:lnTo>
                  <a:pt x="109182" y="150126"/>
                </a:lnTo>
                <a:lnTo>
                  <a:pt x="136478" y="109183"/>
                </a:lnTo>
                <a:cubicBezTo>
                  <a:pt x="168961" y="11735"/>
                  <a:pt x="139834" y="43256"/>
                  <a:pt x="204717" y="0"/>
                </a:cubicBezTo>
                <a:cubicBezTo>
                  <a:pt x="305123" y="20082"/>
                  <a:pt x="253656" y="781"/>
                  <a:pt x="354842" y="68239"/>
                </a:cubicBezTo>
                <a:cubicBezTo>
                  <a:pt x="354844" y="68241"/>
                  <a:pt x="436726" y="122830"/>
                  <a:pt x="436729" y="122830"/>
                </a:cubicBezTo>
                <a:lnTo>
                  <a:pt x="464024" y="1228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олилиния 68"/>
          <p:cNvSpPr/>
          <p:nvPr/>
        </p:nvSpPr>
        <p:spPr>
          <a:xfrm>
            <a:off x="6396368" y="5817254"/>
            <a:ext cx="272955" cy="300250"/>
          </a:xfrm>
          <a:custGeom>
            <a:avLst/>
            <a:gdLst>
              <a:gd name="connsiteX0" fmla="*/ 0 w 272955"/>
              <a:gd name="connsiteY0" fmla="*/ 300250 h 300250"/>
              <a:gd name="connsiteX1" fmla="*/ 109182 w 272955"/>
              <a:gd name="connsiteY1" fmla="*/ 272955 h 300250"/>
              <a:gd name="connsiteX2" fmla="*/ 177421 w 272955"/>
              <a:gd name="connsiteY2" fmla="*/ 218364 h 300250"/>
              <a:gd name="connsiteX3" fmla="*/ 204716 w 272955"/>
              <a:gd name="connsiteY3" fmla="*/ 177420 h 300250"/>
              <a:gd name="connsiteX4" fmla="*/ 272955 w 272955"/>
              <a:gd name="connsiteY4" fmla="*/ 122829 h 300250"/>
              <a:gd name="connsiteX5" fmla="*/ 232012 w 272955"/>
              <a:gd name="connsiteY5" fmla="*/ 81886 h 300250"/>
              <a:gd name="connsiteX6" fmla="*/ 204716 w 272955"/>
              <a:gd name="connsiteY6" fmla="*/ 40943 h 300250"/>
              <a:gd name="connsiteX7" fmla="*/ 136478 w 272955"/>
              <a:gd name="connsiteY7" fmla="*/ 0 h 30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2955" h="300250">
                <a:moveTo>
                  <a:pt x="0" y="300250"/>
                </a:moveTo>
                <a:cubicBezTo>
                  <a:pt x="3394" y="299571"/>
                  <a:pt x="95195" y="284144"/>
                  <a:pt x="109182" y="272955"/>
                </a:cubicBezTo>
                <a:cubicBezTo>
                  <a:pt x="197370" y="202405"/>
                  <a:pt x="74511" y="252666"/>
                  <a:pt x="177421" y="218364"/>
                </a:cubicBezTo>
                <a:cubicBezTo>
                  <a:pt x="186519" y="204716"/>
                  <a:pt x="191908" y="187667"/>
                  <a:pt x="204716" y="177420"/>
                </a:cubicBezTo>
                <a:cubicBezTo>
                  <a:pt x="298890" y="102081"/>
                  <a:pt x="194731" y="240169"/>
                  <a:pt x="272955" y="122829"/>
                </a:cubicBezTo>
                <a:cubicBezTo>
                  <a:pt x="259307" y="109181"/>
                  <a:pt x="244368" y="96713"/>
                  <a:pt x="232012" y="81886"/>
                </a:cubicBezTo>
                <a:cubicBezTo>
                  <a:pt x="221511" y="69285"/>
                  <a:pt x="216314" y="52541"/>
                  <a:pt x="204716" y="40943"/>
                </a:cubicBezTo>
                <a:cubicBezTo>
                  <a:pt x="188244" y="24471"/>
                  <a:pt x="158019" y="10770"/>
                  <a:pt x="136478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72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68" grpId="0" animBg="1"/>
      <p:bldP spid="6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Тема4. Кут </a:t>
            </a:r>
            <a:r>
              <a:rPr lang="ru-RU" dirty="0" err="1" smtClean="0"/>
              <a:t>між</a:t>
            </a:r>
            <a:r>
              <a:rPr lang="ru-RU" dirty="0" smtClean="0"/>
              <a:t> прямою та </a:t>
            </a:r>
            <a:r>
              <a:rPr lang="ru-RU" dirty="0" err="1" smtClean="0"/>
              <a:t>площиною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5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658940"/>
              </p:ext>
            </p:extLst>
          </p:nvPr>
        </p:nvGraphicFramePr>
        <p:xfrm>
          <a:off x="489436" y="-122272"/>
          <a:ext cx="8215370" cy="146304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8215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err="1" smtClean="0">
                          <a:latin typeface="Cambria" pitchFamily="18" charset="0"/>
                          <a:sym typeface="Symbol"/>
                        </a:rPr>
                        <a:t>Вз</a:t>
                      </a:r>
                      <a:r>
                        <a:rPr lang="uk-UA" sz="3600" dirty="0" err="1" smtClean="0">
                          <a:latin typeface="Cambria" pitchFamily="18" charset="0"/>
                          <a:sym typeface="Symbol"/>
                        </a:rPr>
                        <a:t>аємне</a:t>
                      </a:r>
                      <a:r>
                        <a:rPr lang="uk-UA" sz="3600" baseline="0" dirty="0" smtClean="0">
                          <a:latin typeface="Cambria" pitchFamily="18" charset="0"/>
                          <a:sym typeface="Symbol"/>
                        </a:rPr>
                        <a:t> розміщення прямої і площини у просторі</a:t>
                      </a:r>
                      <a:endParaRPr lang="ru-RU" sz="3600" dirty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071934" y="1857364"/>
          <a:ext cx="4714909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714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  <a:sym typeface="Symbol"/>
                        </a:rPr>
                        <a:t></a:t>
                      </a: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itchFamily="18" charset="0"/>
                        <a:ea typeface="+mn-ea"/>
                        <a:cs typeface="+mn-cs"/>
                        <a:sym typeface="Symbol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4080855" y="5983120"/>
            <a:ext cx="1822936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>
                <a:latin typeface="Cambria" pitchFamily="18" charset="0"/>
                <a:sym typeface="Symbol"/>
              </a:rPr>
              <a:t>a</a:t>
            </a:r>
            <a:r>
              <a:rPr lang="ru-RU" sz="2000" b="1" dirty="0">
                <a:sym typeface="Symbol"/>
              </a:rPr>
              <a:t> </a:t>
            </a:r>
            <a:r>
              <a:rPr lang="ru-RU" sz="2000" b="1" dirty="0" smtClean="0">
                <a:sym typeface="Symbol"/>
              </a:rPr>
              <a:t>; </a:t>
            </a:r>
            <a:r>
              <a:rPr lang="ru-RU" sz="2300" b="1" dirty="0" smtClean="0">
                <a:latin typeface="Cambria" pitchFamily="18" charset="0"/>
                <a:sym typeface="Symbol"/>
              </a:rPr>
              <a:t></a:t>
            </a:r>
            <a:r>
              <a:rPr lang="en-US" sz="2300" b="1" dirty="0">
                <a:latin typeface="Cambria" pitchFamily="18" charset="0"/>
                <a:sym typeface="Symbol"/>
              </a:rPr>
              <a:t>)=</a:t>
            </a:r>
            <a:r>
              <a:rPr lang="uk-UA" sz="2300" b="1" dirty="0">
                <a:latin typeface="Cambria" pitchFamily="18" charset="0"/>
                <a:sym typeface="Symbol"/>
              </a:rPr>
              <a:t>9</a:t>
            </a:r>
            <a:r>
              <a:rPr lang="en-US" sz="2300" b="1" dirty="0">
                <a:latin typeface="Cambria" pitchFamily="18" charset="0"/>
                <a:sym typeface="Symbol"/>
              </a:rPr>
              <a:t>0</a:t>
            </a:r>
            <a:endParaRPr lang="ru-RU" sz="2300" b="1" dirty="0">
              <a:latin typeface="Cambria" pitchFamily="18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866447"/>
              </p:ext>
            </p:extLst>
          </p:nvPr>
        </p:nvGraphicFramePr>
        <p:xfrm>
          <a:off x="571471" y="1857365"/>
          <a:ext cx="1714513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14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 pitchFamily="18" charset="0"/>
                        </a:rPr>
                        <a:t>a</a:t>
                      </a:r>
                      <a:r>
                        <a:rPr lang="uk-UA" sz="2400" dirty="0" smtClean="0">
                          <a:latin typeface="Cambria" pitchFamily="18" charset="0"/>
                        </a:rPr>
                        <a:t> </a:t>
                      </a:r>
                      <a:r>
                        <a:rPr lang="uk-UA" sz="2400" dirty="0" smtClean="0">
                          <a:latin typeface="Cambria" pitchFamily="18" charset="0"/>
                          <a:sym typeface="Symbol"/>
                        </a:rPr>
                        <a:t>є </a:t>
                      </a:r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2285984" y="1857365"/>
          <a:ext cx="1785950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85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itchFamily="18" charset="0"/>
                        </a:rPr>
                        <a:t>a||</a:t>
                      </a:r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</a:t>
                      </a:r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3" name="Прямоугольник 62"/>
          <p:cNvSpPr/>
          <p:nvPr/>
        </p:nvSpPr>
        <p:spPr>
          <a:xfrm>
            <a:off x="566234" y="5967731"/>
            <a:ext cx="1683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>
                <a:latin typeface="Cambria" pitchFamily="18" charset="0"/>
                <a:sym typeface="Symbol"/>
              </a:rPr>
              <a:t>a</a:t>
            </a:r>
            <a:r>
              <a:rPr lang="uk-UA" sz="2300" b="1" dirty="0">
                <a:latin typeface="Cambria" pitchFamily="18" charset="0"/>
                <a:sym typeface="Symbol"/>
              </a:rPr>
              <a:t> </a:t>
            </a:r>
            <a:r>
              <a:rPr lang="uk-UA" sz="2300" b="1" dirty="0" smtClean="0">
                <a:latin typeface="Cambria" pitchFamily="18" charset="0"/>
                <a:sym typeface="Symbol"/>
              </a:rPr>
              <a:t>; </a:t>
            </a:r>
            <a:r>
              <a:rPr lang="ru-RU" sz="2400" b="1" dirty="0" smtClean="0">
                <a:sym typeface="Symbol"/>
              </a:rPr>
              <a:t>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356191" y="5967731"/>
            <a:ext cx="160172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smtClean="0">
                <a:latin typeface="Cambria" pitchFamily="18" charset="0"/>
                <a:sym typeface="Symbol"/>
              </a:rPr>
              <a:t>a</a:t>
            </a:r>
            <a:r>
              <a:rPr lang="uk-UA" sz="2300" b="1" dirty="0" smtClean="0">
                <a:latin typeface="Cambria" pitchFamily="18" charset="0"/>
                <a:sym typeface="Symbol"/>
              </a:rPr>
              <a:t>;</a:t>
            </a:r>
            <a:r>
              <a:rPr lang="ru-RU" sz="2000" b="1" dirty="0" smtClean="0">
                <a:sym typeface="Symbol"/>
              </a:rPr>
              <a:t> </a:t>
            </a:r>
            <a:r>
              <a:rPr lang="ru-RU" sz="2300" b="1" dirty="0">
                <a:latin typeface="Cambria" pitchFamily="18" charset="0"/>
                <a:sym typeface="Symbol"/>
              </a:rPr>
              <a:t>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49" name="Параллелограмм 48"/>
          <p:cNvSpPr/>
          <p:nvPr/>
        </p:nvSpPr>
        <p:spPr>
          <a:xfrm rot="20747869">
            <a:off x="734254" y="3497958"/>
            <a:ext cx="1428760" cy="733774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1000100" y="3786190"/>
            <a:ext cx="857256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12436" y="39883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571604" y="350043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74" name="Параллелограмм 73"/>
          <p:cNvSpPr/>
          <p:nvPr/>
        </p:nvSpPr>
        <p:spPr>
          <a:xfrm>
            <a:off x="2428860" y="4286256"/>
            <a:ext cx="1500198" cy="500066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2571736" y="3500438"/>
            <a:ext cx="12858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490776" y="31311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428860" y="448842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79" name="Параллелограмм 78"/>
          <p:cNvSpPr/>
          <p:nvPr/>
        </p:nvSpPr>
        <p:spPr>
          <a:xfrm>
            <a:off x="4286248" y="3798332"/>
            <a:ext cx="1500198" cy="500066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араллелограмм 79"/>
          <p:cNvSpPr/>
          <p:nvPr/>
        </p:nvSpPr>
        <p:spPr>
          <a:xfrm>
            <a:off x="6000760" y="3714752"/>
            <a:ext cx="2643206" cy="881069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00" name="Группа 99"/>
          <p:cNvGrpSpPr/>
          <p:nvPr/>
        </p:nvGrpSpPr>
        <p:grpSpPr>
          <a:xfrm>
            <a:off x="5000627" y="2869638"/>
            <a:ext cx="45719" cy="1857388"/>
            <a:chOff x="5286380" y="2714620"/>
            <a:chExt cx="0" cy="2143140"/>
          </a:xfrm>
        </p:grpSpPr>
        <p:cxnSp>
          <p:nvCxnSpPr>
            <p:cNvPr id="82" name="Прямая соединительная линия 81"/>
            <p:cNvCxnSpPr/>
            <p:nvPr/>
          </p:nvCxnSpPr>
          <p:spPr>
            <a:xfrm rot="5400000">
              <a:off x="4643438" y="3357562"/>
              <a:ext cx="1285884" cy="0"/>
            </a:xfrm>
            <a:prstGeom prst="line">
              <a:avLst/>
            </a:prstGeom>
            <a:ln w="25400"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5400000">
              <a:off x="5107785" y="4250537"/>
              <a:ext cx="35719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rot="5400000">
              <a:off x="4964909" y="4536289"/>
              <a:ext cx="64294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/>
          <p:nvPr/>
        </p:nvSpPr>
        <p:spPr>
          <a:xfrm>
            <a:off x="4286248" y="400050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4643438" y="271462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072198" y="42741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7491436" y="257174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4275052" y="4824723"/>
            <a:ext cx="813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400" b="1" dirty="0">
                <a:solidFill>
                  <a:prstClr val="black"/>
                </a:solidFill>
                <a:latin typeface="Cambria" pitchFamily="18" charset="0"/>
              </a:rPr>
              <a:t>a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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</a:t>
            </a:r>
            <a:endParaRPr lang="en-US" sz="2400" b="1" dirty="0">
              <a:solidFill>
                <a:prstClr val="black"/>
              </a:solidFill>
              <a:latin typeface="Cambria" pitchFamily="18" charset="0"/>
              <a:sym typeface="Symbol"/>
            </a:endParaRPr>
          </a:p>
        </p:txBody>
      </p:sp>
      <p:sp>
        <p:nvSpPr>
          <p:cNvPr id="115" name="Овал 114"/>
          <p:cNvSpPr>
            <a:spLocks/>
          </p:cNvSpPr>
          <p:nvPr/>
        </p:nvSpPr>
        <p:spPr>
          <a:xfrm>
            <a:off x="7518396" y="3214686"/>
            <a:ext cx="54000" cy="5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TextBox 115"/>
          <p:cNvSpPr txBox="1"/>
          <p:nvPr/>
        </p:nvSpPr>
        <p:spPr>
          <a:xfrm>
            <a:off x="7215206" y="29882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А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714876" y="378619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О</a:t>
            </a:r>
            <a:endParaRPr lang="ru-RU" dirty="0">
              <a:latin typeface="Cambria" pitchFamily="18" charset="0"/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rot="10800000" flipH="1" flipV="1">
            <a:off x="6808420" y="3970856"/>
            <a:ext cx="1049728" cy="3154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6808420" y="3714752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О</a:t>
            </a:r>
            <a:endParaRPr lang="ru-RU" dirty="0">
              <a:latin typeface="Cambria" pitchFamily="18" charset="0"/>
            </a:endParaRPr>
          </a:p>
        </p:txBody>
      </p:sp>
      <p:cxnSp>
        <p:nvCxnSpPr>
          <p:cNvPr id="120" name="Прямая соединительная линия 119"/>
          <p:cNvCxnSpPr>
            <a:stCxn id="115" idx="7"/>
          </p:cNvCxnSpPr>
          <p:nvPr/>
        </p:nvCxnSpPr>
        <p:spPr>
          <a:xfrm rot="16200000" flipH="1">
            <a:off x="7072330" y="3714752"/>
            <a:ext cx="992224" cy="7908"/>
          </a:xfrm>
          <a:prstGeom prst="line">
            <a:avLst/>
          </a:prstGeom>
          <a:ln w="25400"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Группа 110"/>
          <p:cNvGrpSpPr/>
          <p:nvPr/>
        </p:nvGrpSpPr>
        <p:grpSpPr>
          <a:xfrm>
            <a:off x="6643702" y="2786058"/>
            <a:ext cx="1143008" cy="2000264"/>
            <a:chOff x="7000892" y="2786058"/>
            <a:chExt cx="1143008" cy="2000264"/>
          </a:xfrm>
        </p:grpSpPr>
        <p:cxnSp>
          <p:nvCxnSpPr>
            <p:cNvPr id="102" name="Прямая соединительная линия 101"/>
            <p:cNvCxnSpPr/>
            <p:nvPr/>
          </p:nvCxnSpPr>
          <p:spPr>
            <a:xfrm rot="5400000">
              <a:off x="7143768" y="3071810"/>
              <a:ext cx="1285884" cy="714380"/>
            </a:xfrm>
            <a:prstGeom prst="line">
              <a:avLst/>
            </a:prstGeom>
            <a:ln w="25400"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 rot="5400000">
              <a:off x="7143768" y="4143380"/>
              <a:ext cx="357190" cy="214314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6929454" y="4500570"/>
              <a:ext cx="357190" cy="21431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7286644" y="414338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В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24" name="Полилиния 123"/>
          <p:cNvSpPr/>
          <p:nvPr/>
        </p:nvSpPr>
        <p:spPr>
          <a:xfrm>
            <a:off x="7429500" y="4010025"/>
            <a:ext cx="152400" cy="161925"/>
          </a:xfrm>
          <a:custGeom>
            <a:avLst/>
            <a:gdLst>
              <a:gd name="connsiteX0" fmla="*/ 152400 w 152400"/>
              <a:gd name="connsiteY0" fmla="*/ 57150 h 161925"/>
              <a:gd name="connsiteX1" fmla="*/ 0 w 152400"/>
              <a:gd name="connsiteY1" fmla="*/ 0 h 161925"/>
              <a:gd name="connsiteX2" fmla="*/ 9525 w 152400"/>
              <a:gd name="connsiteY2" fmla="*/ 161925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61925">
                <a:moveTo>
                  <a:pt x="152400" y="57150"/>
                </a:moveTo>
                <a:lnTo>
                  <a:pt x="0" y="0"/>
                </a:lnTo>
                <a:lnTo>
                  <a:pt x="9525" y="161925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Дуга 124"/>
          <p:cNvSpPr/>
          <p:nvPr/>
        </p:nvSpPr>
        <p:spPr>
          <a:xfrm rot="2371355">
            <a:off x="6927224" y="3787576"/>
            <a:ext cx="357190" cy="357190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5985233" y="5216926"/>
            <a:ext cx="27301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  <a:defRPr/>
            </a:pPr>
            <a:r>
              <a:rPr lang="uk-UA" sz="2400" b="1" dirty="0">
                <a:solidFill>
                  <a:prstClr val="black"/>
                </a:solidFill>
                <a:latin typeface="Cambria" pitchFamily="18" charset="0"/>
              </a:rPr>
              <a:t>А</a:t>
            </a:r>
            <a:r>
              <a:rPr lang="uk-UA" sz="2400" dirty="0">
                <a:latin typeface="Cambria" pitchFamily="18" charset="0"/>
                <a:sym typeface="Symbol"/>
              </a:rPr>
              <a:t>  </a:t>
            </a:r>
            <a:r>
              <a:rPr lang="en-US" sz="2400" b="1" dirty="0">
                <a:solidFill>
                  <a:prstClr val="black"/>
                </a:solidFill>
                <a:latin typeface="Cambria" pitchFamily="18" charset="0"/>
              </a:rPr>
              <a:t>a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</a:rPr>
              <a:t>,     А 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</a:t>
            </a:r>
          </a:p>
          <a:p>
            <a:pPr marL="457200" lvl="0" indent="-457200">
              <a:buAutoNum type="arabicPeriod"/>
              <a:defRPr/>
            </a:pPr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АВ</a:t>
            </a:r>
            <a:r>
              <a:rPr lang="en-US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 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,  В</a:t>
            </a:r>
            <a:r>
              <a:rPr lang="uk-UA" sz="2400" dirty="0">
                <a:latin typeface="Cambria" pitchFamily="18" charset="0"/>
                <a:sym typeface="Symbol"/>
              </a:rPr>
              <a:t> </a:t>
            </a:r>
          </a:p>
          <a:p>
            <a:pPr marL="457200" lvl="0" indent="-457200">
              <a:defRPr/>
            </a:pPr>
            <a:r>
              <a:rPr lang="en-US" sz="2400" b="1" dirty="0">
                <a:latin typeface="Cambria" pitchFamily="18" charset="0"/>
                <a:sym typeface="Symbol"/>
              </a:rPr>
              <a:t></a:t>
            </a:r>
            <a:r>
              <a:rPr lang="uk-UA" sz="2400" b="1" dirty="0">
                <a:latin typeface="Cambria" pitchFamily="18" charset="0"/>
                <a:sym typeface="Symbol"/>
              </a:rPr>
              <a:t> (</a:t>
            </a:r>
            <a:r>
              <a:rPr lang="en-US" sz="2400" b="1" dirty="0">
                <a:latin typeface="Cambria" pitchFamily="18" charset="0"/>
                <a:sym typeface="Symbol"/>
              </a:rPr>
              <a:t>a</a:t>
            </a:r>
            <a:r>
              <a:rPr lang="ru-RU" sz="2400" b="1" dirty="0">
                <a:sym typeface="Symbol"/>
              </a:rPr>
              <a:t> </a:t>
            </a:r>
            <a:r>
              <a:rPr lang="ru-RU" sz="2400" b="1" dirty="0" smtClean="0">
                <a:sym typeface="Symbol"/>
              </a:rPr>
              <a:t>; </a:t>
            </a:r>
            <a:r>
              <a:rPr lang="ru-RU" sz="2400" b="1" dirty="0" smtClean="0">
                <a:latin typeface="Cambria" pitchFamily="18" charset="0"/>
                <a:sym typeface="Symbol"/>
              </a:rPr>
              <a:t></a:t>
            </a:r>
            <a:r>
              <a:rPr lang="en-US" sz="2400" b="1" dirty="0">
                <a:latin typeface="Cambria" pitchFamily="18" charset="0"/>
                <a:sym typeface="Symbol"/>
              </a:rPr>
              <a:t>)= </a:t>
            </a:r>
            <a:r>
              <a:rPr lang="uk-UA" sz="2400" b="1" dirty="0">
                <a:latin typeface="Cambria" pitchFamily="18" charset="0"/>
                <a:sym typeface="Symbol"/>
              </a:rPr>
              <a:t>АОВ</a:t>
            </a:r>
            <a:endParaRPr lang="uk-UA" sz="2400" dirty="0">
              <a:latin typeface="Cambria" pitchFamily="18" charset="0"/>
              <a:sym typeface="Symbol"/>
            </a:endParaRPr>
          </a:p>
          <a:p>
            <a:pPr marL="457200" lvl="0" indent="-457200" algn="ctr">
              <a:buAutoNum type="arabicPeriod"/>
              <a:defRPr/>
            </a:pPr>
            <a:endParaRPr lang="en-US" sz="2400" b="1" dirty="0">
              <a:solidFill>
                <a:prstClr val="black"/>
              </a:solidFill>
              <a:latin typeface="Cambria" pitchFamily="18" charset="0"/>
              <a:sym typeface="Symbol"/>
            </a:endParaRPr>
          </a:p>
        </p:txBody>
      </p:sp>
      <p:cxnSp>
        <p:nvCxnSpPr>
          <p:cNvPr id="3" name="Прямая со стрелкой 2"/>
          <p:cNvCxnSpPr>
            <a:endCxn id="35" idx="0"/>
          </p:cNvCxnSpPr>
          <p:nvPr/>
        </p:nvCxnSpPr>
        <p:spPr>
          <a:xfrm>
            <a:off x="1407971" y="1340768"/>
            <a:ext cx="20756" cy="51659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3178960" y="1340768"/>
            <a:ext cx="0" cy="51865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6455514" y="1340768"/>
            <a:ext cx="0" cy="51865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3" grpId="0"/>
      <p:bldP spid="64" grpId="0"/>
      <p:bldP spid="49" grpId="0" animBg="1"/>
      <p:bldP spid="72" grpId="0"/>
      <p:bldP spid="73" grpId="0"/>
      <p:bldP spid="74" grpId="0" animBg="1"/>
      <p:bldP spid="77" grpId="0"/>
      <p:bldP spid="78" grpId="0"/>
      <p:bldP spid="79" grpId="0" animBg="1"/>
      <p:bldP spid="80" grpId="0" animBg="1"/>
      <p:bldP spid="98" grpId="0"/>
      <p:bldP spid="99" grpId="0"/>
      <p:bldP spid="112" grpId="0"/>
      <p:bldP spid="113" grpId="0"/>
      <p:bldP spid="114" grpId="0"/>
      <p:bldP spid="115" grpId="0" animBg="1"/>
      <p:bldP spid="116" grpId="0"/>
      <p:bldP spid="118" grpId="0"/>
      <p:bldP spid="117" grpId="0"/>
      <p:bldP spid="123" grpId="0"/>
      <p:bldP spid="124" grpId="0" animBg="1"/>
      <p:bldP spid="1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uk-UA" sz="4400" dirty="0" smtClean="0"/>
              <a:t>ОЗНАЧЕННЯ: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170783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3200" dirty="0"/>
              <a:t>	</a:t>
            </a:r>
            <a:r>
              <a:rPr lang="uk-UA" sz="3600" dirty="0" smtClean="0"/>
              <a:t>Кутом між прямою і площиною називають </a:t>
            </a:r>
            <a:r>
              <a:rPr lang="uk-UA" sz="3600" dirty="0"/>
              <a:t>кут між цією прямою і її проекцією на площину.</a:t>
            </a:r>
            <a:endParaRPr lang="ru-RU" sz="36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522815" y="3082771"/>
            <a:ext cx="3929090" cy="3058318"/>
            <a:chOff x="2571736" y="3027403"/>
            <a:chExt cx="3929090" cy="3058318"/>
          </a:xfrm>
        </p:grpSpPr>
        <p:sp>
          <p:nvSpPr>
            <p:cNvPr id="18" name="Параллелограмм 17"/>
            <p:cNvSpPr/>
            <p:nvPr/>
          </p:nvSpPr>
          <p:spPr>
            <a:xfrm>
              <a:off x="2571736" y="4456163"/>
              <a:ext cx="3929090" cy="1309697"/>
            </a:xfrm>
            <a:prstGeom prst="parallelogram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143504" y="3027403"/>
              <a:ext cx="4389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a</a:t>
              </a:r>
              <a:endParaRPr lang="ru-RU" dirty="0">
                <a:latin typeface="Cambria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32986" y="3586765"/>
              <a:ext cx="4247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>
                  <a:latin typeface="Cambria" pitchFamily="18" charset="0"/>
                </a:rPr>
                <a:t>А</a:t>
              </a:r>
              <a:endParaRPr lang="ru-RU" dirty="0">
                <a:latin typeface="Cambria" pitchFamily="18" charset="0"/>
              </a:endParaRPr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4123575" y="5032226"/>
              <a:ext cx="521794" cy="138317"/>
            </a:xfrm>
            <a:prstGeom prst="line">
              <a:avLst/>
            </a:prstGeom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3930634" y="4599039"/>
              <a:ext cx="4984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>
                  <a:latin typeface="Cambria" pitchFamily="18" charset="0"/>
                </a:rPr>
                <a:t>О</a:t>
              </a:r>
              <a:endParaRPr lang="ru-RU" dirty="0">
                <a:latin typeface="Cambria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87873" y="5170543"/>
              <a:ext cx="4841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>
                  <a:latin typeface="Cambria" pitchFamily="18" charset="0"/>
                </a:rPr>
                <a:t>В</a:t>
              </a:r>
              <a:endParaRPr lang="ru-RU" dirty="0">
                <a:latin typeface="Cambria" pitchFamily="18" charset="0"/>
              </a:endParaRPr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4539063" y="4947596"/>
              <a:ext cx="159304" cy="169261"/>
            </a:xfrm>
            <a:custGeom>
              <a:avLst/>
              <a:gdLst>
                <a:gd name="connsiteX0" fmla="*/ 152400 w 152400"/>
                <a:gd name="connsiteY0" fmla="*/ 57150 h 161925"/>
                <a:gd name="connsiteX1" fmla="*/ 0 w 152400"/>
                <a:gd name="connsiteY1" fmla="*/ 0 h 161925"/>
                <a:gd name="connsiteX2" fmla="*/ 9525 w 152400"/>
                <a:gd name="connsiteY2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400" h="161925">
                  <a:moveTo>
                    <a:pt x="152400" y="57150"/>
                  </a:moveTo>
                  <a:lnTo>
                    <a:pt x="0" y="0"/>
                  </a:lnTo>
                  <a:lnTo>
                    <a:pt x="9525" y="161925"/>
                  </a:lnTo>
                </a:path>
              </a:pathLst>
            </a:cu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 rot="5400000" flipH="1" flipV="1">
              <a:off x="4085267" y="4557444"/>
              <a:ext cx="1214445" cy="11755"/>
            </a:xfrm>
            <a:prstGeom prst="line">
              <a:avLst/>
            </a:prstGeom>
            <a:ln>
              <a:headEnd type="oval"/>
              <a:tailEnd type="oval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3680003" y="3537121"/>
              <a:ext cx="1911449" cy="1061916"/>
            </a:xfrm>
            <a:prstGeom prst="line">
              <a:avLst/>
            </a:prstGeom>
            <a:ln w="38100"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3680003" y="5129996"/>
              <a:ext cx="530958" cy="318575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3361428" y="5660954"/>
              <a:ext cx="530958" cy="31857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2643174" y="5444153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</a:t>
              </a:r>
              <a:endParaRPr lang="ru-RU" b="1" dirty="0"/>
            </a:p>
          </p:txBody>
        </p:sp>
        <p:sp>
          <p:nvSpPr>
            <p:cNvPr id="4" name="Овал 3"/>
            <p:cNvSpPr/>
            <p:nvPr/>
          </p:nvSpPr>
          <p:spPr>
            <a:xfrm flipH="1">
              <a:off x="4635727" y="3912997"/>
              <a:ext cx="113526" cy="457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9" name="Дуга 28"/>
          <p:cNvSpPr/>
          <p:nvPr/>
        </p:nvSpPr>
        <p:spPr>
          <a:xfrm rot="1116266">
            <a:off x="3873483" y="4847864"/>
            <a:ext cx="420571" cy="462616"/>
          </a:xfrm>
          <a:prstGeom prst="arc">
            <a:avLst>
              <a:gd name="adj1" fmla="val 16598169"/>
              <a:gd name="adj2" fmla="val 0"/>
            </a:avLst>
          </a:prstGeom>
          <a:solidFill>
            <a:srgbClr val="FF0000"/>
          </a:solidFill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45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Назвіть кут між прямою і площиною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885562"/>
              </p:ext>
            </p:extLst>
          </p:nvPr>
        </p:nvGraphicFramePr>
        <p:xfrm>
          <a:off x="4429124" y="2551758"/>
          <a:ext cx="4385014" cy="237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4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7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31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Пряма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Площина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Кут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B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D</a:t>
                      </a:r>
                      <a:endParaRPr lang="ru-RU" sz="24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AB</a:t>
                      </a:r>
                      <a:r>
                        <a:rPr lang="uk-UA" sz="2400" b="1" dirty="0">
                          <a:latin typeface="Cambria" pitchFamily="18" charset="0"/>
                        </a:rPr>
                        <a:t>С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A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D</a:t>
                      </a:r>
                      <a:endParaRPr lang="ru-RU" sz="24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A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AB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24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24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D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DC</a:t>
                      </a:r>
                      <a:endParaRPr lang="ru-RU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2" name="Группа 4"/>
          <p:cNvGrpSpPr/>
          <p:nvPr/>
        </p:nvGrpSpPr>
        <p:grpSpPr>
          <a:xfrm>
            <a:off x="500034" y="2205548"/>
            <a:ext cx="3286147" cy="3080840"/>
            <a:chOff x="2428860" y="1284150"/>
            <a:chExt cx="4573741" cy="42879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28860" y="2428868"/>
              <a:ext cx="3143272" cy="3143272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2285984" y="2857496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3857620" y="4429132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2428860" y="1284150"/>
              <a:ext cx="1428760" cy="11447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5572132" y="1298005"/>
              <a:ext cx="1416615" cy="11308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2428860" y="4429132"/>
              <a:ext cx="1428760" cy="114300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572132" y="4429132"/>
              <a:ext cx="1430469" cy="1143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5429256" y="2857496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857620" y="1285860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57158" y="528638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42976" y="427411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25656" y="420267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86050" y="528638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1406" y="2786058"/>
            <a:ext cx="45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r>
              <a:rPr lang="en-US" sz="2000" b="1" baseline="-25000" dirty="0">
                <a:latin typeface="Cambria" pitchFamily="18" charset="0"/>
              </a:rPr>
              <a:t>1</a:t>
            </a:r>
            <a:endParaRPr lang="ru-RU" b="1" baseline="-25000" dirty="0"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16322" y="1857364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="1" baseline="-2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754218" y="192880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96670" y="2916792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r>
              <a:rPr lang="uk-UA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7524328" y="3101458"/>
            <a:ext cx="936104" cy="456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Cambria" pitchFamily="18" charset="0"/>
              </a:rPr>
              <a:t>&lt;B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r>
              <a:rPr lang="en-US" b="1" dirty="0" smtClean="0">
                <a:latin typeface="Cambria" pitchFamily="18" charset="0"/>
              </a:rPr>
              <a:t>D</a:t>
            </a:r>
            <a:r>
              <a:rPr lang="uk-UA" b="1" dirty="0" smtClean="0">
                <a:latin typeface="Cambria" pitchFamily="18" charset="0"/>
              </a:rPr>
              <a:t>В</a:t>
            </a:r>
            <a:endParaRPr lang="ru-RU" b="1" baseline="-25000" dirty="0">
              <a:latin typeface="Cambria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524328" y="38213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&lt;D</a:t>
            </a:r>
            <a:r>
              <a:rPr lang="en-US" b="1" dirty="0" smtClean="0">
                <a:latin typeface="Cambria" pitchFamily="18" charset="0"/>
              </a:rPr>
              <a:t>A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r>
              <a:rPr lang="en-US" b="1" dirty="0">
                <a:latin typeface="Cambria" pitchFamily="18" charset="0"/>
              </a:rPr>
              <a:t>A</a:t>
            </a:r>
            <a:r>
              <a:rPr lang="en-US" b="1" baseline="-25000" dirty="0" smtClean="0">
                <a:latin typeface="Cambria" pitchFamily="18" charset="0"/>
              </a:rPr>
              <a:t>  </a:t>
            </a:r>
            <a:endParaRPr lang="ru-RU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7560332" y="4254889"/>
            <a:ext cx="8640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b="1" dirty="0" smtClean="0">
                <a:solidFill>
                  <a:prstClr val="black"/>
                </a:solidFill>
                <a:latin typeface="Cambria" pitchFamily="18" charset="0"/>
              </a:rPr>
              <a:t>&lt;</a:t>
            </a:r>
            <a:r>
              <a:rPr lang="uk-UA" b="1" dirty="0" smtClean="0">
                <a:solidFill>
                  <a:prstClr val="black"/>
                </a:solidFill>
                <a:latin typeface="Cambria" pitchFamily="18" charset="0"/>
              </a:rPr>
              <a:t>А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</a:rPr>
              <a:t>C</a:t>
            </a:r>
            <a:r>
              <a:rPr lang="en-US" b="1" baseline="-25000" dirty="0" smtClean="0">
                <a:solidFill>
                  <a:prstClr val="black"/>
                </a:solidFill>
                <a:latin typeface="Cambria" pitchFamily="18" charset="0"/>
              </a:rPr>
              <a:t>1</a:t>
            </a:r>
            <a:r>
              <a:rPr lang="en-US" b="1" dirty="0">
                <a:latin typeface="Cambria" pitchFamily="18" charset="0"/>
              </a:rPr>
              <a:t>D</a:t>
            </a:r>
            <a:endParaRPr lang="ru-RU" b="1" baseline="-25000" dirty="0">
              <a:solidFill>
                <a:prstClr val="black"/>
              </a:solidFill>
              <a:latin typeface="Cambria" pitchFamily="18" charset="0"/>
            </a:endParaRPr>
          </a:p>
        </p:txBody>
      </p:sp>
      <p:grpSp>
        <p:nvGrpSpPr>
          <p:cNvPr id="79" name="Группа 78"/>
          <p:cNvGrpSpPr/>
          <p:nvPr/>
        </p:nvGrpSpPr>
        <p:grpSpPr>
          <a:xfrm>
            <a:off x="602959" y="4452448"/>
            <a:ext cx="3151259" cy="832360"/>
            <a:chOff x="4191552" y="5435221"/>
            <a:chExt cx="3151259" cy="832360"/>
          </a:xfrm>
        </p:grpSpPr>
        <p:grpSp>
          <p:nvGrpSpPr>
            <p:cNvPr id="67" name="Группа 66"/>
            <p:cNvGrpSpPr/>
            <p:nvPr/>
          </p:nvGrpSpPr>
          <p:grpSpPr>
            <a:xfrm>
              <a:off x="4191552" y="5435221"/>
              <a:ext cx="3151259" cy="832360"/>
              <a:chOff x="624968" y="4458780"/>
              <a:chExt cx="3151259" cy="832360"/>
            </a:xfrm>
          </p:grpSpPr>
          <p:cxnSp>
            <p:nvCxnSpPr>
              <p:cNvPr id="59" name="Прямая соединительная линия 58"/>
              <p:cNvCxnSpPr/>
              <p:nvPr/>
            </p:nvCxnSpPr>
            <p:spPr>
              <a:xfrm flipV="1">
                <a:off x="624969" y="4461969"/>
                <a:ext cx="853355" cy="82917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>
                <a:stCxn id="19" idx="3"/>
              </p:cNvCxnSpPr>
              <p:nvPr/>
            </p:nvCxnSpPr>
            <p:spPr>
              <a:xfrm>
                <a:off x="1478324" y="4458780"/>
                <a:ext cx="2297903" cy="63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 flipH="1">
                <a:off x="2776034" y="4461969"/>
                <a:ext cx="978184" cy="8291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624968" y="5291139"/>
                <a:ext cx="2151066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6" name="Прямоугольник 75"/>
            <p:cNvSpPr/>
            <p:nvPr/>
          </p:nvSpPr>
          <p:spPr>
            <a:xfrm>
              <a:off x="5044908" y="5454732"/>
              <a:ext cx="1297710" cy="79652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ый треугольник 76"/>
            <p:cNvSpPr/>
            <p:nvPr/>
          </p:nvSpPr>
          <p:spPr>
            <a:xfrm rot="5400000">
              <a:off x="6374326" y="5434627"/>
              <a:ext cx="801245" cy="864661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ый треугольник 77"/>
            <p:cNvSpPr/>
            <p:nvPr/>
          </p:nvSpPr>
          <p:spPr>
            <a:xfrm rot="16200000">
              <a:off x="4238338" y="5403513"/>
              <a:ext cx="801245" cy="864661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6" name="Прямая соединительная линия 95"/>
          <p:cNvCxnSpPr>
            <a:stCxn id="86" idx="5"/>
          </p:cNvCxnSpPr>
          <p:nvPr/>
        </p:nvCxnSpPr>
        <p:spPr>
          <a:xfrm>
            <a:off x="1624896" y="4520926"/>
            <a:ext cx="1203901" cy="811648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Полилиния 105"/>
          <p:cNvSpPr/>
          <p:nvPr/>
        </p:nvSpPr>
        <p:spPr>
          <a:xfrm>
            <a:off x="2517608" y="5013558"/>
            <a:ext cx="281561" cy="300669"/>
          </a:xfrm>
          <a:custGeom>
            <a:avLst/>
            <a:gdLst>
              <a:gd name="connsiteX0" fmla="*/ 226970 w 281561"/>
              <a:gd name="connsiteY0" fmla="*/ 272955 h 300669"/>
              <a:gd name="connsiteX1" fmla="*/ 226970 w 281561"/>
              <a:gd name="connsiteY1" fmla="*/ 272955 h 300669"/>
              <a:gd name="connsiteX2" fmla="*/ 117788 w 281561"/>
              <a:gd name="connsiteY2" fmla="*/ 232012 h 300669"/>
              <a:gd name="connsiteX3" fmla="*/ 35901 w 281561"/>
              <a:gd name="connsiteY3" fmla="*/ 177421 h 300669"/>
              <a:gd name="connsiteX4" fmla="*/ 22253 w 281561"/>
              <a:gd name="connsiteY4" fmla="*/ 27295 h 300669"/>
              <a:gd name="connsiteX5" fmla="*/ 63197 w 281561"/>
              <a:gd name="connsiteY5" fmla="*/ 0 h 300669"/>
              <a:gd name="connsiteX6" fmla="*/ 172379 w 281561"/>
              <a:gd name="connsiteY6" fmla="*/ 13648 h 300669"/>
              <a:gd name="connsiteX7" fmla="*/ 186026 w 281561"/>
              <a:gd name="connsiteY7" fmla="*/ 54591 h 300669"/>
              <a:gd name="connsiteX8" fmla="*/ 240617 w 281561"/>
              <a:gd name="connsiteY8" fmla="*/ 136477 h 300669"/>
              <a:gd name="connsiteX9" fmla="*/ 267913 w 281561"/>
              <a:gd name="connsiteY9" fmla="*/ 218364 h 300669"/>
              <a:gd name="connsiteX10" fmla="*/ 281561 w 281561"/>
              <a:gd name="connsiteY10" fmla="*/ 259307 h 300669"/>
              <a:gd name="connsiteX11" fmla="*/ 267913 w 281561"/>
              <a:gd name="connsiteY11" fmla="*/ 300251 h 300669"/>
              <a:gd name="connsiteX12" fmla="*/ 226970 w 281561"/>
              <a:gd name="connsiteY12" fmla="*/ 272955 h 30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1561" h="300669">
                <a:moveTo>
                  <a:pt x="226970" y="272955"/>
                </a:moveTo>
                <a:lnTo>
                  <a:pt x="226970" y="272955"/>
                </a:lnTo>
                <a:cubicBezTo>
                  <a:pt x="190576" y="259307"/>
                  <a:pt x="152553" y="249395"/>
                  <a:pt x="117788" y="232012"/>
                </a:cubicBezTo>
                <a:cubicBezTo>
                  <a:pt x="88446" y="217341"/>
                  <a:pt x="35901" y="177421"/>
                  <a:pt x="35901" y="177421"/>
                </a:cubicBezTo>
                <a:cubicBezTo>
                  <a:pt x="-2096" y="120425"/>
                  <a:pt x="-14993" y="120408"/>
                  <a:pt x="22253" y="27295"/>
                </a:cubicBezTo>
                <a:cubicBezTo>
                  <a:pt x="28345" y="12066"/>
                  <a:pt x="49549" y="9098"/>
                  <a:pt x="63197" y="0"/>
                </a:cubicBezTo>
                <a:cubicBezTo>
                  <a:pt x="99591" y="4549"/>
                  <a:pt x="138863" y="-1248"/>
                  <a:pt x="172379" y="13648"/>
                </a:cubicBezTo>
                <a:cubicBezTo>
                  <a:pt x="185525" y="19491"/>
                  <a:pt x="179040" y="42016"/>
                  <a:pt x="186026" y="54591"/>
                </a:cubicBezTo>
                <a:cubicBezTo>
                  <a:pt x="201957" y="83268"/>
                  <a:pt x="230243" y="105356"/>
                  <a:pt x="240617" y="136477"/>
                </a:cubicBezTo>
                <a:lnTo>
                  <a:pt x="267913" y="218364"/>
                </a:lnTo>
                <a:lnTo>
                  <a:pt x="281561" y="259307"/>
                </a:lnTo>
                <a:cubicBezTo>
                  <a:pt x="277012" y="272955"/>
                  <a:pt x="282155" y="298216"/>
                  <a:pt x="267913" y="300251"/>
                </a:cubicBezTo>
                <a:cubicBezTo>
                  <a:pt x="239430" y="304320"/>
                  <a:pt x="233794" y="277504"/>
                  <a:pt x="226970" y="272955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1" name="Группа 80"/>
          <p:cNvGrpSpPr/>
          <p:nvPr/>
        </p:nvGrpSpPr>
        <p:grpSpPr>
          <a:xfrm>
            <a:off x="1426909" y="2194142"/>
            <a:ext cx="1444840" cy="3159292"/>
            <a:chOff x="1415865" y="2205548"/>
            <a:chExt cx="1444840" cy="3159292"/>
          </a:xfrm>
        </p:grpSpPr>
        <p:sp>
          <p:nvSpPr>
            <p:cNvPr id="27" name="Овал 26"/>
            <p:cNvSpPr/>
            <p:nvPr/>
          </p:nvSpPr>
          <p:spPr>
            <a:xfrm>
              <a:off x="1415865" y="2205548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/>
            <p:cNvCxnSpPr>
              <a:stCxn id="27" idx="4"/>
            </p:cNvCxnSpPr>
            <p:nvPr/>
          </p:nvCxnSpPr>
          <p:spPr>
            <a:xfrm>
              <a:off x="1522545" y="2390214"/>
              <a:ext cx="1153852" cy="2789960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Овал 79"/>
            <p:cNvSpPr/>
            <p:nvPr/>
          </p:nvSpPr>
          <p:spPr>
            <a:xfrm>
              <a:off x="2647345" y="5180174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1442782" y="2346255"/>
            <a:ext cx="213360" cy="2201715"/>
            <a:chOff x="1442782" y="2346255"/>
            <a:chExt cx="213360" cy="2201715"/>
          </a:xfrm>
        </p:grpSpPr>
        <p:grpSp>
          <p:nvGrpSpPr>
            <p:cNvPr id="82" name="Группа 81"/>
            <p:cNvGrpSpPr/>
            <p:nvPr/>
          </p:nvGrpSpPr>
          <p:grpSpPr>
            <a:xfrm>
              <a:off x="1496336" y="2346255"/>
              <a:ext cx="53126" cy="2162550"/>
              <a:chOff x="1415865" y="2205548"/>
              <a:chExt cx="1543041" cy="3159292"/>
            </a:xfrm>
          </p:grpSpPr>
          <p:sp>
            <p:nvSpPr>
              <p:cNvPr id="83" name="Овал 82"/>
              <p:cNvSpPr/>
              <p:nvPr/>
            </p:nvSpPr>
            <p:spPr>
              <a:xfrm>
                <a:off x="1415865" y="2205548"/>
                <a:ext cx="213360" cy="184666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84" name="Прямая соединительная линия 83"/>
              <p:cNvCxnSpPr/>
              <p:nvPr/>
            </p:nvCxnSpPr>
            <p:spPr>
              <a:xfrm flipH="1">
                <a:off x="2676386" y="2390214"/>
                <a:ext cx="282520" cy="2789961"/>
              </a:xfrm>
              <a:prstGeom prst="line">
                <a:avLst/>
              </a:prstGeom>
              <a:ln w="28575">
                <a:solidFill>
                  <a:srgbClr val="FF000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Овал 84"/>
              <p:cNvSpPr/>
              <p:nvPr/>
            </p:nvSpPr>
            <p:spPr>
              <a:xfrm>
                <a:off x="2647345" y="5180174"/>
                <a:ext cx="213360" cy="184666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6" name="Овал 85"/>
            <p:cNvSpPr/>
            <p:nvPr/>
          </p:nvSpPr>
          <p:spPr>
            <a:xfrm>
              <a:off x="1442782" y="4363304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6" name="Группа 125"/>
          <p:cNvGrpSpPr/>
          <p:nvPr/>
        </p:nvGrpSpPr>
        <p:grpSpPr>
          <a:xfrm>
            <a:off x="492475" y="2319461"/>
            <a:ext cx="1074324" cy="2908468"/>
            <a:chOff x="4490447" y="4057472"/>
            <a:chExt cx="1074324" cy="2908468"/>
          </a:xfrm>
        </p:grpSpPr>
        <p:grpSp>
          <p:nvGrpSpPr>
            <p:cNvPr id="122" name="Группа 121"/>
            <p:cNvGrpSpPr/>
            <p:nvPr/>
          </p:nvGrpSpPr>
          <p:grpSpPr>
            <a:xfrm>
              <a:off x="4499992" y="4089448"/>
              <a:ext cx="1012885" cy="2876492"/>
              <a:chOff x="489288" y="2351019"/>
              <a:chExt cx="1012885" cy="2876492"/>
            </a:xfrm>
          </p:grpSpPr>
          <p:cxnSp>
            <p:nvCxnSpPr>
              <p:cNvPr id="115" name="Прямая соединительная линия 114"/>
              <p:cNvCxnSpPr>
                <a:endCxn id="108" idx="4"/>
              </p:cNvCxnSpPr>
              <p:nvPr/>
            </p:nvCxnSpPr>
            <p:spPr>
              <a:xfrm flipH="1" flipV="1">
                <a:off x="489288" y="3143605"/>
                <a:ext cx="45964" cy="207452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Прямая соединительная линия 116"/>
              <p:cNvCxnSpPr/>
              <p:nvPr/>
            </p:nvCxnSpPr>
            <p:spPr>
              <a:xfrm flipV="1">
                <a:off x="546314" y="2363170"/>
                <a:ext cx="851143" cy="6974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Прямая соединительная линия 118"/>
              <p:cNvCxnSpPr/>
              <p:nvPr/>
            </p:nvCxnSpPr>
            <p:spPr>
              <a:xfrm flipH="1">
                <a:off x="1497844" y="2351019"/>
                <a:ext cx="4329" cy="209246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Прямая соединительная линия 120"/>
              <p:cNvCxnSpPr>
                <a:endCxn id="19" idx="3"/>
              </p:cNvCxnSpPr>
              <p:nvPr/>
            </p:nvCxnSpPr>
            <p:spPr>
              <a:xfrm flipV="1">
                <a:off x="546314" y="4458780"/>
                <a:ext cx="932010" cy="76873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3" name="Прямоугольник 122"/>
            <p:cNvSpPr/>
            <p:nvPr/>
          </p:nvSpPr>
          <p:spPr>
            <a:xfrm>
              <a:off x="4522974" y="4853070"/>
              <a:ext cx="989903" cy="134413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Прямоугольный треугольник 123"/>
            <p:cNvSpPr/>
            <p:nvPr/>
          </p:nvSpPr>
          <p:spPr>
            <a:xfrm rot="5400000">
              <a:off x="4662326" y="6024193"/>
              <a:ext cx="816265" cy="988625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рямоугольный треугольник 124"/>
            <p:cNvSpPr/>
            <p:nvPr/>
          </p:nvSpPr>
          <p:spPr>
            <a:xfrm rot="16200000">
              <a:off x="4601699" y="3946220"/>
              <a:ext cx="795598" cy="1018101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382608" y="2958939"/>
            <a:ext cx="2450816" cy="2396516"/>
            <a:chOff x="1415865" y="2205548"/>
            <a:chExt cx="2450816" cy="2396516"/>
          </a:xfrm>
        </p:grpSpPr>
        <p:sp>
          <p:nvSpPr>
            <p:cNvPr id="108" name="Овал 107"/>
            <p:cNvSpPr/>
            <p:nvPr/>
          </p:nvSpPr>
          <p:spPr>
            <a:xfrm>
              <a:off x="1415865" y="2205548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9" name="Прямая соединительная линия 108"/>
            <p:cNvCxnSpPr>
              <a:endCxn id="110" idx="4"/>
            </p:cNvCxnSpPr>
            <p:nvPr/>
          </p:nvCxnSpPr>
          <p:spPr>
            <a:xfrm>
              <a:off x="1568509" y="2390214"/>
              <a:ext cx="2191492" cy="2211850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Овал 109"/>
            <p:cNvSpPr/>
            <p:nvPr/>
          </p:nvSpPr>
          <p:spPr>
            <a:xfrm>
              <a:off x="3653321" y="4417398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2673619" y="3186172"/>
            <a:ext cx="49746" cy="2162555"/>
            <a:chOff x="1415865" y="2205548"/>
            <a:chExt cx="1444840" cy="3159292"/>
          </a:xfrm>
        </p:grpSpPr>
        <p:sp>
          <p:nvSpPr>
            <p:cNvPr id="130" name="Овал 129"/>
            <p:cNvSpPr/>
            <p:nvPr/>
          </p:nvSpPr>
          <p:spPr>
            <a:xfrm>
              <a:off x="1415865" y="2205548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2647345" y="5180174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1" name="Полилиния 150"/>
          <p:cNvSpPr/>
          <p:nvPr/>
        </p:nvSpPr>
        <p:spPr>
          <a:xfrm rot="11390734">
            <a:off x="455725" y="3184691"/>
            <a:ext cx="289768" cy="351050"/>
          </a:xfrm>
          <a:custGeom>
            <a:avLst/>
            <a:gdLst>
              <a:gd name="connsiteX0" fmla="*/ 226970 w 281561"/>
              <a:gd name="connsiteY0" fmla="*/ 272955 h 300669"/>
              <a:gd name="connsiteX1" fmla="*/ 226970 w 281561"/>
              <a:gd name="connsiteY1" fmla="*/ 272955 h 300669"/>
              <a:gd name="connsiteX2" fmla="*/ 117788 w 281561"/>
              <a:gd name="connsiteY2" fmla="*/ 232012 h 300669"/>
              <a:gd name="connsiteX3" fmla="*/ 35901 w 281561"/>
              <a:gd name="connsiteY3" fmla="*/ 177421 h 300669"/>
              <a:gd name="connsiteX4" fmla="*/ 22253 w 281561"/>
              <a:gd name="connsiteY4" fmla="*/ 27295 h 300669"/>
              <a:gd name="connsiteX5" fmla="*/ 63197 w 281561"/>
              <a:gd name="connsiteY5" fmla="*/ 0 h 300669"/>
              <a:gd name="connsiteX6" fmla="*/ 172379 w 281561"/>
              <a:gd name="connsiteY6" fmla="*/ 13648 h 300669"/>
              <a:gd name="connsiteX7" fmla="*/ 186026 w 281561"/>
              <a:gd name="connsiteY7" fmla="*/ 54591 h 300669"/>
              <a:gd name="connsiteX8" fmla="*/ 240617 w 281561"/>
              <a:gd name="connsiteY8" fmla="*/ 136477 h 300669"/>
              <a:gd name="connsiteX9" fmla="*/ 267913 w 281561"/>
              <a:gd name="connsiteY9" fmla="*/ 218364 h 300669"/>
              <a:gd name="connsiteX10" fmla="*/ 281561 w 281561"/>
              <a:gd name="connsiteY10" fmla="*/ 259307 h 300669"/>
              <a:gd name="connsiteX11" fmla="*/ 267913 w 281561"/>
              <a:gd name="connsiteY11" fmla="*/ 300251 h 300669"/>
              <a:gd name="connsiteX12" fmla="*/ 226970 w 281561"/>
              <a:gd name="connsiteY12" fmla="*/ 272955 h 30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1561" h="300669">
                <a:moveTo>
                  <a:pt x="226970" y="272955"/>
                </a:moveTo>
                <a:lnTo>
                  <a:pt x="226970" y="272955"/>
                </a:lnTo>
                <a:cubicBezTo>
                  <a:pt x="190576" y="259307"/>
                  <a:pt x="152553" y="249395"/>
                  <a:pt x="117788" y="232012"/>
                </a:cubicBezTo>
                <a:cubicBezTo>
                  <a:pt x="88446" y="217341"/>
                  <a:pt x="35901" y="177421"/>
                  <a:pt x="35901" y="177421"/>
                </a:cubicBezTo>
                <a:cubicBezTo>
                  <a:pt x="-2096" y="120425"/>
                  <a:pt x="-14993" y="120408"/>
                  <a:pt x="22253" y="27295"/>
                </a:cubicBezTo>
                <a:cubicBezTo>
                  <a:pt x="28345" y="12066"/>
                  <a:pt x="49549" y="9098"/>
                  <a:pt x="63197" y="0"/>
                </a:cubicBezTo>
                <a:cubicBezTo>
                  <a:pt x="99591" y="4549"/>
                  <a:pt x="138863" y="-1248"/>
                  <a:pt x="172379" y="13648"/>
                </a:cubicBezTo>
                <a:cubicBezTo>
                  <a:pt x="185525" y="19491"/>
                  <a:pt x="179040" y="42016"/>
                  <a:pt x="186026" y="54591"/>
                </a:cubicBezTo>
                <a:cubicBezTo>
                  <a:pt x="201957" y="83268"/>
                  <a:pt x="230243" y="105356"/>
                  <a:pt x="240617" y="136477"/>
                </a:cubicBezTo>
                <a:lnTo>
                  <a:pt x="267913" y="218364"/>
                </a:lnTo>
                <a:lnTo>
                  <a:pt x="281561" y="259307"/>
                </a:lnTo>
                <a:cubicBezTo>
                  <a:pt x="277012" y="272955"/>
                  <a:pt x="282155" y="298216"/>
                  <a:pt x="267913" y="300251"/>
                </a:cubicBezTo>
                <a:cubicBezTo>
                  <a:pt x="239430" y="304320"/>
                  <a:pt x="233794" y="277504"/>
                  <a:pt x="226970" y="272955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6" name="Группа 145"/>
          <p:cNvGrpSpPr/>
          <p:nvPr/>
        </p:nvGrpSpPr>
        <p:grpSpPr>
          <a:xfrm rot="12131358">
            <a:off x="-10033" y="2946424"/>
            <a:ext cx="1000243" cy="2284000"/>
            <a:chOff x="1415865" y="2184927"/>
            <a:chExt cx="1521603" cy="3390491"/>
          </a:xfrm>
        </p:grpSpPr>
        <p:sp>
          <p:nvSpPr>
            <p:cNvPr id="147" name="Овал 146"/>
            <p:cNvSpPr/>
            <p:nvPr/>
          </p:nvSpPr>
          <p:spPr>
            <a:xfrm>
              <a:off x="1415865" y="2205548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8" name="Прямая соединительная линия 147"/>
            <p:cNvCxnSpPr>
              <a:endCxn id="149" idx="4"/>
            </p:cNvCxnSpPr>
            <p:nvPr/>
          </p:nvCxnSpPr>
          <p:spPr>
            <a:xfrm rot="9468642" flipV="1">
              <a:off x="2135132" y="2184927"/>
              <a:ext cx="31651" cy="3390491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Овал 148"/>
            <p:cNvSpPr/>
            <p:nvPr/>
          </p:nvSpPr>
          <p:spPr>
            <a:xfrm>
              <a:off x="2647344" y="5180174"/>
              <a:ext cx="290124" cy="275529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 rot="17549707">
            <a:off x="1133623" y="4122966"/>
            <a:ext cx="1059124" cy="2333475"/>
            <a:chOff x="1286201" y="2045981"/>
            <a:chExt cx="1611175" cy="3463933"/>
          </a:xfrm>
        </p:grpSpPr>
        <p:sp>
          <p:nvSpPr>
            <p:cNvPr id="139" name="Овал 138"/>
            <p:cNvSpPr/>
            <p:nvPr/>
          </p:nvSpPr>
          <p:spPr>
            <a:xfrm>
              <a:off x="1286201" y="2045981"/>
              <a:ext cx="343026" cy="34423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0" name="Прямая соединительная линия 139"/>
            <p:cNvCxnSpPr>
              <a:endCxn id="141" idx="1"/>
            </p:cNvCxnSpPr>
            <p:nvPr/>
          </p:nvCxnSpPr>
          <p:spPr>
            <a:xfrm rot="4050293">
              <a:off x="457837" y="3722142"/>
              <a:ext cx="3217547" cy="29060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Овал 140"/>
            <p:cNvSpPr/>
            <p:nvPr/>
          </p:nvSpPr>
          <p:spPr>
            <a:xfrm>
              <a:off x="2647345" y="5180174"/>
              <a:ext cx="250031" cy="32974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6" name="Группа 155"/>
          <p:cNvGrpSpPr/>
          <p:nvPr/>
        </p:nvGrpSpPr>
        <p:grpSpPr>
          <a:xfrm>
            <a:off x="2786050" y="2255425"/>
            <a:ext cx="1074324" cy="2908468"/>
            <a:chOff x="4490447" y="4057472"/>
            <a:chExt cx="1074324" cy="2908468"/>
          </a:xfrm>
        </p:grpSpPr>
        <p:grpSp>
          <p:nvGrpSpPr>
            <p:cNvPr id="157" name="Группа 156"/>
            <p:cNvGrpSpPr/>
            <p:nvPr/>
          </p:nvGrpSpPr>
          <p:grpSpPr>
            <a:xfrm>
              <a:off x="4499992" y="4089448"/>
              <a:ext cx="1012885" cy="2876492"/>
              <a:chOff x="489288" y="2351019"/>
              <a:chExt cx="1012885" cy="2876492"/>
            </a:xfrm>
          </p:grpSpPr>
          <p:cxnSp>
            <p:nvCxnSpPr>
              <p:cNvPr id="161" name="Прямая соединительная линия 160"/>
              <p:cNvCxnSpPr/>
              <p:nvPr/>
            </p:nvCxnSpPr>
            <p:spPr>
              <a:xfrm flipH="1" flipV="1">
                <a:off x="489288" y="3152990"/>
                <a:ext cx="45964" cy="207452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Прямая соединительная линия 161"/>
              <p:cNvCxnSpPr/>
              <p:nvPr/>
            </p:nvCxnSpPr>
            <p:spPr>
              <a:xfrm flipV="1">
                <a:off x="546314" y="2363170"/>
                <a:ext cx="851143" cy="69748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Прямая соединительная линия 162"/>
              <p:cNvCxnSpPr/>
              <p:nvPr/>
            </p:nvCxnSpPr>
            <p:spPr>
              <a:xfrm flipH="1">
                <a:off x="1497844" y="2351019"/>
                <a:ext cx="4329" cy="209246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Прямая соединительная линия 163"/>
              <p:cNvCxnSpPr/>
              <p:nvPr/>
            </p:nvCxnSpPr>
            <p:spPr>
              <a:xfrm flipV="1">
                <a:off x="546314" y="4458780"/>
                <a:ext cx="932010" cy="76873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8" name="Прямоугольник 157"/>
            <p:cNvSpPr/>
            <p:nvPr/>
          </p:nvSpPr>
          <p:spPr>
            <a:xfrm>
              <a:off x="4522974" y="4853070"/>
              <a:ext cx="989903" cy="134413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Прямоугольный треугольник 158"/>
            <p:cNvSpPr/>
            <p:nvPr/>
          </p:nvSpPr>
          <p:spPr>
            <a:xfrm rot="5400000">
              <a:off x="4662326" y="6024193"/>
              <a:ext cx="816265" cy="988625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Прямоугольный треугольник 159"/>
            <p:cNvSpPr/>
            <p:nvPr/>
          </p:nvSpPr>
          <p:spPr>
            <a:xfrm rot="16200000">
              <a:off x="4601699" y="3946220"/>
              <a:ext cx="795598" cy="1018101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Полилиния 168"/>
          <p:cNvSpPr/>
          <p:nvPr/>
        </p:nvSpPr>
        <p:spPr>
          <a:xfrm rot="15490913">
            <a:off x="3536451" y="2302675"/>
            <a:ext cx="334625" cy="310062"/>
          </a:xfrm>
          <a:custGeom>
            <a:avLst/>
            <a:gdLst>
              <a:gd name="connsiteX0" fmla="*/ 226970 w 281561"/>
              <a:gd name="connsiteY0" fmla="*/ 272955 h 300669"/>
              <a:gd name="connsiteX1" fmla="*/ 226970 w 281561"/>
              <a:gd name="connsiteY1" fmla="*/ 272955 h 300669"/>
              <a:gd name="connsiteX2" fmla="*/ 117788 w 281561"/>
              <a:gd name="connsiteY2" fmla="*/ 232012 h 300669"/>
              <a:gd name="connsiteX3" fmla="*/ 35901 w 281561"/>
              <a:gd name="connsiteY3" fmla="*/ 177421 h 300669"/>
              <a:gd name="connsiteX4" fmla="*/ 22253 w 281561"/>
              <a:gd name="connsiteY4" fmla="*/ 27295 h 300669"/>
              <a:gd name="connsiteX5" fmla="*/ 63197 w 281561"/>
              <a:gd name="connsiteY5" fmla="*/ 0 h 300669"/>
              <a:gd name="connsiteX6" fmla="*/ 172379 w 281561"/>
              <a:gd name="connsiteY6" fmla="*/ 13648 h 300669"/>
              <a:gd name="connsiteX7" fmla="*/ 186026 w 281561"/>
              <a:gd name="connsiteY7" fmla="*/ 54591 h 300669"/>
              <a:gd name="connsiteX8" fmla="*/ 240617 w 281561"/>
              <a:gd name="connsiteY8" fmla="*/ 136477 h 300669"/>
              <a:gd name="connsiteX9" fmla="*/ 267913 w 281561"/>
              <a:gd name="connsiteY9" fmla="*/ 218364 h 300669"/>
              <a:gd name="connsiteX10" fmla="*/ 281561 w 281561"/>
              <a:gd name="connsiteY10" fmla="*/ 259307 h 300669"/>
              <a:gd name="connsiteX11" fmla="*/ 267913 w 281561"/>
              <a:gd name="connsiteY11" fmla="*/ 300251 h 300669"/>
              <a:gd name="connsiteX12" fmla="*/ 226970 w 281561"/>
              <a:gd name="connsiteY12" fmla="*/ 272955 h 30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1561" h="300669">
                <a:moveTo>
                  <a:pt x="226970" y="272955"/>
                </a:moveTo>
                <a:lnTo>
                  <a:pt x="226970" y="272955"/>
                </a:lnTo>
                <a:cubicBezTo>
                  <a:pt x="190576" y="259307"/>
                  <a:pt x="152553" y="249395"/>
                  <a:pt x="117788" y="232012"/>
                </a:cubicBezTo>
                <a:cubicBezTo>
                  <a:pt x="88446" y="217341"/>
                  <a:pt x="35901" y="177421"/>
                  <a:pt x="35901" y="177421"/>
                </a:cubicBezTo>
                <a:cubicBezTo>
                  <a:pt x="-2096" y="120425"/>
                  <a:pt x="-14993" y="120408"/>
                  <a:pt x="22253" y="27295"/>
                </a:cubicBezTo>
                <a:cubicBezTo>
                  <a:pt x="28345" y="12066"/>
                  <a:pt x="49549" y="9098"/>
                  <a:pt x="63197" y="0"/>
                </a:cubicBezTo>
                <a:cubicBezTo>
                  <a:pt x="99591" y="4549"/>
                  <a:pt x="138863" y="-1248"/>
                  <a:pt x="172379" y="13648"/>
                </a:cubicBezTo>
                <a:cubicBezTo>
                  <a:pt x="185525" y="19491"/>
                  <a:pt x="179040" y="42016"/>
                  <a:pt x="186026" y="54591"/>
                </a:cubicBezTo>
                <a:cubicBezTo>
                  <a:pt x="201957" y="83268"/>
                  <a:pt x="230243" y="105356"/>
                  <a:pt x="240617" y="136477"/>
                </a:cubicBezTo>
                <a:lnTo>
                  <a:pt x="267913" y="218364"/>
                </a:lnTo>
                <a:lnTo>
                  <a:pt x="281561" y="259307"/>
                </a:lnTo>
                <a:cubicBezTo>
                  <a:pt x="277012" y="272955"/>
                  <a:pt x="282155" y="298216"/>
                  <a:pt x="267913" y="300251"/>
                </a:cubicBezTo>
                <a:cubicBezTo>
                  <a:pt x="239430" y="304320"/>
                  <a:pt x="233794" y="277504"/>
                  <a:pt x="226970" y="272955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2" name="Группа 151"/>
          <p:cNvGrpSpPr/>
          <p:nvPr/>
        </p:nvGrpSpPr>
        <p:grpSpPr>
          <a:xfrm rot="3871056">
            <a:off x="1400308" y="1512784"/>
            <a:ext cx="1536152" cy="4548687"/>
            <a:chOff x="1402285" y="2153137"/>
            <a:chExt cx="1458420" cy="3211703"/>
          </a:xfrm>
        </p:grpSpPr>
        <p:sp>
          <p:nvSpPr>
            <p:cNvPr id="153" name="Овал 152"/>
            <p:cNvSpPr/>
            <p:nvPr/>
          </p:nvSpPr>
          <p:spPr>
            <a:xfrm>
              <a:off x="1402285" y="2153137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4" name="Прямая соединительная линия 153"/>
            <p:cNvCxnSpPr>
              <a:stCxn id="153" idx="4"/>
            </p:cNvCxnSpPr>
            <p:nvPr/>
          </p:nvCxnSpPr>
          <p:spPr>
            <a:xfrm>
              <a:off x="1508966" y="2337803"/>
              <a:ext cx="1153852" cy="2789960"/>
            </a:xfrm>
            <a:prstGeom prst="line">
              <a:avLst/>
            </a:prstGeom>
            <a:ln w="28575"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Овал 154"/>
            <p:cNvSpPr/>
            <p:nvPr/>
          </p:nvSpPr>
          <p:spPr>
            <a:xfrm>
              <a:off x="2647345" y="5180174"/>
              <a:ext cx="213360" cy="184666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5" name="Группа 164"/>
          <p:cNvGrpSpPr/>
          <p:nvPr/>
        </p:nvGrpSpPr>
        <p:grpSpPr>
          <a:xfrm rot="3770496">
            <a:off x="2079071" y="2534093"/>
            <a:ext cx="2466881" cy="2497039"/>
            <a:chOff x="1349393" y="2190468"/>
            <a:chExt cx="2528630" cy="2546317"/>
          </a:xfrm>
        </p:grpSpPr>
        <p:sp>
          <p:nvSpPr>
            <p:cNvPr id="166" name="Овал 165"/>
            <p:cNvSpPr/>
            <p:nvPr/>
          </p:nvSpPr>
          <p:spPr>
            <a:xfrm>
              <a:off x="1349393" y="2190468"/>
              <a:ext cx="260449" cy="23733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7" name="Прямая соединительная линия 166"/>
            <p:cNvCxnSpPr/>
            <p:nvPr/>
          </p:nvCxnSpPr>
          <p:spPr>
            <a:xfrm>
              <a:off x="1554600" y="2350428"/>
              <a:ext cx="2191492" cy="2211850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Овал 167"/>
            <p:cNvSpPr/>
            <p:nvPr/>
          </p:nvSpPr>
          <p:spPr>
            <a:xfrm>
              <a:off x="3673597" y="4519568"/>
              <a:ext cx="204426" cy="217217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4" grpId="0"/>
      <p:bldP spid="55" grpId="0"/>
      <p:bldP spid="106" grpId="0" animBg="1"/>
      <p:bldP spid="106" grpId="1" animBg="1"/>
      <p:bldP spid="151" grpId="0" animBg="1"/>
      <p:bldP spid="151" grpId="1" animBg="1"/>
      <p:bldP spid="16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143000"/>
          </a:xfrm>
        </p:spPr>
        <p:txBody>
          <a:bodyPr/>
          <a:lstStyle/>
          <a:p>
            <a:r>
              <a:rPr lang="uk-UA" dirty="0" smtClean="0"/>
              <a:t>Тема5. Кути між </a:t>
            </a:r>
            <a:r>
              <a:rPr lang="uk-UA" dirty="0" err="1" smtClean="0"/>
              <a:t>площинами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90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465" y="2103438"/>
            <a:ext cx="8229600" cy="1143000"/>
          </a:xfrm>
        </p:spPr>
        <p:txBody>
          <a:bodyPr/>
          <a:lstStyle/>
          <a:p>
            <a:r>
              <a:rPr lang="uk-UA" dirty="0" smtClean="0"/>
              <a:t>Тема1. Кут між прямими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араллелограмм 41"/>
          <p:cNvSpPr/>
          <p:nvPr/>
        </p:nvSpPr>
        <p:spPr>
          <a:xfrm>
            <a:off x="785786" y="3714752"/>
            <a:ext cx="1500198" cy="642942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630687"/>
              </p:ext>
            </p:extLst>
          </p:nvPr>
        </p:nvGraphicFramePr>
        <p:xfrm>
          <a:off x="571471" y="260649"/>
          <a:ext cx="8215370" cy="1008111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8215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08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 smtClean="0"/>
                        <a:t>Взаємне розміщення прямих у просторі</a:t>
                      </a:r>
                      <a:endParaRPr lang="ru-RU" sz="3600" dirty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918649"/>
              </p:ext>
            </p:extLst>
          </p:nvPr>
        </p:nvGraphicFramePr>
        <p:xfrm>
          <a:off x="4071934" y="1857364"/>
          <a:ext cx="4714909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714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  <a:sym typeface="Symbol"/>
                        </a:rPr>
                        <a:t></a:t>
                      </a:r>
                      <a:r>
                        <a:rPr lang="uk-UA" sz="2400" dirty="0" smtClean="0">
                          <a:latin typeface="Cambria" pitchFamily="18" charset="0"/>
                          <a:sym typeface="Symbol"/>
                        </a:rPr>
                        <a:t>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itchFamily="18" charset="0"/>
                        <a:ea typeface="+mn-ea"/>
                        <a:cs typeface="+mn-cs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571471" y="1857365"/>
          <a:ext cx="1714513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14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</a:t>
                      </a: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2285984" y="1857365"/>
          <a:ext cx="1785950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85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</a:t>
                      </a:r>
                      <a:r>
                        <a:rPr lang="en-US" sz="2400" dirty="0">
                          <a:latin typeface="Cambria" pitchFamily="18" charset="0"/>
                        </a:rPr>
                        <a:t>||</a:t>
                      </a:r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</a:t>
                      </a:r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3" name="Прямоугольник 62"/>
          <p:cNvSpPr/>
          <p:nvPr/>
        </p:nvSpPr>
        <p:spPr>
          <a:xfrm>
            <a:off x="597493" y="5967731"/>
            <a:ext cx="1566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ru-RU" sz="2400" b="1" dirty="0" smtClean="0">
                <a:sym typeface="Symbol"/>
              </a:rPr>
              <a:t>;</a:t>
            </a:r>
            <a:r>
              <a:rPr lang="uk-UA" sz="2400" b="1" dirty="0" smtClean="0">
                <a:latin typeface="Cambria" pitchFamily="18" charset="0"/>
                <a:sym typeface="Symbol"/>
              </a:rPr>
              <a:t>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344169" y="5967731"/>
            <a:ext cx="1555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ru-RU" sz="2300" b="1" dirty="0" smtClean="0">
                <a:latin typeface="Cambria" pitchFamily="18" charset="0"/>
                <a:sym typeface="Symbol"/>
              </a:rPr>
              <a:t>;</a:t>
            </a:r>
            <a:r>
              <a:rPr lang="uk-UA" sz="2400" b="1" dirty="0" smtClean="0">
                <a:latin typeface="Cambria" pitchFamily="18" charset="0"/>
                <a:sym typeface="Symbol"/>
              </a:rPr>
              <a:t>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12436" y="398836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r>
              <a:rPr lang="uk-UA" dirty="0">
                <a:latin typeface="Cambria" pitchFamily="18" charset="0"/>
                <a:sym typeface="Symbol"/>
              </a:rPr>
              <a:t> </a:t>
            </a:r>
            <a:r>
              <a:rPr lang="uk-UA" b="1" dirty="0">
                <a:latin typeface="Cambria" pitchFamily="18" charset="0"/>
                <a:sym typeface="Symbol"/>
              </a:rPr>
              <a:t></a:t>
            </a:r>
            <a:endParaRPr lang="ru-RU" b="1" dirty="0"/>
          </a:p>
        </p:txBody>
      </p:sp>
      <p:sp>
        <p:nvSpPr>
          <p:cNvPr id="74" name="Параллелограмм 73"/>
          <p:cNvSpPr/>
          <p:nvPr/>
        </p:nvSpPr>
        <p:spPr>
          <a:xfrm>
            <a:off x="2428860" y="4286256"/>
            <a:ext cx="1500198" cy="500066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2428860" y="448842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43" name="Параллелограмм 42"/>
          <p:cNvSpPr/>
          <p:nvPr/>
        </p:nvSpPr>
        <p:spPr>
          <a:xfrm>
            <a:off x="2571736" y="3286124"/>
            <a:ext cx="1500198" cy="500066"/>
          </a:xfrm>
          <a:prstGeom prst="parallelogram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571736" y="342900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Cambria" pitchFamily="18" charset="0"/>
                <a:sym typeface="Symbol"/>
              </a:rPr>
              <a:t>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5531255" y="5967731"/>
            <a:ext cx="1394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ru-RU" sz="2300" b="1" dirty="0" smtClean="0">
                <a:latin typeface="Cambria" pitchFamily="18" charset="0"/>
                <a:sym typeface="Symbol"/>
              </a:rPr>
              <a:t>;</a:t>
            </a:r>
            <a:r>
              <a:rPr lang="uk-UA" sz="2400" b="1" dirty="0" smtClean="0">
                <a:latin typeface="Cambria" pitchFamily="18" charset="0"/>
                <a:sym typeface="Symbol"/>
              </a:rPr>
              <a:t></a:t>
            </a:r>
            <a:r>
              <a:rPr lang="en-US" sz="2300" b="1" dirty="0">
                <a:latin typeface="Cambria" pitchFamily="18" charset="0"/>
                <a:sym typeface="Symbol"/>
              </a:rPr>
              <a:t>)=</a:t>
            </a:r>
            <a:r>
              <a:rPr lang="ru-RU" sz="2300" b="1" dirty="0">
                <a:latin typeface="Cambria" pitchFamily="18" charset="0"/>
                <a:sym typeface="Symbol"/>
              </a:rPr>
              <a:t>?</a:t>
            </a:r>
            <a:endParaRPr lang="ru-RU" sz="2300" b="1" dirty="0">
              <a:latin typeface="Cambria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407971" y="1340768"/>
            <a:ext cx="20756" cy="51659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168581" y="1299425"/>
            <a:ext cx="20756" cy="51659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85144" y="1285153"/>
            <a:ext cx="20756" cy="51659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247405"/>
            <a:ext cx="3810000" cy="3114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dirty="0" smtClean="0"/>
              <a:t>ОЗНАЧЕННЯ: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80278" y="1268760"/>
                <a:ext cx="8229600" cy="1684784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buNone/>
                </a:pPr>
                <a:r>
                  <a:rPr lang="uk-UA" dirty="0" smtClean="0"/>
                  <a:t>Величиною кута між </a:t>
                </a:r>
                <a:r>
                  <a:rPr lang="uk-UA" dirty="0" err="1" smtClean="0"/>
                  <a:t>площинами</a:t>
                </a:r>
                <a:r>
                  <a:rPr lang="uk-UA" dirty="0" smtClean="0"/>
                  <a:t> називають величину двогранного кута, що менше 90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uk-UA" dirty="0" smtClean="0"/>
                  <a:t>  – фігура, утворена двома </a:t>
                </a:r>
                <a:r>
                  <a:rPr lang="uk-UA" dirty="0" err="1" smtClean="0"/>
                  <a:t>півплощинами</a:t>
                </a:r>
                <a:r>
                  <a:rPr lang="uk-UA" dirty="0" smtClean="0"/>
                  <a:t>  (грані) та спільною прямою (ребро). 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0278" y="1268760"/>
                <a:ext cx="8229600" cy="1684784"/>
              </a:xfrm>
              <a:blipFill rotWithShape="1">
                <a:blip r:embed="rId2"/>
                <a:stretch>
                  <a:fillRect l="-1704" t="-9386" r="-1778" b="-3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561945"/>
            <a:ext cx="5167460" cy="2985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 rot="20736132">
            <a:off x="4389503" y="4869822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ребро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4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uk-UA" dirty="0" smtClean="0"/>
              <a:t>ОЗНАЧЕННЯ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376" y="771251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Величиною двогранного кута називають величину лінійного кута, утвореного двома  </a:t>
            </a:r>
            <a:r>
              <a:rPr lang="ru-RU" dirty="0" err="1" smtClean="0"/>
              <a:t>променями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належать </a:t>
            </a:r>
            <a:r>
              <a:rPr lang="ru-RU" dirty="0" err="1" smtClean="0"/>
              <a:t>різним</a:t>
            </a:r>
            <a:r>
              <a:rPr lang="ru-RU" dirty="0" smtClean="0"/>
              <a:t> граням кута,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спільну</a:t>
            </a:r>
            <a:r>
              <a:rPr lang="ru-RU" dirty="0" smtClean="0"/>
              <a:t> вершину та </a:t>
            </a:r>
            <a:r>
              <a:rPr lang="ru-RU" dirty="0" err="1" smtClean="0"/>
              <a:t>перпендикілярні</a:t>
            </a:r>
            <a:r>
              <a:rPr lang="uk-UA" dirty="0" smtClean="0"/>
              <a:t> до ребра двогранного кута  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1354972" y="3428181"/>
            <a:ext cx="3700883" cy="3320805"/>
            <a:chOff x="1254856" y="3244334"/>
            <a:chExt cx="3700883" cy="3320805"/>
          </a:xfrm>
        </p:grpSpPr>
        <p:sp>
          <p:nvSpPr>
            <p:cNvPr id="4" name="Параллелограмм 3"/>
            <p:cNvSpPr/>
            <p:nvPr/>
          </p:nvSpPr>
          <p:spPr>
            <a:xfrm rot="20955000">
              <a:off x="1254856" y="3407852"/>
              <a:ext cx="3039104" cy="1885897"/>
            </a:xfrm>
            <a:prstGeom prst="parallelogram">
              <a:avLst>
                <a:gd name="adj" fmla="val 5632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араллелограмм 4"/>
            <p:cNvSpPr/>
            <p:nvPr/>
          </p:nvSpPr>
          <p:spPr>
            <a:xfrm rot="20917524" flipH="1">
              <a:off x="1520972" y="5207817"/>
              <a:ext cx="3434767" cy="1357322"/>
            </a:xfrm>
            <a:prstGeom prst="parallelogram">
              <a:avLst>
                <a:gd name="adj" fmla="val 101802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Прямоугольник 5"/>
                <p:cNvSpPr/>
                <p:nvPr/>
              </p:nvSpPr>
              <p:spPr>
                <a:xfrm>
                  <a:off x="3563888" y="3244334"/>
                  <a:ext cx="38241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𝛼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6" name="Прямоугольник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3888" y="3244334"/>
                  <a:ext cx="382412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0" name="Прямая соединительная линия 9"/>
          <p:cNvCxnSpPr>
            <a:endCxn id="5" idx="1"/>
          </p:cNvCxnSpPr>
          <p:nvPr/>
        </p:nvCxnSpPr>
        <p:spPr>
          <a:xfrm flipH="1">
            <a:off x="2527304" y="4045714"/>
            <a:ext cx="378269" cy="149553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2506718" y="5541253"/>
            <a:ext cx="1142672" cy="6187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олилиния 17"/>
          <p:cNvSpPr/>
          <p:nvPr/>
        </p:nvSpPr>
        <p:spPr>
          <a:xfrm>
            <a:off x="2283590" y="5163206"/>
            <a:ext cx="378673" cy="409903"/>
          </a:xfrm>
          <a:custGeom>
            <a:avLst/>
            <a:gdLst>
              <a:gd name="connsiteX0" fmla="*/ 378673 w 378673"/>
              <a:gd name="connsiteY0" fmla="*/ 0 h 409903"/>
              <a:gd name="connsiteX1" fmla="*/ 299846 w 378673"/>
              <a:gd name="connsiteY1" fmla="*/ 15766 h 409903"/>
              <a:gd name="connsiteX2" fmla="*/ 205253 w 378673"/>
              <a:gd name="connsiteY2" fmla="*/ 47297 h 409903"/>
              <a:gd name="connsiteX3" fmla="*/ 110659 w 378673"/>
              <a:gd name="connsiteY3" fmla="*/ 63062 h 409903"/>
              <a:gd name="connsiteX4" fmla="*/ 79128 w 378673"/>
              <a:gd name="connsiteY4" fmla="*/ 157655 h 409903"/>
              <a:gd name="connsiteX5" fmla="*/ 63363 w 378673"/>
              <a:gd name="connsiteY5" fmla="*/ 204952 h 409903"/>
              <a:gd name="connsiteX6" fmla="*/ 31832 w 378673"/>
              <a:gd name="connsiteY6" fmla="*/ 252248 h 409903"/>
              <a:gd name="connsiteX7" fmla="*/ 16066 w 378673"/>
              <a:gd name="connsiteY7" fmla="*/ 299545 h 409903"/>
              <a:gd name="connsiteX8" fmla="*/ 301 w 378673"/>
              <a:gd name="connsiteY8" fmla="*/ 409903 h 409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673" h="409903">
                <a:moveTo>
                  <a:pt x="378673" y="0"/>
                </a:moveTo>
                <a:cubicBezTo>
                  <a:pt x="352397" y="5255"/>
                  <a:pt x="325698" y="8715"/>
                  <a:pt x="299846" y="15766"/>
                </a:cubicBezTo>
                <a:cubicBezTo>
                  <a:pt x="267781" y="24511"/>
                  <a:pt x="238037" y="41833"/>
                  <a:pt x="205253" y="47297"/>
                </a:cubicBezTo>
                <a:lnTo>
                  <a:pt x="110659" y="63062"/>
                </a:lnTo>
                <a:lnTo>
                  <a:pt x="79128" y="157655"/>
                </a:lnTo>
                <a:cubicBezTo>
                  <a:pt x="73873" y="173421"/>
                  <a:pt x="72581" y="191125"/>
                  <a:pt x="63363" y="204952"/>
                </a:cubicBezTo>
                <a:cubicBezTo>
                  <a:pt x="52853" y="220717"/>
                  <a:pt x="40306" y="235301"/>
                  <a:pt x="31832" y="252248"/>
                </a:cubicBezTo>
                <a:cubicBezTo>
                  <a:pt x="24400" y="267112"/>
                  <a:pt x="20631" y="283566"/>
                  <a:pt x="16066" y="299545"/>
                </a:cubicBezTo>
                <a:cubicBezTo>
                  <a:pt x="-3523" y="368105"/>
                  <a:pt x="301" y="348067"/>
                  <a:pt x="301" y="40990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2795215" y="5470634"/>
            <a:ext cx="220717" cy="173420"/>
          </a:xfrm>
          <a:custGeom>
            <a:avLst/>
            <a:gdLst>
              <a:gd name="connsiteX0" fmla="*/ 0 w 220717"/>
              <a:gd name="connsiteY0" fmla="*/ 173420 h 173420"/>
              <a:gd name="connsiteX1" fmla="*/ 173421 w 220717"/>
              <a:gd name="connsiteY1" fmla="*/ 126124 h 173420"/>
              <a:gd name="connsiteX2" fmla="*/ 220717 w 220717"/>
              <a:gd name="connsiteY2" fmla="*/ 110358 h 173420"/>
              <a:gd name="connsiteX3" fmla="*/ 126124 w 220717"/>
              <a:gd name="connsiteY3" fmla="*/ 63062 h 173420"/>
              <a:gd name="connsiteX4" fmla="*/ 78828 w 220717"/>
              <a:gd name="connsiteY4" fmla="*/ 47296 h 173420"/>
              <a:gd name="connsiteX5" fmla="*/ 31531 w 220717"/>
              <a:gd name="connsiteY5" fmla="*/ 0 h 173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0717" h="173420">
                <a:moveTo>
                  <a:pt x="0" y="173420"/>
                </a:moveTo>
                <a:cubicBezTo>
                  <a:pt x="111416" y="151138"/>
                  <a:pt x="53411" y="166128"/>
                  <a:pt x="173421" y="126124"/>
                </a:cubicBezTo>
                <a:lnTo>
                  <a:pt x="220717" y="110358"/>
                </a:lnTo>
                <a:cubicBezTo>
                  <a:pt x="101845" y="70735"/>
                  <a:pt x="248363" y="124182"/>
                  <a:pt x="126124" y="63062"/>
                </a:cubicBezTo>
                <a:cubicBezTo>
                  <a:pt x="111260" y="55630"/>
                  <a:pt x="93692" y="54728"/>
                  <a:pt x="78828" y="47296"/>
                </a:cubicBezTo>
                <a:cubicBezTo>
                  <a:pt x="27159" y="21461"/>
                  <a:pt x="31531" y="32325"/>
                  <a:pt x="31531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араллелограмм 22"/>
          <p:cNvSpPr/>
          <p:nvPr/>
        </p:nvSpPr>
        <p:spPr>
          <a:xfrm rot="6287497">
            <a:off x="2385641" y="4506964"/>
            <a:ext cx="1814183" cy="1216766"/>
          </a:xfrm>
          <a:prstGeom prst="parallelogram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2651215" y="5163206"/>
            <a:ext cx="274084" cy="551793"/>
          </a:xfrm>
          <a:custGeom>
            <a:avLst/>
            <a:gdLst>
              <a:gd name="connsiteX0" fmla="*/ 0 w 274084"/>
              <a:gd name="connsiteY0" fmla="*/ 0 h 551793"/>
              <a:gd name="connsiteX1" fmla="*/ 78827 w 274084"/>
              <a:gd name="connsiteY1" fmla="*/ 31531 h 551793"/>
              <a:gd name="connsiteX2" fmla="*/ 173421 w 274084"/>
              <a:gd name="connsiteY2" fmla="*/ 110358 h 551793"/>
              <a:gd name="connsiteX3" fmla="*/ 236483 w 274084"/>
              <a:gd name="connsiteY3" fmla="*/ 204951 h 551793"/>
              <a:gd name="connsiteX4" fmla="*/ 268014 w 274084"/>
              <a:gd name="connsiteY4" fmla="*/ 551793 h 551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84" h="551793">
                <a:moveTo>
                  <a:pt x="0" y="0"/>
                </a:moveTo>
                <a:cubicBezTo>
                  <a:pt x="26276" y="10510"/>
                  <a:pt x="53515" y="18875"/>
                  <a:pt x="78827" y="31531"/>
                </a:cubicBezTo>
                <a:cubicBezTo>
                  <a:pt x="111950" y="48093"/>
                  <a:pt x="151233" y="81831"/>
                  <a:pt x="173421" y="110358"/>
                </a:cubicBezTo>
                <a:cubicBezTo>
                  <a:pt x="196687" y="140271"/>
                  <a:pt x="236483" y="204951"/>
                  <a:pt x="236483" y="204951"/>
                </a:cubicBezTo>
                <a:cubicBezTo>
                  <a:pt x="294603" y="379312"/>
                  <a:pt x="268014" y="266307"/>
                  <a:pt x="268014" y="551793"/>
                </a:cubicBezTo>
              </a:path>
            </a:pathLst>
          </a:custGeom>
          <a:noFill/>
          <a:ln w="76200">
            <a:solidFill>
              <a:srgbClr val="EB9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445876" y="6147701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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503405" y="386104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А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283590" y="5559815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О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358712" y="6093154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В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6228184" y="3612847"/>
                <a:ext cx="18529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dirty="0" smtClean="0">
                    <a:solidFill>
                      <a:prstClr val="black"/>
                    </a:solidFill>
                    <a:latin typeface="Cambria" pitchFamily="18" charset="0"/>
                    <a:sym typeface="Symbol"/>
                  </a:rPr>
                  <a:t>(</a:t>
                </a:r>
                <a14:m>
                  <m:oMath xmlns:m="http://schemas.openxmlformats.org/officeDocument/2006/math">
                    <m:r>
                      <a:rPr lang="uk-UA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𝛼</m:t>
                    </m:r>
                    <m:r>
                      <a:rPr lang="uk-UA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;</m:t>
                    </m:r>
                    <m:r>
                      <a:rPr lang="uk-UA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𝛽</m:t>
                    </m:r>
                    <m:r>
                      <a:rPr lang="uk-UA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)=</m:t>
                    </m:r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</m:t>
                    </m:r>
                    <m:r>
                      <m:rPr>
                        <m:nor/>
                      </m:rPr>
                      <a:rPr lang="en-US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A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О</m:t>
                    </m:r>
                    <m:r>
                      <m:rPr>
                        <m:nor/>
                      </m:rPr>
                      <a:rPr lang="en-US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B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612847"/>
                <a:ext cx="1852943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961" t="-11667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895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3" grpId="0" animBg="1"/>
      <p:bldP spid="26" grpId="0" animBg="1"/>
      <p:bldP spid="28" grpId="0"/>
      <p:bldP spid="29" grpId="0"/>
      <p:bldP spid="30" grpId="0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-32077"/>
            <a:ext cx="8229600" cy="1143000"/>
          </a:xfrm>
        </p:spPr>
        <p:txBody>
          <a:bodyPr/>
          <a:lstStyle/>
          <a:p>
            <a:pPr algn="l"/>
            <a:r>
              <a:rPr lang="uk-UA" dirty="0" smtClean="0"/>
              <a:t>ЗАДАЧА: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73659" y="814895"/>
                <a:ext cx="8229600" cy="110193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k-UA" sz="2000" dirty="0" smtClean="0"/>
                  <a:t>Трикутники АВС і АСК лежать у різних </a:t>
                </a:r>
                <a:r>
                  <a:rPr lang="uk-UA" sz="2000" dirty="0" err="1" smtClean="0"/>
                  <a:t>площинах</a:t>
                </a:r>
                <a:r>
                  <a:rPr lang="uk-UA" sz="2000" dirty="0" smtClean="0"/>
                  <a:t>, причому пряма ВК перпендикулярна до площини АВС. Знайдіть двогранний кут, грані якого містять дані трикутники, якщо </a:t>
                </a:r>
                <a:r>
                  <a:rPr lang="uk-UA" sz="2000" dirty="0" smtClean="0">
                    <a:solidFill>
                      <a:prstClr val="black"/>
                    </a:solidFill>
                    <a:latin typeface="Cambria" pitchFamily="18" charset="0"/>
                    <a:sym typeface="Symbol"/>
                  </a:rPr>
                  <a:t>АСК = 90</a:t>
                </a:r>
                <a14:m>
                  <m:oMath xmlns:m="http://schemas.openxmlformats.org/officeDocument/2006/math">
                    <m:r>
                      <a:rPr lang="uk-UA" sz="20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°</m:t>
                    </m:r>
                    <m:r>
                      <a:rPr lang="uk-UA" sz="20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, ВС=6см, СК=12см</m:t>
                    </m:r>
                    <m:r>
                      <m:rPr>
                        <m:nor/>
                      </m:rPr>
                      <a:rPr lang="uk-UA" sz="20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.</m:t>
                    </m:r>
                  </m:oMath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3659" y="814895"/>
                <a:ext cx="8229600" cy="1101937"/>
              </a:xfrm>
              <a:blipFill rotWithShape="1">
                <a:blip r:embed="rId3"/>
                <a:stretch>
                  <a:fillRect l="-815" t="-2778" r="-741"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 flipV="1">
            <a:off x="564279" y="3977504"/>
            <a:ext cx="1954070" cy="6013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427383" y="1927210"/>
                <a:ext cx="435098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uk-UA" b="1" dirty="0" smtClean="0"/>
                  <a:t>Дано: </a:t>
                </a:r>
                <a14:m>
                  <m:oMath xmlns:m="http://schemas.openxmlformats.org/officeDocument/2006/math">
                    <m:r>
                      <a:rPr lang="uk-UA" b="1" i="0" smtClean="0">
                        <a:latin typeface="Cambria Math"/>
                        <a:ea typeface="Cambria Math"/>
                      </a:rPr>
                      <m:t>      </m:t>
                    </m:r>
                    <m:r>
                      <a:rPr lang="uk-UA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uk-UA" b="0" i="1" smtClean="0">
                        <a:latin typeface="Cambria Math"/>
                        <a:ea typeface="Cambria Math"/>
                      </a:rPr>
                      <m:t>АВС,  ∆АСК,</m:t>
                    </m:r>
                    <m:r>
                      <m:rPr>
                        <m:nor/>
                      </m:rPr>
                      <a:rPr lang="uk-UA" b="0" i="0" smtClean="0">
                        <a:latin typeface="Cambria Math"/>
                        <a:ea typeface="Cambria Math"/>
                      </a:rPr>
                      <m:t> ВК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 АВС,</m:t>
                    </m:r>
                  </m:oMath>
                </a14:m>
                <a:r>
                  <a:rPr lang="uk-UA" b="0" i="0" dirty="0" smtClean="0">
                    <a:solidFill>
                      <a:prstClr val="black"/>
                    </a:solidFill>
                    <a:latin typeface="Cambria" pitchFamily="18" charset="0"/>
                    <a:sym typeface="Symbol"/>
                  </a:rPr>
                  <a:t/>
                </a:r>
                <a:br>
                  <a:rPr lang="uk-UA" b="0" i="0" dirty="0" smtClean="0">
                    <a:solidFill>
                      <a:prstClr val="black"/>
                    </a:solidFill>
                    <a:latin typeface="Cambria" pitchFamily="18" charset="0"/>
                    <a:sym typeface="Symbol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uk-UA" b="0" i="0" dirty="0" smtClean="0">
                          <a:solidFill>
                            <a:prstClr val="black"/>
                          </a:solidFill>
                          <a:latin typeface="Cambria" pitchFamily="18" charset="0"/>
                          <a:sym typeface="Symbol"/>
                        </a:rPr>
                        <m:t> </m:t>
                      </m:r>
                      <m:r>
                        <m:rPr>
                          <m:nor/>
                        </m:rPr>
                        <a:rPr lang="uk-UA" dirty="0">
                          <a:solidFill>
                            <a:prstClr val="black"/>
                          </a:solidFill>
                          <a:latin typeface="Cambria" pitchFamily="18" charset="0"/>
                          <a:sym typeface="Symbol"/>
                        </a:rPr>
                        <m:t>АСК = 90</m:t>
                      </m:r>
                      <m:r>
                        <a:rPr lang="uk-UA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sym typeface="Symbol"/>
                        </a:rPr>
                        <m:t>°, </m:t>
                      </m:r>
                      <m:r>
                        <a:rPr lang="uk-UA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sym typeface="Symbol"/>
                        </a:rPr>
                        <m:t> </m:t>
                      </m:r>
                      <m:r>
                        <a:rPr lang="uk-UA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sym typeface="Symbol"/>
                        </a:rPr>
                        <m:t>ВС=6см, СК=12см</m:t>
                      </m:r>
                    </m:oMath>
                  </m:oMathPara>
                </a14:m>
                <a:endParaRPr lang="ru-RU" dirty="0"/>
              </a:p>
              <a:p>
                <a:r>
                  <a:rPr lang="uk-UA" b="1" dirty="0" smtClean="0"/>
                  <a:t>        Знайти: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</m:t>
                    </m:r>
                  </m:oMath>
                </a14:m>
                <a:r>
                  <a:rPr lang="ru-RU" dirty="0" smtClean="0"/>
                  <a:t> ( АВС; АСК) - ?</a:t>
                </a:r>
                <a:endParaRPr lang="ru-RU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383" y="1927210"/>
                <a:ext cx="4350983" cy="923330"/>
              </a:xfrm>
              <a:prstGeom prst="rect">
                <a:avLst/>
              </a:prstGeom>
              <a:blipFill rotWithShape="1">
                <a:blip r:embed="rId4"/>
                <a:stretch>
                  <a:fillRect t="-3289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Группа 31"/>
          <p:cNvGrpSpPr/>
          <p:nvPr/>
        </p:nvGrpSpPr>
        <p:grpSpPr>
          <a:xfrm>
            <a:off x="238206" y="2509344"/>
            <a:ext cx="4082745" cy="3338548"/>
            <a:chOff x="246563" y="2492896"/>
            <a:chExt cx="4082745" cy="3338548"/>
          </a:xfrm>
        </p:grpSpPr>
        <p:sp>
          <p:nvSpPr>
            <p:cNvPr id="7" name="Прямоугольный треугольник 6"/>
            <p:cNvSpPr/>
            <p:nvPr/>
          </p:nvSpPr>
          <p:spPr>
            <a:xfrm rot="19721841">
              <a:off x="724760" y="3185416"/>
              <a:ext cx="3109639" cy="1584176"/>
            </a:xfrm>
            <a:prstGeom prst="rtTriangl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Равнобедренный треугольник 10"/>
            <p:cNvSpPr/>
            <p:nvPr/>
          </p:nvSpPr>
          <p:spPr>
            <a:xfrm rot="3724164">
              <a:off x="1669020" y="2186337"/>
              <a:ext cx="1603702" cy="3465707"/>
            </a:xfrm>
            <a:prstGeom prst="triangle">
              <a:avLst>
                <a:gd name="adj" fmla="val 12641"/>
              </a:avLst>
            </a:prstGeom>
            <a:solidFill>
              <a:srgbClr val="00B050">
                <a:alpha val="14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2301359" y="3842188"/>
              <a:ext cx="1718249" cy="13103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endCxn id="7" idx="4"/>
            </p:cNvCxnSpPr>
            <p:nvPr/>
          </p:nvCxnSpPr>
          <p:spPr>
            <a:xfrm flipV="1">
              <a:off x="1334000" y="3846472"/>
              <a:ext cx="2685608" cy="15928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246563" y="3600525"/>
              <a:ext cx="3177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/>
                <a:t>А</a:t>
              </a:r>
              <a:endParaRPr lang="ru-RU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864758" y="2492896"/>
              <a:ext cx="3097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/>
                <a:t>К</a:t>
              </a:r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179951" y="5462112"/>
              <a:ext cx="3080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 smtClean="0"/>
                <a:t>С</a:t>
              </a: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4019608" y="3723038"/>
              <a:ext cx="3097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dirty="0"/>
                <a:t>В</a:t>
              </a:r>
              <a:endParaRPr lang="ru-RU" dirty="0"/>
            </a:p>
          </p:txBody>
        </p:sp>
        <p:cxnSp>
          <p:nvCxnSpPr>
            <p:cNvPr id="31" name="Прямая соединительная линия 30"/>
            <p:cNvCxnSpPr>
              <a:stCxn id="7" idx="4"/>
              <a:endCxn id="11" idx="0"/>
            </p:cNvCxnSpPr>
            <p:nvPr/>
          </p:nvCxnSpPr>
          <p:spPr>
            <a:xfrm flipH="1" flipV="1">
              <a:off x="3721242" y="2578181"/>
              <a:ext cx="298366" cy="126829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5018956" y="2850540"/>
            <a:ext cx="146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err="1" smtClean="0"/>
              <a:t>Розв</a:t>
            </a:r>
            <a:r>
              <a:rPr lang="en-US" b="1" dirty="0" smtClean="0"/>
              <a:t>`</a:t>
            </a:r>
            <a:r>
              <a:rPr lang="ru-RU" b="1" dirty="0" err="1" smtClean="0"/>
              <a:t>язання</a:t>
            </a:r>
            <a:r>
              <a:rPr lang="uk-UA" b="1" dirty="0" smtClean="0"/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427383" y="3247641"/>
                <a:ext cx="21682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dirty="0" smtClean="0"/>
                  <a:t>1.  АВС 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АСК=АС;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383" y="3247641"/>
                <a:ext cx="2168286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247" t="-8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4360300" y="3572790"/>
                <a:ext cx="43068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dirty="0" smtClean="0"/>
                  <a:t>2.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АСК = 90</m:t>
                    </m:r>
                    <m:r>
                      <a:rPr lang="uk-UA" i="1" dirty="0">
                        <a:latin typeface="Cambria Math"/>
                        <a:ea typeface="Cambria Math"/>
                        <a:sym typeface="Symbol"/>
                      </a:rPr>
                      <m:t>°</m:t>
                    </m:r>
                    <m:r>
                      <a:rPr lang="ru-RU" b="0" i="1" dirty="0" smtClean="0">
                        <a:latin typeface="Cambria Math"/>
                        <a:ea typeface="Cambria Math"/>
                        <a:sym typeface="Symbol"/>
                      </a:rPr>
                      <m:t> </m:t>
                    </m:r>
                    <m:d>
                      <m:dPr>
                        <m:ctrlPr>
                          <a:rPr lang="ru-RU" b="0" i="1" dirty="0" smtClean="0">
                            <a:latin typeface="Cambria Math"/>
                            <a:ea typeface="Cambria Math"/>
                            <a:sym typeface="Symbol"/>
                          </a:rPr>
                        </m:ctrlPr>
                      </m:dPr>
                      <m:e>
                        <m:r>
                          <a:rPr lang="ru-RU" b="0" i="1" dirty="0" smtClean="0">
                            <a:latin typeface="Cambria Math"/>
                            <a:ea typeface="Cambria Math"/>
                            <a:sym typeface="Symbol"/>
                          </a:rPr>
                          <m:t>за умовою</m:t>
                        </m:r>
                      </m:e>
                    </m:d>
                    <m:r>
                      <a:rPr lang="ru-RU" b="0" i="1" dirty="0" smtClean="0">
                        <a:latin typeface="Cambria Math"/>
                        <a:ea typeface="Cambria Math"/>
                        <a:sym typeface="Symbol"/>
                      </a:rPr>
                      <m:t>, отже</m:t>
                    </m:r>
                  </m:oMath>
                </a14:m>
                <a:r>
                  <a:rPr lang="uk-UA" dirty="0" smtClean="0"/>
                  <a:t> СК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АС;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300" y="3572790"/>
                <a:ext cx="4306820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132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Полилиния 34"/>
          <p:cNvSpPr/>
          <p:nvPr/>
        </p:nvSpPr>
        <p:spPr>
          <a:xfrm>
            <a:off x="3654660" y="3578772"/>
            <a:ext cx="302485" cy="488731"/>
          </a:xfrm>
          <a:custGeom>
            <a:avLst/>
            <a:gdLst>
              <a:gd name="connsiteX0" fmla="*/ 302485 w 302485"/>
              <a:gd name="connsiteY0" fmla="*/ 0 h 488731"/>
              <a:gd name="connsiteX1" fmla="*/ 223657 w 302485"/>
              <a:gd name="connsiteY1" fmla="*/ 31531 h 488731"/>
              <a:gd name="connsiteX2" fmla="*/ 176361 w 302485"/>
              <a:gd name="connsiteY2" fmla="*/ 63062 h 488731"/>
              <a:gd name="connsiteX3" fmla="*/ 144830 w 302485"/>
              <a:gd name="connsiteY3" fmla="*/ 94594 h 488731"/>
              <a:gd name="connsiteX4" fmla="*/ 97533 w 302485"/>
              <a:gd name="connsiteY4" fmla="*/ 110359 h 488731"/>
              <a:gd name="connsiteX5" fmla="*/ 50237 w 302485"/>
              <a:gd name="connsiteY5" fmla="*/ 141890 h 488731"/>
              <a:gd name="connsiteX6" fmla="*/ 2940 w 302485"/>
              <a:gd name="connsiteY6" fmla="*/ 157656 h 488731"/>
              <a:gd name="connsiteX7" fmla="*/ 18706 w 302485"/>
              <a:gd name="connsiteY7" fmla="*/ 378373 h 488731"/>
              <a:gd name="connsiteX8" fmla="*/ 34471 w 302485"/>
              <a:gd name="connsiteY8" fmla="*/ 425669 h 488731"/>
              <a:gd name="connsiteX9" fmla="*/ 34471 w 302485"/>
              <a:gd name="connsiteY9" fmla="*/ 488731 h 488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2485" h="488731">
                <a:moveTo>
                  <a:pt x="302485" y="0"/>
                </a:moveTo>
                <a:cubicBezTo>
                  <a:pt x="276209" y="10510"/>
                  <a:pt x="248969" y="18875"/>
                  <a:pt x="223657" y="31531"/>
                </a:cubicBezTo>
                <a:cubicBezTo>
                  <a:pt x="206710" y="40005"/>
                  <a:pt x="191156" y="51225"/>
                  <a:pt x="176361" y="63062"/>
                </a:cubicBezTo>
                <a:cubicBezTo>
                  <a:pt x="164754" y="72348"/>
                  <a:pt x="157576" y="86946"/>
                  <a:pt x="144830" y="94594"/>
                </a:cubicBezTo>
                <a:cubicBezTo>
                  <a:pt x="130580" y="103144"/>
                  <a:pt x="113299" y="105104"/>
                  <a:pt x="97533" y="110359"/>
                </a:cubicBezTo>
                <a:cubicBezTo>
                  <a:pt x="81768" y="120869"/>
                  <a:pt x="67184" y="133416"/>
                  <a:pt x="50237" y="141890"/>
                </a:cubicBezTo>
                <a:cubicBezTo>
                  <a:pt x="35373" y="149322"/>
                  <a:pt x="5136" y="141183"/>
                  <a:pt x="2940" y="157656"/>
                </a:cubicBezTo>
                <a:cubicBezTo>
                  <a:pt x="-6808" y="230769"/>
                  <a:pt x="10088" y="305118"/>
                  <a:pt x="18706" y="378373"/>
                </a:cubicBezTo>
                <a:cubicBezTo>
                  <a:pt x="20648" y="394877"/>
                  <a:pt x="32121" y="409218"/>
                  <a:pt x="34471" y="425669"/>
                </a:cubicBezTo>
                <a:cubicBezTo>
                  <a:pt x="37444" y="446478"/>
                  <a:pt x="34471" y="467710"/>
                  <a:pt x="34471" y="488731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олилиния 36"/>
          <p:cNvSpPr/>
          <p:nvPr/>
        </p:nvSpPr>
        <p:spPr>
          <a:xfrm>
            <a:off x="1198179" y="5076497"/>
            <a:ext cx="283780" cy="204951"/>
          </a:xfrm>
          <a:custGeom>
            <a:avLst/>
            <a:gdLst>
              <a:gd name="connsiteX0" fmla="*/ 0 w 283780"/>
              <a:gd name="connsiteY0" fmla="*/ 204951 h 204951"/>
              <a:gd name="connsiteX1" fmla="*/ 47297 w 283780"/>
              <a:gd name="connsiteY1" fmla="*/ 126124 h 204951"/>
              <a:gd name="connsiteX2" fmla="*/ 94593 w 283780"/>
              <a:gd name="connsiteY2" fmla="*/ 31531 h 204951"/>
              <a:gd name="connsiteX3" fmla="*/ 141890 w 283780"/>
              <a:gd name="connsiteY3" fmla="*/ 0 h 204951"/>
              <a:gd name="connsiteX4" fmla="*/ 157655 w 283780"/>
              <a:gd name="connsiteY4" fmla="*/ 47296 h 204951"/>
              <a:gd name="connsiteX5" fmla="*/ 236483 w 283780"/>
              <a:gd name="connsiteY5" fmla="*/ 110358 h 204951"/>
              <a:gd name="connsiteX6" fmla="*/ 283780 w 283780"/>
              <a:gd name="connsiteY6" fmla="*/ 173420 h 20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3780" h="204951">
                <a:moveTo>
                  <a:pt x="0" y="204951"/>
                </a:moveTo>
                <a:cubicBezTo>
                  <a:pt x="15766" y="178675"/>
                  <a:pt x="33593" y="153532"/>
                  <a:pt x="47297" y="126124"/>
                </a:cubicBezTo>
                <a:cubicBezTo>
                  <a:pt x="72943" y="74832"/>
                  <a:pt x="49409" y="76714"/>
                  <a:pt x="94593" y="31531"/>
                </a:cubicBezTo>
                <a:cubicBezTo>
                  <a:pt x="107991" y="18133"/>
                  <a:pt x="126124" y="10510"/>
                  <a:pt x="141890" y="0"/>
                </a:cubicBezTo>
                <a:cubicBezTo>
                  <a:pt x="147145" y="15765"/>
                  <a:pt x="149105" y="33046"/>
                  <a:pt x="157655" y="47296"/>
                </a:cubicBezTo>
                <a:cubicBezTo>
                  <a:pt x="172631" y="72255"/>
                  <a:pt x="215003" y="96038"/>
                  <a:pt x="236483" y="110358"/>
                </a:cubicBezTo>
                <a:cubicBezTo>
                  <a:pt x="255965" y="168803"/>
                  <a:pt x="237385" y="150223"/>
                  <a:pt x="283780" y="17342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3604540" y="4086537"/>
                <a:ext cx="553946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dirty="0"/>
                  <a:t>3. ВК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  <m:r>
                      <a:rPr lang="ru-RU" i="1" dirty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uk-UA" i="1" dirty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ВС</m:t>
                    </m:r>
                  </m:oMath>
                </a14:m>
                <a:r>
                  <a:rPr lang="ru-RU" dirty="0"/>
                  <a:t> ( за </a:t>
                </a:r>
                <a:r>
                  <a:rPr lang="ru-RU" dirty="0" err="1" smtClean="0"/>
                  <a:t>означенням</a:t>
                </a:r>
                <a:r>
                  <a:rPr lang="ru-RU" dirty="0" smtClean="0"/>
                  <a:t> </a:t>
                </a:r>
                <a:r>
                  <a:rPr lang="ru-RU" dirty="0" err="1"/>
                  <a:t>перппенд</a:t>
                </a:r>
                <a:r>
                  <a:rPr lang="ru-RU" dirty="0"/>
                  <a:t>. </a:t>
                </a:r>
                <a:r>
                  <a:rPr lang="ru-RU" dirty="0" err="1"/>
                  <a:t>прямої</a:t>
                </a:r>
                <a:r>
                  <a:rPr lang="ru-RU" dirty="0"/>
                  <a:t> та </a:t>
                </a:r>
                <a:r>
                  <a:rPr lang="ru-RU" dirty="0" err="1"/>
                  <a:t>площини</a:t>
                </a:r>
                <a:r>
                  <a:rPr lang="ru-RU" dirty="0" smtClean="0"/>
                  <a:t>);</a:t>
                </a:r>
                <a:endParaRPr lang="ru-RU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540" y="4086537"/>
                <a:ext cx="5539460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880" t="-4717" r="-990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3283480" y="4659339"/>
                <a:ext cx="523132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dirty="0" smtClean="0"/>
                  <a:t>4. ВС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  <m:r>
                      <a:rPr lang="ru-RU" i="1" dirty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uk-UA" b="0" i="1" dirty="0" smtClean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А</m:t>
                    </m:r>
                    <m:r>
                      <a:rPr lang="uk-UA" i="1" dirty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С</m:t>
                    </m:r>
                  </m:oMath>
                </a14:m>
                <a:r>
                  <a:rPr lang="ru-RU" dirty="0"/>
                  <a:t> ( за </a:t>
                </a:r>
                <a:r>
                  <a:rPr lang="ru-RU" dirty="0" smtClean="0"/>
                  <a:t>теоремою про три перпендикуляра);</a:t>
                </a:r>
                <a:endParaRPr lang="ru-RU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3480" y="4659339"/>
                <a:ext cx="5231326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1049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1886436" y="5075436"/>
                <a:ext cx="7734866" cy="403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dirty="0" smtClean="0"/>
                  <a:t>5. Оскільки </a:t>
                </a:r>
                <a:r>
                  <a:rPr lang="uk-UA" dirty="0"/>
                  <a:t>ВС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  <m:r>
                      <a:rPr lang="ru-RU" i="1" dirty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uk-UA" i="1" dirty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АС</m:t>
                    </m:r>
                  </m:oMath>
                </a14:m>
                <a:r>
                  <a:rPr lang="uk-UA" dirty="0" smtClean="0"/>
                  <a:t> і </a:t>
                </a:r>
                <a:r>
                  <a:rPr lang="uk-UA" dirty="0"/>
                  <a:t>СК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АС</m:t>
                    </m:r>
                  </m:oMath>
                </a14:m>
                <a:r>
                  <a:rPr lang="uk-UA" dirty="0" smtClean="0"/>
                  <a:t>, то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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В</m:t>
                    </m:r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СК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 − лінійний кут двогранного кута ;</m:t>
                    </m:r>
                  </m:oMath>
                </a14:m>
                <a:r>
                  <a:rPr lang="uk-UA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436" y="5075436"/>
                <a:ext cx="7734866" cy="403124"/>
              </a:xfrm>
              <a:prstGeom prst="rect">
                <a:avLst/>
              </a:prstGeom>
              <a:blipFill rotWithShape="1">
                <a:blip r:embed="rId9"/>
                <a:stretch>
                  <a:fillRect l="-630" t="-1515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1238864" y="5479449"/>
                <a:ext cx="8293764" cy="7604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uk-UA" dirty="0" smtClean="0">
                          <a:solidFill>
                            <a:prstClr val="black"/>
                          </a:solidFill>
                          <a:latin typeface="Cambria Math"/>
                          <a:sym typeface="Symbol"/>
                        </a:rPr>
                        <m:t>6</m:t>
                      </m:r>
                      <m:r>
                        <m:rPr>
                          <m:nor/>
                        </m:rPr>
                        <a:rPr lang="uk-UA" b="0" i="0" dirty="0" smtClean="0">
                          <a:solidFill>
                            <a:prstClr val="black"/>
                          </a:solidFill>
                          <a:latin typeface="Cambria Math"/>
                          <a:sym typeface="Symbol"/>
                        </a:rPr>
                        <m:t>. Розглянемо </m:t>
                      </m:r>
                      <m:r>
                        <a:rPr lang="uk-UA" b="0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sym typeface="Symbol"/>
                        </a:rPr>
                        <m:t>∆СКВ −прямокутний;ВС=6см, СК=12 см </m:t>
                      </m:r>
                      <m:d>
                        <m:dPr>
                          <m:ctrlPr>
                            <a:rPr lang="uk-UA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sym typeface="Symbol"/>
                            </a:rPr>
                          </m:ctrlPr>
                        </m:dPr>
                        <m:e>
                          <m:r>
                            <a:rPr lang="uk-UA" b="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sym typeface="Symbol"/>
                            </a:rPr>
                            <m:t> за умовою</m:t>
                          </m:r>
                        </m:e>
                      </m:d>
                    </m:oMath>
                  </m:oMathPara>
                </a14:m>
                <a:endParaRPr lang="uk-UA" b="0" i="1" dirty="0" smtClean="0">
                  <a:solidFill>
                    <a:prstClr val="black"/>
                  </a:solidFill>
                  <a:latin typeface="Cambria Math"/>
                  <a:ea typeface="Cambria Math"/>
                  <a:sym typeface="Symbol"/>
                </a:endParaRPr>
              </a:p>
              <a:p>
                <a14:m>
                  <m:oMath xmlns:m="http://schemas.openxmlformats.org/officeDocument/2006/math">
                    <m:r>
                      <a:rPr lang="uk-UA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ВС=</m:t>
                    </m:r>
                    <m:f>
                      <m:fPr>
                        <m:ctrlPr>
                          <a:rPr lang="uk-UA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</m:ctrlPr>
                      </m:fPr>
                      <m:num>
                        <m:r>
                          <a:rPr lang="uk-UA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1</m:t>
                        </m:r>
                      </m:num>
                      <m:den>
                        <m:r>
                          <a:rPr lang="uk-UA" b="0" i="1" dirty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2</m:t>
                        </m:r>
                      </m:den>
                    </m:f>
                    <m:r>
                      <a:rPr lang="uk-UA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sym typeface="Symbol"/>
                      </a:rPr>
                      <m:t>СК</m:t>
                    </m:r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 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, отже</m:t>
                    </m:r>
                  </m:oMath>
                </a14:m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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В</m:t>
                    </m:r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СК = 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3</m:t>
                    </m:r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0</m:t>
                    </m:r>
                    <m:r>
                      <a:rPr lang="uk-UA" i="1" dirty="0">
                        <a:latin typeface="Cambria Math"/>
                        <a:ea typeface="Cambria Math"/>
                        <a:sym typeface="Symbol"/>
                      </a:rPr>
                      <m:t>°</m:t>
                    </m:r>
                    <m:r>
                      <a:rPr lang="ru-RU" i="1" dirty="0">
                        <a:latin typeface="Cambria Math"/>
                        <a:ea typeface="Cambria Math"/>
                        <a:sym typeface="Symbol"/>
                      </a:rPr>
                      <m:t> </m:t>
                    </m:r>
                  </m:oMath>
                </a14:m>
                <a:r>
                  <a:rPr lang="ru-RU" dirty="0" smtClean="0"/>
                  <a:t>( за </a:t>
                </a:r>
                <a:r>
                  <a:rPr lang="ru-RU" dirty="0" err="1" smtClean="0"/>
                  <a:t>властивістю</a:t>
                </a:r>
                <a:r>
                  <a:rPr lang="ru-RU" dirty="0" smtClean="0"/>
                  <a:t> катета);</a:t>
                </a:r>
                <a:endParaRPr lang="ru-RU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864" y="5479449"/>
                <a:ext cx="8293764" cy="760465"/>
              </a:xfrm>
              <a:prstGeom prst="rect">
                <a:avLst/>
              </a:prstGeom>
              <a:blipFill rotWithShape="1">
                <a:blip r:embed="rId10"/>
                <a:stretch>
                  <a:fillRect b="-4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238206" y="6239914"/>
                <a:ext cx="42931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7.</m:t>
                    </m:r>
                    <m:r>
                      <m:rPr>
                        <m:nor/>
                      </m:rPr>
                      <a:rPr lang="uk-UA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</m:t>
                    </m:r>
                    <m:r>
                      <m:rPr>
                        <m:nor/>
                      </m:rPr>
                      <a:rPr lang="ru-RU" dirty="0" smtClean="0"/>
                      <m:t> ( АВС; АСК)</m:t>
                    </m:r>
                    <m:r>
                      <m:rPr>
                        <m:nor/>
                      </m:rPr>
                      <a:rPr lang="uk-UA" b="0" i="0" dirty="0" smtClean="0"/>
                      <m:t> = </m:t>
                    </m:r>
                    <m:r>
                      <m:rPr>
                        <m:nor/>
                      </m:rPr>
                      <a:rPr lang="uk-UA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</m:t>
                    </m:r>
                    <m:r>
                      <m:rPr>
                        <m:nor/>
                      </m:rPr>
                      <a:rPr lang="uk-UA" b="0" i="0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В</m:t>
                    </m:r>
                    <m:r>
                      <m:rPr>
                        <m:nor/>
                      </m:rPr>
                      <a:rPr lang="uk-UA" dirty="0" smtClean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СК = 90</m:t>
                    </m:r>
                    <m:r>
                      <a:rPr lang="uk-UA" i="1" dirty="0">
                        <a:latin typeface="Cambria Math"/>
                        <a:ea typeface="Cambria Math"/>
                        <a:sym typeface="Symbol"/>
                      </a:rPr>
                      <m:t>°</m:t>
                    </m:r>
                    <m:r>
                      <a:rPr lang="uk-UA" b="0" i="1" dirty="0" smtClean="0">
                        <a:latin typeface="Cambria Math"/>
                        <a:ea typeface="Cambria Math"/>
                        <a:sym typeface="Symbol"/>
                      </a:rPr>
                      <m:t> −</m:t>
                    </m:r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30</m:t>
                    </m:r>
                    <m:r>
                      <a:rPr lang="uk-UA" i="1" dirty="0">
                        <a:latin typeface="Cambria Math"/>
                        <a:ea typeface="Cambria Math"/>
                        <a:sym typeface="Symbol"/>
                      </a:rPr>
                      <m:t>°</m:t>
                    </m:r>
                  </m:oMath>
                </a14:m>
                <a:r>
                  <a:rPr lang="ru-RU" dirty="0" smtClean="0"/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uk-UA" dirty="0" smtClean="0">
                        <a:solidFill>
                          <a:prstClr val="black"/>
                        </a:solidFill>
                        <a:latin typeface="Cambria Math"/>
                        <a:sym typeface="Symbol"/>
                      </a:rPr>
                      <m:t>6</m:t>
                    </m:r>
                    <m:r>
                      <m:rPr>
                        <m:nor/>
                      </m:rPr>
                      <a:rPr lang="uk-UA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0</m:t>
                    </m:r>
                    <m:r>
                      <a:rPr lang="uk-UA" i="1" dirty="0">
                        <a:latin typeface="Cambria Math"/>
                        <a:ea typeface="Cambria Math"/>
                        <a:sym typeface="Symbol"/>
                      </a:rPr>
                      <m:t>°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06" y="6239914"/>
                <a:ext cx="4293163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5463565" y="6424524"/>
                <a:ext cx="31694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0" i="1" dirty="0" smtClean="0">
                          <a:solidFill>
                            <a:prstClr val="black"/>
                          </a:solidFill>
                          <a:latin typeface="Cambria Math"/>
                          <a:sym typeface="Symbol"/>
                        </a:rPr>
                        <m:t>Відповідь:</m:t>
                      </m:r>
                      <m:r>
                        <m:rPr>
                          <m:nor/>
                        </m:rPr>
                        <a:rPr lang="uk-UA" dirty="0">
                          <a:solidFill>
                            <a:prstClr val="black"/>
                          </a:solidFill>
                          <a:latin typeface="Cambria" pitchFamily="18" charset="0"/>
                          <a:sym typeface="Symbol"/>
                        </a:rPr>
                        <m:t></m:t>
                      </m:r>
                      <m:r>
                        <m:rPr>
                          <m:nor/>
                        </m:rPr>
                        <a:rPr lang="ru-RU" dirty="0"/>
                        <m:t> ( АВС; АСК)</m:t>
                      </m:r>
                      <m:r>
                        <m:rPr>
                          <m:nor/>
                        </m:rPr>
                        <a:rPr lang="uk-UA" b="0" i="0" dirty="0" smtClean="0"/>
                        <m:t> =</m:t>
                      </m:r>
                      <m:r>
                        <m:rPr>
                          <m:nor/>
                        </m:rPr>
                        <a:rPr lang="uk-UA" b="0" i="0" dirty="0" smtClean="0">
                          <a:solidFill>
                            <a:prstClr val="black"/>
                          </a:solidFill>
                          <a:latin typeface="Cambria Math"/>
                          <a:sym typeface="Symbol"/>
                        </a:rPr>
                        <m:t>6</m:t>
                      </m:r>
                      <m:r>
                        <m:rPr>
                          <m:nor/>
                        </m:rPr>
                        <a:rPr lang="uk-UA" dirty="0">
                          <a:solidFill>
                            <a:prstClr val="black"/>
                          </a:solidFill>
                          <a:latin typeface="Cambria" pitchFamily="18" charset="0"/>
                          <a:sym typeface="Symbol"/>
                        </a:rPr>
                        <m:t>0</m:t>
                      </m:r>
                      <m:r>
                        <a:rPr lang="uk-UA" i="1" dirty="0">
                          <a:latin typeface="Cambria Math"/>
                          <a:ea typeface="Cambria Math"/>
                          <a:sym typeface="Symbol"/>
                        </a:rPr>
                        <m:t>°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565" y="6424524"/>
                <a:ext cx="3169457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67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4" grpId="0"/>
      <p:bldP spid="40" grpId="0"/>
      <p:bldP spid="41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331797"/>
              </p:ext>
            </p:extLst>
          </p:nvPr>
        </p:nvGraphicFramePr>
        <p:xfrm>
          <a:off x="575249" y="260648"/>
          <a:ext cx="8215370" cy="9087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8215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0872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err="1" smtClean="0"/>
                        <a:t>Вза</a:t>
                      </a:r>
                      <a:r>
                        <a:rPr lang="uk-UA" sz="3600" dirty="0" smtClean="0"/>
                        <a:t>ємне</a:t>
                      </a:r>
                      <a:r>
                        <a:rPr lang="uk-UA" sz="3600" baseline="0" dirty="0" smtClean="0"/>
                        <a:t> розміщення прямих у просторі</a:t>
                      </a:r>
                      <a:endParaRPr lang="ru-RU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879753"/>
              </p:ext>
            </p:extLst>
          </p:nvPr>
        </p:nvGraphicFramePr>
        <p:xfrm>
          <a:off x="4788025" y="1628800"/>
          <a:ext cx="4013048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0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solidFill>
                            <a:schemeClr val="tx1"/>
                          </a:solidFill>
                        </a:rPr>
                        <a:t>Не лежать в одній площині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903716"/>
              </p:ext>
            </p:extLst>
          </p:nvPr>
        </p:nvGraphicFramePr>
        <p:xfrm>
          <a:off x="5192089" y="2699600"/>
          <a:ext cx="3666175" cy="39290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666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290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latin typeface="Cambria" pitchFamily="18" charset="0"/>
                        </a:rPr>
                        <a:t>a</a:t>
                      </a:r>
                      <a:r>
                        <a:rPr lang="en-US" sz="2800" dirty="0" err="1" smtClean="0">
                          <a:latin typeface="Cambria" pitchFamily="18" charset="0"/>
                          <a:sym typeface="Symbol"/>
                        </a:rPr>
                        <a:t>___b</a:t>
                      </a:r>
                      <a:endParaRPr lang="uk-UA" sz="2800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66" name="Группа 65"/>
          <p:cNvGrpSpPr/>
          <p:nvPr/>
        </p:nvGrpSpPr>
        <p:grpSpPr>
          <a:xfrm>
            <a:off x="5357818" y="3500438"/>
            <a:ext cx="1643074" cy="785818"/>
            <a:chOff x="5357818" y="3500438"/>
            <a:chExt cx="1643074" cy="785818"/>
          </a:xfrm>
        </p:grpSpPr>
        <p:sp>
          <p:nvSpPr>
            <p:cNvPr id="28" name="Блок-схема: данные 27"/>
            <p:cNvSpPr/>
            <p:nvPr/>
          </p:nvSpPr>
          <p:spPr>
            <a:xfrm>
              <a:off x="5357818" y="3634910"/>
              <a:ext cx="1643074" cy="579908"/>
            </a:xfrm>
            <a:prstGeom prst="flowChartInputOutpu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29256" y="3916924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</a:t>
              </a:r>
              <a:endParaRPr lang="ru-RU" b="1" dirty="0"/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 flipV="1">
              <a:off x="5857884" y="3786190"/>
              <a:ext cx="857256" cy="142876"/>
            </a:xfrm>
            <a:prstGeom prst="lin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419866" y="350043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a</a:t>
              </a:r>
              <a:endParaRPr lang="ru-RU" dirty="0">
                <a:latin typeface="Cambria" pitchFamily="18" charset="0"/>
              </a:endParaRPr>
            </a:p>
          </p:txBody>
        </p:sp>
      </p:grpSp>
      <p:grpSp>
        <p:nvGrpSpPr>
          <p:cNvPr id="2" name="Группа 47"/>
          <p:cNvGrpSpPr/>
          <p:nvPr/>
        </p:nvGrpSpPr>
        <p:grpSpPr>
          <a:xfrm>
            <a:off x="5572132" y="4572008"/>
            <a:ext cx="2087604" cy="714380"/>
            <a:chOff x="6011725" y="4572008"/>
            <a:chExt cx="2087604" cy="714380"/>
          </a:xfrm>
        </p:grpSpPr>
        <p:sp>
          <p:nvSpPr>
            <p:cNvPr id="29" name="Блок-схема: данные 28"/>
            <p:cNvSpPr/>
            <p:nvPr/>
          </p:nvSpPr>
          <p:spPr>
            <a:xfrm rot="21091622" flipV="1">
              <a:off x="6011725" y="4579511"/>
              <a:ext cx="2087604" cy="626281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57950" y="491705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6786578" y="4786322"/>
              <a:ext cx="1000132" cy="142876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7500958" y="457200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</p:grpSp>
      <p:cxnSp>
        <p:nvCxnSpPr>
          <p:cNvPr id="40" name="Прямая соединительная линия 39"/>
          <p:cNvCxnSpPr/>
          <p:nvPr/>
        </p:nvCxnSpPr>
        <p:spPr>
          <a:xfrm flipV="1">
            <a:off x="7215206" y="4000504"/>
            <a:ext cx="1071570" cy="214314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215206" y="4000504"/>
            <a:ext cx="1285884" cy="214314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2462" y="364331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r>
              <a:rPr lang="en-US" baseline="-25000" dirty="0">
                <a:latin typeface="Cambria" pitchFamily="18" charset="0"/>
              </a:rPr>
              <a:t>1</a:t>
            </a:r>
            <a:endParaRPr lang="ru-RU" baseline="-25000" dirty="0">
              <a:latin typeface="Cambria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15338" y="414338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r>
              <a:rPr lang="ru-RU" baseline="-25000" dirty="0">
                <a:latin typeface="Cambria" pitchFamily="18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30410" y="3774048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О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5072066" y="5572140"/>
            <a:ext cx="2353529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 smtClean="0">
                <a:latin typeface="Cambria" pitchFamily="18" charset="0"/>
                <a:sym typeface="Symbol"/>
              </a:rPr>
              <a:t>a;b</a:t>
            </a:r>
            <a:r>
              <a:rPr lang="en-US" sz="2300" b="1" dirty="0">
                <a:latin typeface="Cambria" pitchFamily="18" charset="0"/>
                <a:sym typeface="Symbol"/>
              </a:rPr>
              <a:t>)=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>
                <a:latin typeface="Cambria" pitchFamily="18" charset="0"/>
                <a:sym typeface="Symbol"/>
              </a:rPr>
              <a:t>a</a:t>
            </a:r>
            <a:r>
              <a:rPr lang="uk-UA" sz="2300" b="1" baseline="-25000" dirty="0" smtClean="0">
                <a:latin typeface="Cambria" pitchFamily="18" charset="0"/>
                <a:sym typeface="Symbol"/>
              </a:rPr>
              <a:t>1</a:t>
            </a:r>
            <a:r>
              <a:rPr lang="en-US" sz="2300" b="1" dirty="0">
                <a:latin typeface="Cambria" pitchFamily="18" charset="0"/>
                <a:sym typeface="Symbol"/>
              </a:rPr>
              <a:t>;b</a:t>
            </a:r>
            <a:r>
              <a:rPr lang="uk-UA" sz="2300" b="1" baseline="-25000" dirty="0">
                <a:latin typeface="Cambria" pitchFamily="18" charset="0"/>
                <a:sym typeface="Symbol"/>
              </a:rPr>
              <a:t>1</a:t>
            </a:r>
            <a:r>
              <a:rPr lang="en-US" sz="2300" b="1" dirty="0">
                <a:latin typeface="Cambria" pitchFamily="18" charset="0"/>
                <a:sym typeface="Symbol"/>
              </a:rPr>
              <a:t>)</a:t>
            </a:r>
            <a:endParaRPr lang="ru-RU" sz="23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7858148" y="4741143"/>
            <a:ext cx="10001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mbria" pitchFamily="18" charset="0"/>
                <a:sym typeface="Symbol"/>
              </a:rPr>
              <a:t>a||a</a:t>
            </a:r>
            <a:r>
              <a:rPr lang="ru-RU" sz="2400" baseline="-25000" dirty="0">
                <a:latin typeface="Cambria" pitchFamily="18" charset="0"/>
                <a:sym typeface="Symbol"/>
              </a:rPr>
              <a:t>1</a:t>
            </a:r>
            <a:endParaRPr lang="uk-UA" sz="2400" dirty="0">
              <a:latin typeface="Cambria" pitchFamily="18" charset="0"/>
              <a:sym typeface="Symbol"/>
            </a:endParaRPr>
          </a:p>
          <a:p>
            <a:r>
              <a:rPr lang="en-US" sz="2400" dirty="0">
                <a:latin typeface="Cambria" pitchFamily="18" charset="0"/>
                <a:sym typeface="Symbol"/>
              </a:rPr>
              <a:t>b||b</a:t>
            </a:r>
            <a:r>
              <a:rPr lang="en-US" sz="2400" baseline="-25000" dirty="0">
                <a:latin typeface="Cambria" pitchFamily="18" charset="0"/>
                <a:sym typeface="Symbol"/>
              </a:rPr>
              <a:t>1</a:t>
            </a: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675217"/>
              </p:ext>
            </p:extLst>
          </p:nvPr>
        </p:nvGraphicFramePr>
        <p:xfrm>
          <a:off x="336409" y="2762481"/>
          <a:ext cx="1500199" cy="39290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001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290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 pitchFamily="18" charset="0"/>
                        </a:rPr>
                        <a:t>a</a:t>
                      </a:r>
                      <a:r>
                        <a:rPr lang="en-US" sz="2400" dirty="0" err="1">
                          <a:latin typeface="Cambria" pitchFamily="18" charset="0"/>
                          <a:sym typeface="Symbol"/>
                        </a:rPr>
                        <a:t>b</a:t>
                      </a:r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 flipV="1">
            <a:off x="550723" y="3679033"/>
            <a:ext cx="1071570" cy="7858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94542" y="342383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23213"/>
              </p:ext>
            </p:extLst>
          </p:nvPr>
        </p:nvGraphicFramePr>
        <p:xfrm>
          <a:off x="338807" y="1628800"/>
          <a:ext cx="4500594" cy="798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835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solidFill>
                            <a:schemeClr val="tx1"/>
                          </a:solidFill>
                        </a:rPr>
                        <a:t>Лежать в одній площині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1" name="Таблица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453526"/>
              </p:ext>
            </p:extLst>
          </p:nvPr>
        </p:nvGraphicFramePr>
        <p:xfrm>
          <a:off x="1928794" y="2795350"/>
          <a:ext cx="1500198" cy="386335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63352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 smtClean="0">
                          <a:latin typeface="Cambria" pitchFamily="18" charset="0"/>
                        </a:rPr>
                        <a:t>а</a:t>
                      </a:r>
                      <a:r>
                        <a:rPr lang="en-US" sz="2400" dirty="0" smtClean="0">
                          <a:latin typeface="Cambria" pitchFamily="18" charset="0"/>
                        </a:rPr>
                        <a:t>||</a:t>
                      </a:r>
                      <a:r>
                        <a:rPr lang="en-US" sz="2400" dirty="0">
                          <a:latin typeface="Cambria" pitchFamily="18" charset="0"/>
                        </a:rPr>
                        <a:t>b</a:t>
                      </a: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52" name="Прямая соединительная линия 51"/>
          <p:cNvCxnSpPr/>
          <p:nvPr/>
        </p:nvCxnSpPr>
        <p:spPr>
          <a:xfrm flipV="1">
            <a:off x="2000768" y="3423831"/>
            <a:ext cx="1071570" cy="78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132940" y="3982977"/>
            <a:ext cx="1071570" cy="78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181110" y="467795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00364" y="328612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296552"/>
              </p:ext>
            </p:extLst>
          </p:nvPr>
        </p:nvGraphicFramePr>
        <p:xfrm>
          <a:off x="3525982" y="2762481"/>
          <a:ext cx="1500198" cy="39290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92909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 pitchFamily="18" charset="0"/>
                        </a:rPr>
                        <a:t>a</a:t>
                      </a:r>
                      <a:r>
                        <a:rPr lang="en-US" sz="2400" dirty="0" err="1">
                          <a:latin typeface="Cambria" pitchFamily="18" charset="0"/>
                          <a:sym typeface="Symbol"/>
                        </a:rPr>
                        <a:t>b</a:t>
                      </a:r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57" name="Прямая соединительная линия 56"/>
          <p:cNvCxnSpPr/>
          <p:nvPr/>
        </p:nvCxnSpPr>
        <p:spPr>
          <a:xfrm flipV="1">
            <a:off x="3786182" y="3786190"/>
            <a:ext cx="1071570" cy="7858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857620" y="3929066"/>
            <a:ext cx="1000132" cy="2857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Дуга 58"/>
          <p:cNvSpPr/>
          <p:nvPr/>
        </p:nvSpPr>
        <p:spPr>
          <a:xfrm rot="12732045">
            <a:off x="4147109" y="3925329"/>
            <a:ext cx="357190" cy="357190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3819244" y="39290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ym typeface="Symbol"/>
              </a:rPr>
              <a:t>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4562478" y="350043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14876" y="421481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20113" y="5745468"/>
            <a:ext cx="153279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 smtClean="0">
                <a:latin typeface="Cambria" pitchFamily="18" charset="0"/>
                <a:sym typeface="Symbol"/>
              </a:rPr>
              <a:t>a;b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000768" y="5745468"/>
            <a:ext cx="153279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 smtClean="0">
                <a:latin typeface="Cambria" pitchFamily="18" charset="0"/>
                <a:sym typeface="Symbol"/>
              </a:rPr>
              <a:t>a;b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533560" y="5660759"/>
            <a:ext cx="1483099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 smtClean="0">
                <a:latin typeface="Cambria" pitchFamily="18" charset="0"/>
                <a:sym typeface="Symbol"/>
              </a:rPr>
              <a:t>a;b</a:t>
            </a:r>
            <a:r>
              <a:rPr lang="en-US" sz="2300" b="1" dirty="0">
                <a:latin typeface="Cambria" pitchFamily="18" charset="0"/>
                <a:sym typeface="Symbol"/>
              </a:rPr>
              <a:t>)=</a:t>
            </a:r>
            <a:r>
              <a:rPr lang="ru-RU" sz="2300" b="1" dirty="0">
                <a:latin typeface="Cambria" pitchFamily="18" charset="0"/>
                <a:sym typeface="Symbol"/>
              </a:rPr>
              <a:t> </a:t>
            </a:r>
            <a:endParaRPr lang="en-US" sz="2300" b="1" dirty="0">
              <a:latin typeface="Cambria" pitchFamily="18" charset="0"/>
              <a:sym typeface="Symbol"/>
            </a:endParaRPr>
          </a:p>
          <a:p>
            <a:pPr algn="ctr"/>
            <a:r>
              <a:rPr lang="en-US" sz="2300" b="1" dirty="0">
                <a:latin typeface="Cambria" pitchFamily="18" charset="0"/>
              </a:rPr>
              <a:t>0</a:t>
            </a:r>
            <a:r>
              <a:rPr lang="en-US" sz="2300" b="1" dirty="0">
                <a:latin typeface="Cambria" pitchFamily="18" charset="0"/>
                <a:sym typeface="Symbol"/>
              </a:rPr>
              <a:t>&lt;</a:t>
            </a:r>
            <a:r>
              <a:rPr lang="ru-RU" sz="2300" b="1" dirty="0">
                <a:latin typeface="Cambria" pitchFamily="18" charset="0"/>
                <a:sym typeface="Symbol"/>
              </a:rPr>
              <a:t></a:t>
            </a:r>
            <a:r>
              <a:rPr lang="en-US" sz="2300" b="1" dirty="0">
                <a:latin typeface="Cambria" pitchFamily="18" charset="0"/>
                <a:sym typeface="Symbol"/>
              </a:rPr>
              <a:t>90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7786710" y="407194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5715008" y="3857628"/>
            <a:ext cx="1000132" cy="142876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357950" y="3916924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r>
              <a:rPr lang="ru-RU" baseline="-25000" dirty="0">
                <a:latin typeface="Cambria" pitchFamily="18" charset="0"/>
              </a:rPr>
              <a:t>2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5072066" y="5983120"/>
            <a:ext cx="223651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a;b</a:t>
            </a:r>
            <a:r>
              <a:rPr lang="en-US" sz="2300" b="1" dirty="0">
                <a:latin typeface="Cambria" pitchFamily="18" charset="0"/>
                <a:sym typeface="Symbol"/>
              </a:rPr>
              <a:t>)=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a;b</a:t>
            </a:r>
            <a:r>
              <a:rPr lang="uk-UA" sz="2300" b="1" baseline="-25000" dirty="0">
                <a:latin typeface="Cambria" pitchFamily="18" charset="0"/>
                <a:sym typeface="Symbol"/>
              </a:rPr>
              <a:t>2</a:t>
            </a:r>
            <a:r>
              <a:rPr lang="en-US" sz="2300" b="1" dirty="0">
                <a:latin typeface="Cambria" pitchFamily="18" charset="0"/>
                <a:sym typeface="Symbol"/>
              </a:rPr>
              <a:t>)</a:t>
            </a:r>
            <a:endParaRPr lang="ru-RU" sz="2300" b="1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7858164" y="5929330"/>
            <a:ext cx="10001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mbria" pitchFamily="18" charset="0"/>
                <a:sym typeface="Symbol"/>
              </a:rPr>
              <a:t>b||b</a:t>
            </a:r>
            <a:r>
              <a:rPr lang="ru-RU" sz="2400" baseline="-25000" dirty="0">
                <a:latin typeface="Cambria" pitchFamily="18" charset="0"/>
                <a:sym typeface="Symbol"/>
              </a:rPr>
              <a:t>2</a:t>
            </a:r>
            <a:endParaRPr lang="en-US" sz="2400" baseline="-25000" dirty="0">
              <a:latin typeface="Cambria" pitchFamily="18" charset="0"/>
              <a:sym typeface="Symbol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3903482" y="1196752"/>
            <a:ext cx="239890" cy="6480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5192089" y="1196752"/>
            <a:ext cx="237167" cy="648072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35" idx="0"/>
          </p:cNvCxnSpPr>
          <p:nvPr/>
        </p:nvCxnSpPr>
        <p:spPr>
          <a:xfrm flipH="1">
            <a:off x="1086508" y="2420888"/>
            <a:ext cx="1" cy="3415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flipH="1">
            <a:off x="2668725" y="2415145"/>
            <a:ext cx="1" cy="3415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flipH="1">
            <a:off x="4259315" y="2420887"/>
            <a:ext cx="1" cy="3415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50723" y="429481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 flipH="1" flipV="1">
            <a:off x="6947313" y="2917943"/>
            <a:ext cx="107157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7" name="Прямая со стрелкой 76"/>
          <p:cNvCxnSpPr/>
          <p:nvPr/>
        </p:nvCxnSpPr>
        <p:spPr>
          <a:xfrm flipH="1">
            <a:off x="7061365" y="2382014"/>
            <a:ext cx="1" cy="3415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6" grpId="0"/>
      <p:bldP spid="47" grpId="0"/>
      <p:bldP spid="45" grpId="0"/>
      <p:bldP spid="54" grpId="0"/>
      <p:bldP spid="55" grpId="0"/>
      <p:bldP spid="59" grpId="0" animBg="1"/>
      <p:bldP spid="60" grpId="0"/>
      <p:bldP spid="61" grpId="0"/>
      <p:bldP spid="62" grpId="0"/>
      <p:bldP spid="63" grpId="0"/>
      <p:bldP spid="64" grpId="0"/>
      <p:bldP spid="65" grpId="0"/>
      <p:bldP spid="67" grpId="0" animBg="1"/>
      <p:bldP spid="69" grpId="0"/>
      <p:bldP spid="70" grpId="0"/>
      <p:bldP spid="71" grpId="0"/>
      <p:bldP spid="74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985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ОЗНАЧЕННЯ: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6" y="1052736"/>
            <a:ext cx="8229600" cy="223224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3600" dirty="0"/>
              <a:t>	</a:t>
            </a:r>
            <a:r>
              <a:rPr lang="uk-UA" sz="3600" dirty="0" smtClean="0"/>
              <a:t>Кутом між мимобіжними прямими називають </a:t>
            </a:r>
            <a:r>
              <a:rPr lang="uk-UA" sz="3600" dirty="0"/>
              <a:t>кут між прямими,  які перетинаються  і  відповідно паралельні  мимобіжним.</a:t>
            </a:r>
            <a:endParaRPr lang="ru-RU" sz="36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714612" y="3857628"/>
            <a:ext cx="1643074" cy="785818"/>
            <a:chOff x="5357818" y="3500438"/>
            <a:chExt cx="1643074" cy="785818"/>
          </a:xfrm>
        </p:grpSpPr>
        <p:sp>
          <p:nvSpPr>
            <p:cNvPr id="5" name="Блок-схема: данные 4"/>
            <p:cNvSpPr/>
            <p:nvPr/>
          </p:nvSpPr>
          <p:spPr>
            <a:xfrm>
              <a:off x="5357818" y="3634910"/>
              <a:ext cx="1643074" cy="579908"/>
            </a:xfrm>
            <a:prstGeom prst="flowChartInputOutpu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29256" y="3916924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</a:t>
              </a:r>
              <a:endParaRPr lang="ru-RU" b="1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5857884" y="3786190"/>
              <a:ext cx="857256" cy="142876"/>
            </a:xfrm>
            <a:prstGeom prst="lin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419866" y="350043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a</a:t>
              </a:r>
              <a:endParaRPr lang="ru-RU" dirty="0">
                <a:latin typeface="Cambria" pitchFamily="18" charset="0"/>
              </a:endParaRPr>
            </a:p>
          </p:txBody>
        </p:sp>
      </p:grpSp>
      <p:grpSp>
        <p:nvGrpSpPr>
          <p:cNvPr id="9" name="Группа 47"/>
          <p:cNvGrpSpPr/>
          <p:nvPr/>
        </p:nvGrpSpPr>
        <p:grpSpPr>
          <a:xfrm>
            <a:off x="3055900" y="5072074"/>
            <a:ext cx="2087604" cy="714380"/>
            <a:chOff x="6011725" y="4572008"/>
            <a:chExt cx="2087604" cy="714380"/>
          </a:xfrm>
        </p:grpSpPr>
        <p:sp>
          <p:nvSpPr>
            <p:cNvPr id="10" name="Блок-схема: данные 9"/>
            <p:cNvSpPr/>
            <p:nvPr/>
          </p:nvSpPr>
          <p:spPr>
            <a:xfrm rot="21091622" flipV="1">
              <a:off x="6011725" y="4579511"/>
              <a:ext cx="2087604" cy="626281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57950" y="491705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6786578" y="4786322"/>
              <a:ext cx="1000132" cy="142876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500958" y="457200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3071802" y="4214818"/>
            <a:ext cx="1000132" cy="142876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14744" y="4274114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r>
              <a:rPr lang="ru-RU" baseline="-25000" dirty="0">
                <a:latin typeface="Cambria" pitchFamily="18" charset="0"/>
              </a:rPr>
              <a:t>2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286512" y="4714884"/>
            <a:ext cx="223651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smtClean="0">
                <a:latin typeface="Cambria" pitchFamily="18" charset="0"/>
                <a:sym typeface="Symbol"/>
              </a:rPr>
              <a:t>a</a:t>
            </a:r>
            <a:r>
              <a:rPr lang="uk-UA" sz="2300" b="1" dirty="0" smtClean="0">
                <a:latin typeface="Cambria" pitchFamily="18" charset="0"/>
                <a:sym typeface="Symbol"/>
              </a:rPr>
              <a:t>;</a:t>
            </a:r>
            <a:r>
              <a:rPr lang="en-US" sz="2300" b="1" dirty="0" smtClean="0">
                <a:latin typeface="Cambria" pitchFamily="18" charset="0"/>
                <a:sym typeface="Symbol"/>
              </a:rPr>
              <a:t>b</a:t>
            </a:r>
            <a:r>
              <a:rPr lang="en-US" sz="2300" b="1" dirty="0">
                <a:latin typeface="Cambria" pitchFamily="18" charset="0"/>
                <a:sym typeface="Symbol"/>
              </a:rPr>
              <a:t>)=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smtClean="0">
                <a:latin typeface="Cambria" pitchFamily="18" charset="0"/>
                <a:sym typeface="Symbol"/>
              </a:rPr>
              <a:t>a</a:t>
            </a:r>
            <a:r>
              <a:rPr lang="uk-UA" sz="2300" b="1" dirty="0" smtClean="0">
                <a:latin typeface="Cambria" pitchFamily="18" charset="0"/>
                <a:sym typeface="Symbol"/>
              </a:rPr>
              <a:t>;</a:t>
            </a:r>
            <a:r>
              <a:rPr lang="en-US" sz="2300" b="1" dirty="0" smtClean="0">
                <a:latin typeface="Cambria" pitchFamily="18" charset="0"/>
                <a:sym typeface="Symbol"/>
              </a:rPr>
              <a:t>b</a:t>
            </a:r>
            <a:r>
              <a:rPr lang="uk-UA" sz="2300" b="1" baseline="-25000" dirty="0">
                <a:latin typeface="Cambria" pitchFamily="18" charset="0"/>
                <a:sym typeface="Symbol"/>
              </a:rPr>
              <a:t>2</a:t>
            </a:r>
            <a:r>
              <a:rPr lang="en-US" sz="2300" b="1" dirty="0">
                <a:latin typeface="Cambria" pitchFamily="18" charset="0"/>
                <a:sym typeface="Symbol"/>
              </a:rPr>
              <a:t>)</a:t>
            </a:r>
            <a:endParaRPr lang="ru-RU" sz="23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929454" y="3857628"/>
            <a:ext cx="10001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mbria" pitchFamily="18" charset="0"/>
                <a:sym typeface="Symbol"/>
              </a:rPr>
              <a:t>b||b</a:t>
            </a:r>
            <a:r>
              <a:rPr lang="ru-RU" sz="2400" baseline="-25000" dirty="0">
                <a:latin typeface="Cambria" pitchFamily="18" charset="0"/>
                <a:sym typeface="Symbol"/>
              </a:rPr>
              <a:t>2</a:t>
            </a:r>
            <a:endParaRPr lang="en-US" sz="2400" baseline="-25000" dirty="0">
              <a:latin typeface="Cambria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96604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Знайти кут між </a:t>
            </a:r>
            <a:r>
              <a:rPr lang="uk-UA" dirty="0" smtClean="0"/>
              <a:t>прямими куба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158908"/>
              </p:ext>
            </p:extLst>
          </p:nvPr>
        </p:nvGraphicFramePr>
        <p:xfrm>
          <a:off x="4139992" y="1735767"/>
          <a:ext cx="5004008" cy="32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01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36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84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11300">
                <a:tc>
                  <a:txBody>
                    <a:bodyPr/>
                    <a:lstStyle/>
                    <a:p>
                      <a:r>
                        <a:rPr lang="uk-UA" sz="2000" b="1" dirty="0">
                          <a:latin typeface="Cambria" pitchFamily="18" charset="0"/>
                        </a:rPr>
                        <a:t>Прямі</a:t>
                      </a:r>
                      <a:endParaRPr lang="ru-RU" sz="2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>
                          <a:latin typeface="Cambria" pitchFamily="18" charset="0"/>
                        </a:rPr>
                        <a:t>Взаємне</a:t>
                      </a:r>
                      <a:r>
                        <a:rPr lang="uk-UA" sz="2000" b="1" baseline="0" dirty="0">
                          <a:latin typeface="Cambria" pitchFamily="18" charset="0"/>
                        </a:rPr>
                        <a:t> розміщення</a:t>
                      </a:r>
                      <a:endParaRPr lang="ru-RU" sz="2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>
                          <a:latin typeface="Cambria" pitchFamily="18" charset="0"/>
                        </a:rPr>
                        <a:t>Кут</a:t>
                      </a:r>
                      <a:endParaRPr lang="ru-RU" sz="2000" b="1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latin typeface="Cambria" pitchFamily="18" charset="0"/>
                        </a:rPr>
                        <a:t>A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dirty="0">
                          <a:latin typeface="Cambria" pitchFamily="18" charset="0"/>
                        </a:rPr>
                        <a:t>D</a:t>
                      </a:r>
                      <a:r>
                        <a:rPr lang="uk-UA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uk-UA" sz="2000" b="1" baseline="0" dirty="0">
                          <a:latin typeface="Cambria" pitchFamily="18" charset="0"/>
                        </a:rPr>
                        <a:t>і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BC</a:t>
                      </a:r>
                      <a:endParaRPr lang="ru-RU" sz="20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18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latin typeface="Cambria" pitchFamily="18" charset="0"/>
                        </a:rPr>
                        <a:t>B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dirty="0">
                          <a:latin typeface="Cambria" pitchFamily="18" charset="0"/>
                        </a:rPr>
                        <a:t>D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uk-UA" sz="2000" b="1" baseline="0" dirty="0">
                          <a:latin typeface="Cambria" pitchFamily="18" charset="0"/>
                        </a:rPr>
                        <a:t>і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BB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endParaRPr lang="ru-RU" sz="20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latin typeface="Cambria" pitchFamily="18" charset="0"/>
                        </a:rPr>
                        <a:t>AC </a:t>
                      </a:r>
                      <a:r>
                        <a:rPr lang="uk-UA" sz="2000" b="1" dirty="0">
                          <a:latin typeface="Cambria" pitchFamily="18" charset="0"/>
                        </a:rPr>
                        <a:t>і</a:t>
                      </a:r>
                      <a:r>
                        <a:rPr lang="en-US" sz="2000" b="1" dirty="0">
                          <a:latin typeface="Cambria" pitchFamily="18" charset="0"/>
                        </a:rPr>
                        <a:t> A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dirty="0">
                          <a:latin typeface="Cambria" pitchFamily="18" charset="0"/>
                        </a:rPr>
                        <a:t>B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endParaRPr lang="ru-RU" sz="20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latin typeface="Cambria" pitchFamily="18" charset="0"/>
                        </a:rPr>
                        <a:t>DC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uk-UA" sz="2000" b="1" baseline="0" dirty="0">
                          <a:latin typeface="Cambria" pitchFamily="18" charset="0"/>
                        </a:rPr>
                        <a:t>і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BB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endParaRPr lang="ru-RU" sz="20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500034" y="2205548"/>
            <a:ext cx="3286147" cy="3080840"/>
            <a:chOff x="2428860" y="1284150"/>
            <a:chExt cx="4573741" cy="42879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28860" y="2428868"/>
              <a:ext cx="3143272" cy="3143272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2285984" y="2857496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3857620" y="4429132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2428860" y="1284150"/>
              <a:ext cx="1428760" cy="11447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5572132" y="1298005"/>
              <a:ext cx="1416615" cy="11308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2428860" y="4429132"/>
              <a:ext cx="1428760" cy="114300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572132" y="4429132"/>
              <a:ext cx="1430469" cy="1143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5429256" y="2857496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857620" y="1285860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57158" y="528638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42976" y="427411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25656" y="420267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86050" y="528638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1406" y="2786058"/>
            <a:ext cx="45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r>
              <a:rPr lang="en-US" sz="2000" b="1" baseline="-25000" dirty="0">
                <a:latin typeface="Cambria" pitchFamily="18" charset="0"/>
              </a:rPr>
              <a:t>1</a:t>
            </a:r>
            <a:endParaRPr lang="ru-RU" b="1" baseline="-25000" dirty="0"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16322" y="1857364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="1" baseline="-2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754218" y="192880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96670" y="2916792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r>
              <a:rPr lang="uk-UA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35252" y="3028006"/>
            <a:ext cx="2223164" cy="1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9" idx="3"/>
          </p:cNvCxnSpPr>
          <p:nvPr/>
        </p:nvCxnSpPr>
        <p:spPr>
          <a:xfrm>
            <a:off x="1478324" y="4458780"/>
            <a:ext cx="2275894" cy="6378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48740" y="284334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itchFamily="18" charset="0"/>
              </a:rPr>
              <a:t>A</a:t>
            </a:r>
            <a:r>
              <a:rPr lang="en-US" b="1" baseline="-25000" dirty="0">
                <a:latin typeface="Cambria" pitchFamily="18" charset="0"/>
              </a:rPr>
              <a:t>1</a:t>
            </a:r>
            <a:r>
              <a:rPr lang="en-US" b="1" dirty="0">
                <a:latin typeface="Cambria" pitchFamily="18" charset="0"/>
              </a:rPr>
              <a:t>D</a:t>
            </a:r>
            <a:r>
              <a:rPr lang="uk-UA" b="1" baseline="-25000" dirty="0">
                <a:latin typeface="Cambria" pitchFamily="18" charset="0"/>
              </a:rPr>
              <a:t>1</a:t>
            </a:r>
            <a:r>
              <a:rPr lang="en-US" b="1" dirty="0">
                <a:latin typeface="Cambria" pitchFamily="18" charset="0"/>
              </a:rPr>
              <a:t> II BC</a:t>
            </a:r>
            <a:endParaRPr lang="ru-RU" b="1" baseline="-25000" dirty="0">
              <a:latin typeface="Cambria" pitchFamily="18" charset="0"/>
            </a:endParaRPr>
          </a:p>
          <a:p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7147858" y="284334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&lt;(A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r>
              <a:rPr lang="en-US" b="1" dirty="0" smtClean="0">
                <a:latin typeface="Cambria" pitchFamily="18" charset="0"/>
              </a:rPr>
              <a:t>D</a:t>
            </a:r>
            <a:r>
              <a:rPr lang="uk-UA" b="1" baseline="-25000" dirty="0" smtClean="0">
                <a:latin typeface="Cambria" pitchFamily="18" charset="0"/>
              </a:rPr>
              <a:t>1</a:t>
            </a:r>
            <a:r>
              <a:rPr lang="en-US" b="1" dirty="0" smtClean="0">
                <a:latin typeface="Cambria" pitchFamily="18" charset="0"/>
              </a:rPr>
              <a:t> ; BC) =O</a:t>
            </a:r>
            <a:r>
              <a:rPr lang="en-US" baseline="30000" dirty="0"/>
              <a:t> 0</a:t>
            </a:r>
            <a:endParaRPr lang="ru-RU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1526571" y="2226696"/>
            <a:ext cx="1231845" cy="80131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1526571" y="2205548"/>
            <a:ext cx="1" cy="2181794"/>
          </a:xfrm>
          <a:prstGeom prst="line">
            <a:avLst/>
          </a:prstGeom>
          <a:ln w="76200">
            <a:solidFill>
              <a:schemeClr val="accent4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41371" y="3348804"/>
            <a:ext cx="1499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r>
              <a:rPr lang="en-US" b="1" baseline="-25000" dirty="0">
                <a:latin typeface="Cambria" pitchFamily="18" charset="0"/>
              </a:rPr>
              <a:t>1</a:t>
            </a:r>
            <a:r>
              <a:rPr lang="en-US" b="1" dirty="0">
                <a:latin typeface="Cambria" pitchFamily="18" charset="0"/>
              </a:rPr>
              <a:t>D</a:t>
            </a:r>
            <a:r>
              <a:rPr lang="en-US" b="1" baseline="-25000" dirty="0">
                <a:latin typeface="Cambria" pitchFamily="18" charset="0"/>
              </a:rPr>
              <a:t>1</a:t>
            </a:r>
            <a:r>
              <a:rPr lang="en-US" b="1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  <a:sym typeface="Symbol"/>
              </a:rPr>
              <a:t></a:t>
            </a:r>
            <a:r>
              <a:rPr lang="ru-RU" dirty="0" smtClean="0"/>
              <a:t> </a:t>
            </a:r>
            <a:r>
              <a:rPr lang="en-US" b="1" dirty="0" smtClean="0">
                <a:latin typeface="Cambria" pitchFamily="18" charset="0"/>
              </a:rPr>
              <a:t>BB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endParaRPr lang="ru-RU" b="1" baseline="-25000" dirty="0">
              <a:latin typeface="Cambria" pitchFamily="18" charset="0"/>
            </a:endParaRPr>
          </a:p>
          <a:p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6940758" y="3348804"/>
            <a:ext cx="238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&lt;(</a:t>
            </a:r>
            <a:r>
              <a:rPr lang="en-US" b="1" dirty="0">
                <a:latin typeface="Cambria" pitchFamily="18" charset="0"/>
              </a:rPr>
              <a:t>B</a:t>
            </a:r>
            <a:r>
              <a:rPr lang="en-US" b="1" baseline="-25000" dirty="0">
                <a:latin typeface="Cambria" pitchFamily="18" charset="0"/>
              </a:rPr>
              <a:t>1</a:t>
            </a:r>
            <a:r>
              <a:rPr lang="en-US" b="1" dirty="0">
                <a:latin typeface="Cambria" pitchFamily="18" charset="0"/>
              </a:rPr>
              <a:t>D</a:t>
            </a:r>
            <a:r>
              <a:rPr lang="en-US" b="1" baseline="-25000" dirty="0">
                <a:latin typeface="Cambria" pitchFamily="18" charset="0"/>
              </a:rPr>
              <a:t>1</a:t>
            </a:r>
            <a:r>
              <a:rPr lang="en-US" b="1" dirty="0">
                <a:latin typeface="Cambria" pitchFamily="18" charset="0"/>
              </a:rPr>
              <a:t> </a:t>
            </a:r>
            <a:r>
              <a:rPr lang="en-US" b="1" dirty="0" smtClean="0">
                <a:latin typeface="Cambria" pitchFamily="18" charset="0"/>
              </a:rPr>
              <a:t>; B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r>
              <a:rPr lang="ru-RU" b="1" dirty="0">
                <a:latin typeface="Cambria" pitchFamily="18" charset="0"/>
              </a:rPr>
              <a:t>В</a:t>
            </a:r>
            <a:r>
              <a:rPr lang="en-US" b="1" dirty="0" smtClean="0">
                <a:latin typeface="Cambria" pitchFamily="18" charset="0"/>
              </a:rPr>
              <a:t> ) =</a:t>
            </a:r>
            <a:r>
              <a:rPr lang="ru-RU" b="1" dirty="0" smtClean="0">
                <a:latin typeface="Cambria" pitchFamily="18" charset="0"/>
              </a:rPr>
              <a:t>9</a:t>
            </a:r>
            <a:r>
              <a:rPr lang="en-US" b="1" dirty="0" smtClean="0">
                <a:latin typeface="Cambria" pitchFamily="18" charset="0"/>
              </a:rPr>
              <a:t>O</a:t>
            </a:r>
            <a:r>
              <a:rPr lang="en-US" baseline="30000" dirty="0" smtClean="0"/>
              <a:t> </a:t>
            </a:r>
            <a:r>
              <a:rPr lang="en-US" baseline="30000" dirty="0"/>
              <a:t>0</a:t>
            </a:r>
            <a:endParaRPr lang="ru-RU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V="1">
            <a:off x="535252" y="4465158"/>
            <a:ext cx="3218966" cy="82123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535252" y="2205548"/>
            <a:ext cx="991320" cy="780566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142976" y="5805264"/>
            <a:ext cx="1837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АВСД – квадрат</a:t>
            </a:r>
          </a:p>
          <a:p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929923" y="6133614"/>
            <a:ext cx="2342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АС - д</a:t>
            </a:r>
            <a:r>
              <a:rPr lang="uk-UA" dirty="0" err="1" smtClean="0"/>
              <a:t>іагональ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431408" y="6451595"/>
            <a:ext cx="2679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АС – бісектриса</a:t>
            </a:r>
            <a:r>
              <a:rPr lang="en-US" dirty="0" smtClean="0"/>
              <a:t> &lt;A </a:t>
            </a:r>
            <a:r>
              <a:rPr lang="en-US" dirty="0" err="1" smtClean="0"/>
              <a:t>i</a:t>
            </a:r>
            <a:r>
              <a:rPr lang="en-US" dirty="0" smtClean="0"/>
              <a:t> &lt;C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5648740" y="3867386"/>
            <a:ext cx="1499118" cy="456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Cambria" pitchFamily="18" charset="0"/>
              </a:rPr>
              <a:t>AC </a:t>
            </a:r>
            <a:r>
              <a:rPr lang="en-US" b="1" dirty="0" smtClean="0">
                <a:latin typeface="Cambria" pitchFamily="18" charset="0"/>
              </a:rPr>
              <a:t> </a:t>
            </a:r>
            <a:r>
              <a:rPr lang="ru-RU" b="1" dirty="0" smtClean="0">
                <a:latin typeface="Cambria" pitchFamily="18" charset="0"/>
              </a:rPr>
              <a:t>     </a:t>
            </a:r>
            <a:r>
              <a:rPr lang="en-US" b="1" dirty="0" smtClean="0">
                <a:latin typeface="Cambria" pitchFamily="18" charset="0"/>
              </a:rPr>
              <a:t>A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r>
              <a:rPr lang="en-US" b="1" dirty="0" smtClean="0">
                <a:latin typeface="Cambria" pitchFamily="18" charset="0"/>
              </a:rPr>
              <a:t>B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endParaRPr lang="ru-RU" b="1" baseline="-25000" dirty="0">
              <a:latin typeface="Cambria" pitchFamily="18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6012160" y="4210578"/>
            <a:ext cx="37877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6201545" y="409562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093157" y="3933815"/>
            <a:ext cx="2383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&lt;(</a:t>
            </a:r>
            <a:r>
              <a:rPr lang="ru-RU" b="1" dirty="0" smtClean="0">
                <a:latin typeface="Cambria" pitchFamily="18" charset="0"/>
              </a:rPr>
              <a:t>АС</a:t>
            </a:r>
            <a:r>
              <a:rPr lang="en-US" b="1" dirty="0" smtClean="0">
                <a:latin typeface="Cambria" pitchFamily="18" charset="0"/>
              </a:rPr>
              <a:t> ; B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r>
              <a:rPr lang="ru-RU" b="1" dirty="0" smtClean="0">
                <a:latin typeface="Cambria" pitchFamily="18" charset="0"/>
              </a:rPr>
              <a:t>А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r>
              <a:rPr lang="en-US" b="1" dirty="0" smtClean="0">
                <a:latin typeface="Cambria" pitchFamily="18" charset="0"/>
              </a:rPr>
              <a:t> ) =</a:t>
            </a:r>
            <a:r>
              <a:rPr lang="ru-RU" b="1" dirty="0" smtClean="0">
                <a:latin typeface="Cambria" pitchFamily="18" charset="0"/>
              </a:rPr>
              <a:t>45</a:t>
            </a:r>
            <a:r>
              <a:rPr lang="en-US" baseline="30000" dirty="0" smtClean="0"/>
              <a:t>0</a:t>
            </a:r>
            <a:endParaRPr lang="ru-RU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V="1">
            <a:off x="2758416" y="4465158"/>
            <a:ext cx="995802" cy="82123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641371" y="4419301"/>
            <a:ext cx="1299387" cy="456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Cambria" pitchFamily="18" charset="0"/>
              </a:rPr>
              <a:t>DC </a:t>
            </a:r>
            <a:r>
              <a:rPr lang="ru-RU" b="1" dirty="0" smtClean="0">
                <a:latin typeface="Cambria" pitchFamily="18" charset="0"/>
              </a:rPr>
              <a:t>       </a:t>
            </a:r>
            <a:r>
              <a:rPr lang="en-US" b="1" dirty="0" smtClean="0">
                <a:latin typeface="Cambria" pitchFamily="18" charset="0"/>
              </a:rPr>
              <a:t>BB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endParaRPr lang="ru-RU" b="1" baseline="-25000" dirty="0">
              <a:latin typeface="Cambria" pitchFamily="18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6057879" y="4797152"/>
            <a:ext cx="37877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Овал 61"/>
          <p:cNvSpPr/>
          <p:nvPr/>
        </p:nvSpPr>
        <p:spPr>
          <a:xfrm flipH="1">
            <a:off x="6247264" y="4589162"/>
            <a:ext cx="45719" cy="54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7093157" y="4479283"/>
            <a:ext cx="2070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mbria" pitchFamily="18" charset="0"/>
              </a:rPr>
              <a:t>&lt;(D</a:t>
            </a:r>
            <a:r>
              <a:rPr lang="ru-RU" b="1" dirty="0" smtClean="0">
                <a:latin typeface="Cambria" pitchFamily="18" charset="0"/>
              </a:rPr>
              <a:t>С</a:t>
            </a:r>
            <a:r>
              <a:rPr lang="en-US" b="1" dirty="0" smtClean="0">
                <a:latin typeface="Cambria" pitchFamily="18" charset="0"/>
              </a:rPr>
              <a:t> </a:t>
            </a:r>
            <a:r>
              <a:rPr lang="en-US" b="1" dirty="0">
                <a:latin typeface="Cambria" pitchFamily="18" charset="0"/>
              </a:rPr>
              <a:t>; </a:t>
            </a:r>
            <a:r>
              <a:rPr lang="en-US" b="1" dirty="0" smtClean="0">
                <a:latin typeface="Cambria" pitchFamily="18" charset="0"/>
              </a:rPr>
              <a:t>B</a:t>
            </a:r>
            <a:r>
              <a:rPr lang="en-US" b="1" baseline="-25000" dirty="0" smtClean="0">
                <a:latin typeface="Cambria" pitchFamily="18" charset="0"/>
              </a:rPr>
              <a:t>1</a:t>
            </a:r>
            <a:r>
              <a:rPr lang="en-US" b="1" dirty="0" smtClean="0">
                <a:latin typeface="Cambria" pitchFamily="18" charset="0"/>
              </a:rPr>
              <a:t>B) =90</a:t>
            </a:r>
            <a:r>
              <a:rPr lang="en-US" baseline="30000" dirty="0" smtClean="0"/>
              <a:t>0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10916E-6 L 0.00139 0.3207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60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00833E-6 L 0.06806 -1.00833E-6 C 0.09844 -1.00833E-6 0.13612 0.04001 0.13612 0.07262 L 0.13612 0.14524 " pathEditMode="relative" rAng="0" ptsTypes="FfFF">
                                      <p:cBhvr>
                                        <p:cTn id="12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06" y="7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42" grpId="0"/>
      <p:bldP spid="48" grpId="0"/>
      <p:bldP spid="49" grpId="0"/>
      <p:bldP spid="50" grpId="0"/>
      <p:bldP spid="51" grpId="0"/>
      <p:bldP spid="56" grpId="0" animBg="1"/>
      <p:bldP spid="57" grpId="0"/>
      <p:bldP spid="60" grpId="0"/>
      <p:bldP spid="62" grpId="0" animBg="1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Тема 2. Перпендикулярність прямої і площини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5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ОЗНАЧЕННЯ: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15121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 smtClean="0"/>
              <a:t>Пряму називають перпендикулярною до площини, якщо вона перпендикулярна до будь-якої прямої, що лежить у цій площині</a:t>
            </a:r>
            <a:endParaRPr lang="ru-RU" dirty="0"/>
          </a:p>
        </p:txBody>
      </p:sp>
      <p:grpSp>
        <p:nvGrpSpPr>
          <p:cNvPr id="4" name="Группа 47"/>
          <p:cNvGrpSpPr/>
          <p:nvPr/>
        </p:nvGrpSpPr>
        <p:grpSpPr>
          <a:xfrm>
            <a:off x="3449781" y="2852936"/>
            <a:ext cx="2087604" cy="1888461"/>
            <a:chOff x="6011725" y="3397927"/>
            <a:chExt cx="2087604" cy="1888461"/>
          </a:xfrm>
        </p:grpSpPr>
        <p:sp>
          <p:nvSpPr>
            <p:cNvPr id="5" name="Блок-схема: данные 4"/>
            <p:cNvSpPr/>
            <p:nvPr/>
          </p:nvSpPr>
          <p:spPr>
            <a:xfrm rot="21091622" flipV="1">
              <a:off x="6011725" y="4579511"/>
              <a:ext cx="2087604" cy="626281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357950" y="491705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6786578" y="3397927"/>
              <a:ext cx="0" cy="1388395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809689" y="3427102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</p:grpSp>
      <p:cxnSp>
        <p:nvCxnSpPr>
          <p:cNvPr id="11" name="Прямая соединительная линия 10"/>
          <p:cNvCxnSpPr/>
          <p:nvPr/>
        </p:nvCxnSpPr>
        <p:spPr>
          <a:xfrm flipH="1">
            <a:off x="4403397" y="4149080"/>
            <a:ext cx="672659" cy="4076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66074" y="392910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а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68144" y="2882111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 </a:t>
            </a:r>
            <a:r>
              <a:rPr lang="uk-UA" dirty="0" smtClean="0">
                <a:latin typeface="Cambria" pitchFamily="18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</a:t>
            </a:r>
            <a:r>
              <a:rPr lang="uk-UA" b="1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 </a:t>
            </a:r>
            <a:r>
              <a:rPr lang="uk-UA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а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91754" y="3363083"/>
            <a:ext cx="7072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B 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 </a:t>
            </a:r>
            <a:r>
              <a:rPr lang="ru-RU" dirty="0">
                <a:sym typeface="Symbol"/>
              </a:rPr>
              <a:t>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27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173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ОЗНАКА:</a:t>
            </a:r>
            <a:endParaRPr lang="ru-RU" dirty="0"/>
          </a:p>
        </p:txBody>
      </p:sp>
      <p:grpSp>
        <p:nvGrpSpPr>
          <p:cNvPr id="4" name="Группа 47"/>
          <p:cNvGrpSpPr/>
          <p:nvPr/>
        </p:nvGrpSpPr>
        <p:grpSpPr>
          <a:xfrm>
            <a:off x="438793" y="1378185"/>
            <a:ext cx="3023001" cy="3589823"/>
            <a:chOff x="6011726" y="3100114"/>
            <a:chExt cx="2128849" cy="2160806"/>
          </a:xfrm>
        </p:grpSpPr>
        <p:sp>
          <p:nvSpPr>
            <p:cNvPr id="5" name="Блок-схема: данные 4"/>
            <p:cNvSpPr/>
            <p:nvPr/>
          </p:nvSpPr>
          <p:spPr>
            <a:xfrm rot="21091622" flipV="1">
              <a:off x="6011726" y="4578447"/>
              <a:ext cx="2087604" cy="626281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829271" y="489158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7256400" y="3136040"/>
              <a:ext cx="0" cy="1656184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285439" y="310011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</p:grpSp>
      <p:cxnSp>
        <p:nvCxnSpPr>
          <p:cNvPr id="12" name="Прямая соединительная линия 11"/>
          <p:cNvCxnSpPr/>
          <p:nvPr/>
        </p:nvCxnSpPr>
        <p:spPr>
          <a:xfrm>
            <a:off x="1046730" y="4185154"/>
            <a:ext cx="2094698" cy="4193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367016" y="3918180"/>
            <a:ext cx="1463432" cy="611161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олилиния 25"/>
          <p:cNvSpPr/>
          <p:nvPr/>
        </p:nvSpPr>
        <p:spPr>
          <a:xfrm>
            <a:off x="2206251" y="3918180"/>
            <a:ext cx="180754" cy="191386"/>
          </a:xfrm>
          <a:custGeom>
            <a:avLst/>
            <a:gdLst>
              <a:gd name="connsiteX0" fmla="*/ 0 w 180754"/>
              <a:gd name="connsiteY0" fmla="*/ 106326 h 191386"/>
              <a:gd name="connsiteX1" fmla="*/ 53163 w 180754"/>
              <a:gd name="connsiteY1" fmla="*/ 63795 h 191386"/>
              <a:gd name="connsiteX2" fmla="*/ 85061 w 180754"/>
              <a:gd name="connsiteY2" fmla="*/ 53163 h 191386"/>
              <a:gd name="connsiteX3" fmla="*/ 116959 w 180754"/>
              <a:gd name="connsiteY3" fmla="*/ 31898 h 191386"/>
              <a:gd name="connsiteX4" fmla="*/ 180754 w 180754"/>
              <a:gd name="connsiteY4" fmla="*/ 0 h 191386"/>
              <a:gd name="connsiteX5" fmla="*/ 170121 w 180754"/>
              <a:gd name="connsiteY5" fmla="*/ 191386 h 19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754" h="191386">
                <a:moveTo>
                  <a:pt x="0" y="106326"/>
                </a:moveTo>
                <a:cubicBezTo>
                  <a:pt x="17721" y="92149"/>
                  <a:pt x="33918" y="75823"/>
                  <a:pt x="53163" y="63795"/>
                </a:cubicBezTo>
                <a:cubicBezTo>
                  <a:pt x="62667" y="57855"/>
                  <a:pt x="75036" y="58175"/>
                  <a:pt x="85061" y="53163"/>
                </a:cubicBezTo>
                <a:cubicBezTo>
                  <a:pt x="96491" y="47448"/>
                  <a:pt x="105529" y="37613"/>
                  <a:pt x="116959" y="31898"/>
                </a:cubicBezTo>
                <a:cubicBezTo>
                  <a:pt x="205000" y="-12123"/>
                  <a:pt x="89338" y="60943"/>
                  <a:pt x="180754" y="0"/>
                </a:cubicBezTo>
                <a:cubicBezTo>
                  <a:pt x="165725" y="120228"/>
                  <a:pt x="170121" y="56486"/>
                  <a:pt x="170121" y="19138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2019594" y="4004401"/>
            <a:ext cx="186657" cy="180753"/>
          </a:xfrm>
          <a:custGeom>
            <a:avLst/>
            <a:gdLst>
              <a:gd name="connsiteX0" fmla="*/ 186657 w 186657"/>
              <a:gd name="connsiteY0" fmla="*/ 0 h 180753"/>
              <a:gd name="connsiteX1" fmla="*/ 5903 w 186657"/>
              <a:gd name="connsiteY1" fmla="*/ 180753 h 180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6657" h="180753">
                <a:moveTo>
                  <a:pt x="186657" y="0"/>
                </a:moveTo>
                <a:cubicBezTo>
                  <a:pt x="-50706" y="13962"/>
                  <a:pt x="5903" y="-49723"/>
                  <a:pt x="5903" y="1807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035505" y="391011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а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24188" y="422376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с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995936" y="2969429"/>
            <a:ext cx="4403829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sym typeface="Symbol"/>
              </a:rPr>
              <a:t>Якщо</a:t>
            </a:r>
            <a:r>
              <a:rPr lang="en-US" sz="2800" dirty="0" smtClean="0">
                <a:sym typeface="Symbol"/>
              </a:rPr>
              <a:t> </a:t>
            </a:r>
            <a:r>
              <a:rPr lang="uk-UA" sz="2800" dirty="0" smtClean="0">
                <a:latin typeface="Cambria" pitchFamily="18" charset="0"/>
              </a:rPr>
              <a:t>а </a:t>
            </a:r>
            <a:r>
              <a:rPr lang="uk-UA" sz="2800" dirty="0">
                <a:latin typeface="Cambria" pitchFamily="18" charset="0"/>
              </a:rPr>
              <a:t>є</a:t>
            </a:r>
            <a:r>
              <a:rPr lang="en-US" sz="2800" dirty="0">
                <a:latin typeface="Cambria" pitchFamily="18" charset="0"/>
              </a:rPr>
              <a:t> </a:t>
            </a:r>
            <a:r>
              <a:rPr lang="ru-RU" sz="2800" dirty="0">
                <a:sym typeface="Symbol"/>
              </a:rPr>
              <a:t></a:t>
            </a:r>
            <a:r>
              <a:rPr lang="uk-UA" sz="2800" dirty="0">
                <a:latin typeface="Cambria" pitchFamily="18" charset="0"/>
              </a:rPr>
              <a:t> </a:t>
            </a:r>
            <a:r>
              <a:rPr lang="en-US" sz="2800" dirty="0" smtClean="0">
                <a:latin typeface="Cambria" pitchFamily="18" charset="0"/>
              </a:rPr>
              <a:t>, </a:t>
            </a:r>
            <a:r>
              <a:rPr lang="uk-UA" sz="2800" dirty="0" smtClean="0">
                <a:latin typeface="Cambria" pitchFamily="18" charset="0"/>
              </a:rPr>
              <a:t>с </a:t>
            </a:r>
            <a:r>
              <a:rPr lang="uk-UA" sz="2800" dirty="0">
                <a:latin typeface="Cambria" pitchFamily="18" charset="0"/>
              </a:rPr>
              <a:t>є </a:t>
            </a:r>
            <a:r>
              <a:rPr lang="ru-RU" sz="2800" dirty="0" smtClean="0">
                <a:sym typeface="Symbol"/>
              </a:rPr>
              <a:t></a:t>
            </a:r>
            <a:r>
              <a:rPr lang="en-US" sz="2800" dirty="0" smtClean="0">
                <a:latin typeface="Cambria" pitchFamily="18" charset="0"/>
                <a:sym typeface="Symbol"/>
              </a:rPr>
              <a:t>, </a:t>
            </a:r>
            <a:r>
              <a:rPr lang="en-US" sz="2800" dirty="0" smtClean="0">
                <a:latin typeface="Cambria" pitchFamily="18" charset="0"/>
              </a:rPr>
              <a:t>b </a:t>
            </a:r>
            <a:r>
              <a:rPr lang="en-US" sz="2800" dirty="0">
                <a:latin typeface="Cambria" pitchFamily="18" charset="0"/>
                <a:sym typeface="Symbol"/>
              </a:rPr>
              <a:t></a:t>
            </a:r>
            <a:r>
              <a:rPr lang="ru-RU" sz="2800" dirty="0" smtClean="0">
                <a:sym typeface="Symbol"/>
              </a:rPr>
              <a:t></a:t>
            </a:r>
            <a:r>
              <a:rPr lang="en-US" sz="2800" dirty="0" smtClean="0">
                <a:sym typeface="Symbol"/>
              </a:rPr>
              <a:t> , </a:t>
            </a:r>
            <a:r>
              <a:rPr lang="ru-RU" sz="2800" dirty="0" smtClean="0">
                <a:sym typeface="Symbol"/>
              </a:rPr>
              <a:t> </a:t>
            </a:r>
          </a:p>
          <a:p>
            <a:pPr algn="just"/>
            <a:r>
              <a:rPr lang="uk-UA" sz="2800" dirty="0" smtClean="0">
                <a:sym typeface="Symbol"/>
              </a:rPr>
              <a:t>так що</a:t>
            </a:r>
            <a:r>
              <a:rPr lang="en-US" sz="2800" dirty="0" smtClean="0">
                <a:latin typeface="Cambria" pitchFamily="18" charset="0"/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  </a:t>
            </a:r>
            <a:r>
              <a:rPr lang="en-US" sz="2800" dirty="0" smtClean="0">
                <a:sym typeface="Symbol"/>
              </a:rPr>
              <a:t>b 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 a, b  c </a:t>
            </a:r>
            <a:r>
              <a:rPr lang="uk-UA" sz="2800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і а</a:t>
            </a:r>
            <a:r>
              <a:rPr lang="en-US" sz="2800" dirty="0">
                <a:latin typeface="Cambria" pitchFamily="18" charset="0"/>
                <a:sym typeface="Symbol"/>
              </a:rPr>
              <a:t> </a:t>
            </a:r>
            <a:r>
              <a:rPr lang="en-US" sz="2800" dirty="0" smtClean="0">
                <a:latin typeface="Cambria" pitchFamily="18" charset="0"/>
                <a:sym typeface="Symbol"/>
              </a:rPr>
              <a:t></a:t>
            </a:r>
            <a:r>
              <a:rPr lang="uk-UA" sz="2800" dirty="0" smtClean="0">
                <a:latin typeface="Cambria" pitchFamily="18" charset="0"/>
                <a:sym typeface="Symbol"/>
              </a:rPr>
              <a:t>с, </a:t>
            </a:r>
          </a:p>
          <a:p>
            <a:pPr algn="just"/>
            <a:r>
              <a:rPr lang="uk-UA" sz="2800" dirty="0" smtClean="0">
                <a:latin typeface="Cambria" pitchFamily="18" charset="0"/>
                <a:sym typeface="Symbol"/>
              </a:rPr>
              <a:t>то </a:t>
            </a:r>
            <a:r>
              <a:rPr lang="uk-UA" sz="2800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b 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sym typeface="Symbol"/>
              </a:rPr>
              <a:t></a:t>
            </a:r>
            <a:r>
              <a:rPr lang="en-US" sz="2800" dirty="0" smtClean="0">
                <a:sym typeface="Symbol"/>
              </a:rPr>
              <a:t> </a:t>
            </a:r>
            <a:r>
              <a:rPr lang="ru-RU" sz="2800" dirty="0" smtClean="0">
                <a:sym typeface="Symbol"/>
              </a:rPr>
              <a:t></a:t>
            </a:r>
            <a:endParaRPr lang="ru-RU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3378229" y="260648"/>
            <a:ext cx="5400600" cy="22467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800" dirty="0" err="1" smtClean="0"/>
              <a:t>Якщо</a:t>
            </a:r>
            <a:r>
              <a:rPr lang="ru-RU" sz="2800" dirty="0" smtClean="0"/>
              <a:t>  пряма перпендикулярна до </a:t>
            </a:r>
            <a:r>
              <a:rPr lang="ru-RU" sz="2800" dirty="0" err="1" smtClean="0"/>
              <a:t>двох</a:t>
            </a:r>
            <a:r>
              <a:rPr lang="ru-RU" sz="2800" dirty="0" smtClean="0"/>
              <a:t> </a:t>
            </a:r>
            <a:r>
              <a:rPr lang="ru-RU" sz="2800" dirty="0" err="1" smtClean="0"/>
              <a:t>прямих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лежать у </a:t>
            </a:r>
            <a:r>
              <a:rPr lang="ru-RU" sz="2800" dirty="0" err="1" smtClean="0"/>
              <a:t>площині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перетинаються</a:t>
            </a:r>
            <a:r>
              <a:rPr lang="ru-RU" sz="2800" dirty="0" smtClean="0"/>
              <a:t>, то вона перпендикулярна до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площини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03028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  <p:bldP spid="29" grpId="0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/>
              <a:t>ЗАДАЧА: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20162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/>
              <a:t>Через центр  трикутника АВС проведено пряму КО, перпендикулярну до площини АВС. Знайдіть відрізок КО, якщо АО = 4см, КА = 6 см.</a:t>
            </a:r>
            <a:endParaRPr lang="ru-RU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 rot="19308874">
            <a:off x="735147" y="2968259"/>
            <a:ext cx="2592288" cy="1700199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619672" y="4293096"/>
            <a:ext cx="72008" cy="72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694339" y="399577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О</a:t>
            </a:r>
            <a:endParaRPr lang="ru-RU" dirty="0"/>
          </a:p>
        </p:txBody>
      </p:sp>
      <p:cxnSp>
        <p:nvCxnSpPr>
          <p:cNvPr id="9" name="Прямая соединительная линия 8"/>
          <p:cNvCxnSpPr>
            <a:endCxn id="6" idx="0"/>
          </p:cNvCxnSpPr>
          <p:nvPr/>
        </p:nvCxnSpPr>
        <p:spPr>
          <a:xfrm>
            <a:off x="1655676" y="2924944"/>
            <a:ext cx="0" cy="13681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62494" y="274027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К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8106" y="355143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75883" y="5271199"/>
            <a:ext cx="309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В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630209" y="3366772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С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>
            <a:endCxn id="5" idx="0"/>
          </p:cNvCxnSpPr>
          <p:nvPr/>
        </p:nvCxnSpPr>
        <p:spPr>
          <a:xfrm flipH="1">
            <a:off x="486965" y="2924944"/>
            <a:ext cx="1132707" cy="10265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88024" y="2924944"/>
                <a:ext cx="375801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b="1" dirty="0" smtClean="0">
                    <a:solidFill>
                      <a:prstClr val="black"/>
                    </a:solidFill>
                    <a:latin typeface="Cambria" pitchFamily="18" charset="0"/>
                    <a:sym typeface="Symbol"/>
                  </a:rPr>
                  <a:t>Дано: </a:t>
                </a:r>
                <a:r>
                  <a:rPr lang="uk-UA" dirty="0" smtClean="0"/>
                  <a:t>т. О – центр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∆</m:t>
                    </m:r>
                    <m:r>
                      <a:rPr lang="uk-UA" b="0" i="0" smtClean="0">
                        <a:latin typeface="Cambria Math"/>
                      </a:rPr>
                      <m:t> АВС,  КО</m:t>
                    </m:r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</m:oMath>
                </a14:m>
                <a:r>
                  <a:rPr lang="ru-RU" dirty="0" smtClean="0"/>
                  <a:t> АВС,</a:t>
                </a:r>
              </a:p>
              <a:p>
                <a:r>
                  <a:rPr lang="uk-UA" dirty="0" smtClean="0"/>
                  <a:t>АО = 4см, КА = 6см.</a:t>
                </a:r>
              </a:p>
              <a:p>
                <a:r>
                  <a:rPr lang="uk-UA" b="1" dirty="0" smtClean="0"/>
                  <a:t>Знайти: </a:t>
                </a:r>
                <a:r>
                  <a:rPr lang="uk-UA" dirty="0" smtClean="0"/>
                  <a:t>КО- ?</a:t>
                </a:r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924944"/>
                <a:ext cx="3758016" cy="923330"/>
              </a:xfrm>
              <a:prstGeom prst="rect">
                <a:avLst/>
              </a:prstGeom>
              <a:blipFill rotWithShape="1">
                <a:blip r:embed="rId2"/>
                <a:stretch>
                  <a:fillRect l="-1297" t="-4636" r="-486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4044749" y="3848274"/>
            <a:ext cx="15382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err="1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Розв</a:t>
            </a:r>
            <a:r>
              <a:rPr lang="en-US" b="1" dirty="0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`</a:t>
            </a:r>
            <a:r>
              <a:rPr lang="uk-UA" b="1" dirty="0" err="1" smtClean="0">
                <a:solidFill>
                  <a:prstClr val="black"/>
                </a:solidFill>
                <a:latin typeface="Cambria" pitchFamily="18" charset="0"/>
                <a:sym typeface="Symbol"/>
              </a:rPr>
              <a:t>язання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427465" y="4290916"/>
            <a:ext cx="2772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1. Проведемо відрізок АО.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>
            <a:stCxn id="5" idx="0"/>
            <a:endCxn id="6" idx="2"/>
          </p:cNvCxnSpPr>
          <p:nvPr/>
        </p:nvCxnSpPr>
        <p:spPr>
          <a:xfrm>
            <a:off x="486965" y="3951456"/>
            <a:ext cx="1132707" cy="3776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365670" y="4766445"/>
                <a:ext cx="67783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dirty="0" smtClean="0"/>
                  <a:t>2. КО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1" dirty="0">
                        <a:solidFill>
                          <a:prstClr val="black"/>
                        </a:solidFill>
                        <a:latin typeface="Cambria" pitchFamily="18" charset="0"/>
                        <a:sym typeface="Symbol"/>
                      </a:rPr>
                      <m:t></m:t>
                    </m:r>
                  </m:oMath>
                </a14:m>
                <a:r>
                  <a:rPr lang="uk-UA" dirty="0" smtClean="0"/>
                  <a:t> АО ( за означенням перпендикулярності прямої і площини)</a:t>
                </a:r>
                <a:endParaRPr lang="ru-RU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670" y="4766445"/>
                <a:ext cx="677833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719" t="-8333" r="-9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390625" y="5184051"/>
                <a:ext cx="366478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k-UA" b="0" i="1" smtClean="0">
                        <a:latin typeface="Cambria Math"/>
                      </a:rPr>
                      <m:t>3.</m:t>
                    </m:r>
                    <m:r>
                      <a:rPr lang="ru-RU" i="1">
                        <a:latin typeface="Cambria Math"/>
                      </a:rPr>
                      <m:t>∆</m:t>
                    </m:r>
                    <m:r>
                      <a:rPr lang="uk-UA">
                        <a:latin typeface="Cambria Math"/>
                      </a:rPr>
                      <m:t> АВС</m:t>
                    </m:r>
                  </m:oMath>
                </a14:m>
                <a:r>
                  <a:rPr lang="ru-RU" dirty="0" smtClean="0"/>
                  <a:t> – </a:t>
                </a:r>
                <a:r>
                  <a:rPr lang="ru-RU" dirty="0" err="1" smtClean="0"/>
                  <a:t>прямокутний</a:t>
                </a:r>
                <a:r>
                  <a:rPr lang="ru-RU" dirty="0" smtClean="0"/>
                  <a:t> ( </a:t>
                </a:r>
                <a:r>
                  <a:rPr lang="en-US" dirty="0" smtClean="0"/>
                  <a:t>&lt; O = 90</a:t>
                </a:r>
                <a:r>
                  <a:rPr lang="en-US" baseline="30000" dirty="0"/>
                  <a:t> </a:t>
                </a:r>
                <a:r>
                  <a:rPr lang="en-US" baseline="30000" dirty="0" smtClean="0"/>
                  <a:t>0</a:t>
                </a:r>
                <a:r>
                  <a:rPr lang="en-US" dirty="0" smtClean="0"/>
                  <a:t>)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625" y="5184051"/>
                <a:ext cx="3664786" cy="646331"/>
              </a:xfrm>
              <a:prstGeom prst="rect">
                <a:avLst/>
              </a:prstGeom>
              <a:blipFill rotWithShape="1">
                <a:blip r:embed="rId4"/>
                <a:stretch>
                  <a:fillRect t="-4717" r="-6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Полилиния 23"/>
          <p:cNvSpPr/>
          <p:nvPr/>
        </p:nvSpPr>
        <p:spPr>
          <a:xfrm>
            <a:off x="1331447" y="3983094"/>
            <a:ext cx="292637" cy="234064"/>
          </a:xfrm>
          <a:custGeom>
            <a:avLst/>
            <a:gdLst>
              <a:gd name="connsiteX0" fmla="*/ 292637 w 292637"/>
              <a:gd name="connsiteY0" fmla="*/ 2052 h 234064"/>
              <a:gd name="connsiteX1" fmla="*/ 6034 w 292637"/>
              <a:gd name="connsiteY1" fmla="*/ 234064 h 23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2637" h="234064">
                <a:moveTo>
                  <a:pt x="292637" y="2052"/>
                </a:moveTo>
                <a:cubicBezTo>
                  <a:pt x="-66672" y="19162"/>
                  <a:pt x="6034" y="-79943"/>
                  <a:pt x="6034" y="23406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100627" y="5515265"/>
                <a:ext cx="6964727" cy="682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aseline="30000" dirty="0" smtClean="0"/>
                  <a:t> </a:t>
                </a:r>
                <a:r>
                  <a:rPr lang="en-US" dirty="0" smtClean="0"/>
                  <a:t>   4. </a:t>
                </a:r>
                <a:r>
                  <a:rPr lang="ru-RU" dirty="0" smtClean="0"/>
                  <a:t>За теоремою </a:t>
                </a:r>
                <a:r>
                  <a:rPr lang="ru-RU" dirty="0" err="1" smtClean="0"/>
                  <a:t>Піфагора</a:t>
                </a:r>
                <a:r>
                  <a:rPr lang="ru-RU" dirty="0" smtClean="0"/>
                  <a:t>: </a:t>
                </a:r>
              </a:p>
              <a:p>
                <a:r>
                  <a:rPr lang="uk-UA" dirty="0" smtClean="0"/>
                  <a:t>КО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uk-UA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k-UA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b="0" i="1" smtClean="0">
                                <a:latin typeface="Cambria Math"/>
                              </a:rPr>
                              <m:t>АК</m:t>
                            </m:r>
                          </m:e>
                          <m:sup>
                            <m:r>
                              <a:rPr lang="uk-UA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uk-UA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uk-UA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b="0" i="1" smtClean="0">
                                <a:latin typeface="Cambria Math"/>
                              </a:rPr>
                              <m:t>АО</m:t>
                            </m:r>
                          </m:e>
                          <m:sup>
                            <m:r>
                              <a:rPr lang="uk-UA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dirty="0" smtClean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b="0" i="1" dirty="0" smtClean="0">
                                <a:latin typeface="Cambria Math"/>
                              </a:rPr>
                              <m:t>6</m:t>
                            </m:r>
                          </m:e>
                          <m:sup>
                            <m:r>
                              <a:rPr lang="uk-UA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uk-UA" b="0" i="1" dirty="0" smtClean="0">
                            <a:latin typeface="Cambria Math"/>
                          </a:rPr>
                          <m:t> − </m:t>
                        </m:r>
                        <m:sSup>
                          <m:sSupPr>
                            <m:ctrlPr>
                              <a:rPr lang="uk-UA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uk-UA" b="0" i="1" dirty="0" smtClean="0"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uk-UA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k-UA" b="0" i="1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k-UA" b="0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uk-UA" b="0" i="1" dirty="0" smtClean="0">
                            <a:latin typeface="Cambria Math"/>
                          </a:rPr>
                          <m:t>36 −16</m:t>
                        </m:r>
                      </m:e>
                    </m:rad>
                    <m:r>
                      <a:rPr lang="uk-UA" b="0" i="1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k-UA" b="0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uk-UA" b="0" i="1" dirty="0" smtClean="0">
                            <a:latin typeface="Cambria Math"/>
                          </a:rPr>
                          <m:t>20</m:t>
                        </m:r>
                      </m:e>
                    </m:rad>
                    <m:r>
                      <a:rPr lang="uk-UA" b="0" i="1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k-UA" b="0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uk-UA" b="0" i="1" dirty="0" smtClean="0">
                            <a:latin typeface="Cambria Math"/>
                          </a:rPr>
                          <m:t>4∗5 </m:t>
                        </m:r>
                      </m:e>
                    </m:rad>
                  </m:oMath>
                </a14:m>
                <a:r>
                  <a:rPr lang="ru-RU" dirty="0" smtClean="0"/>
                  <a:t>=2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uk-UA" b="0" i="1" smtClean="0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uk-UA" b="0" i="1" smtClean="0">
                        <a:latin typeface="Cambria Math"/>
                      </a:rPr>
                      <m:t>(см)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627" y="5515265"/>
                <a:ext cx="6964727" cy="682559"/>
              </a:xfrm>
              <a:prstGeom prst="rect">
                <a:avLst/>
              </a:prstGeom>
              <a:blipFill rotWithShape="1">
                <a:blip r:embed="rId5"/>
                <a:stretch>
                  <a:fillRect l="-788" t="-4464" b="-13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691680" y="6381328"/>
                <a:ext cx="2041841" cy="6733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k-UA" b="1" dirty="0" smtClean="0"/>
                  <a:t> Відповідь: </a:t>
                </a:r>
                <a:r>
                  <a:rPr lang="ru-RU" dirty="0"/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uk-UA" i="1"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uk-UA" i="1">
                        <a:latin typeface="Cambria Math"/>
                      </a:rPr>
                      <m:t>см</m:t>
                    </m:r>
                    <m:r>
                      <a:rPr lang="uk-UA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  <a:p>
                <a:r>
                  <a:rPr lang="uk-UA" b="1" dirty="0" smtClean="0"/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6381328"/>
                <a:ext cx="2041841" cy="67332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79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2" grpId="0"/>
      <p:bldP spid="23" grpId="0"/>
      <p:bldP spid="24" grpId="0" animBg="1"/>
      <p:bldP spid="25" grpId="0"/>
      <p:bldP spid="2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</TotalTime>
  <Words>1635</Words>
  <Application>Microsoft Office PowerPoint</Application>
  <PresentationFormat>Экран (4:3)</PresentationFormat>
  <Paragraphs>304</Paragraphs>
  <Slides>23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Перпендикулярність прямих і площин у просторі</vt:lpstr>
      <vt:lpstr>Тема1. Кут між прямими</vt:lpstr>
      <vt:lpstr>Презентация PowerPoint</vt:lpstr>
      <vt:lpstr>ОЗНАЧЕННЯ:</vt:lpstr>
      <vt:lpstr>Знайти кут між прямими куба</vt:lpstr>
      <vt:lpstr>Тема 2. Перпендикулярність прямої і площини </vt:lpstr>
      <vt:lpstr>ОЗНАЧЕННЯ:</vt:lpstr>
      <vt:lpstr>ОЗНАКА:</vt:lpstr>
      <vt:lpstr>ЗАДАЧА:</vt:lpstr>
      <vt:lpstr>Тема3. Перпендикуляр і похила</vt:lpstr>
      <vt:lpstr>Перпендикуляр і похила</vt:lpstr>
      <vt:lpstr>Проекція похилої на площину</vt:lpstr>
      <vt:lpstr>ОЗНАЧЕННЯ:</vt:lpstr>
      <vt:lpstr>ТЕОРЕМА ПРО 3 ПЕРПЕНДИКУЛЯРА</vt:lpstr>
      <vt:lpstr>Тема4. Кут між прямою та площиною</vt:lpstr>
      <vt:lpstr>Презентация PowerPoint</vt:lpstr>
      <vt:lpstr>ОЗНАЧЕННЯ:</vt:lpstr>
      <vt:lpstr>Назвіть кут між прямою і площиною</vt:lpstr>
      <vt:lpstr>Тема5. Кути між площинами</vt:lpstr>
      <vt:lpstr>Презентация PowerPoint</vt:lpstr>
      <vt:lpstr>ОЗНАЧЕННЯ:</vt:lpstr>
      <vt:lpstr>ОЗНАЧЕННЯ</vt:lpstr>
      <vt:lpstr>ЗАДАЧА: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КУТИ В ПРОСТОРІ</dc:title>
  <dc:creator>Валерия</dc:creator>
  <cp:lastModifiedBy>user</cp:lastModifiedBy>
  <cp:revision>188</cp:revision>
  <dcterms:created xsi:type="dcterms:W3CDTF">2012-03-04T12:19:35Z</dcterms:created>
  <dcterms:modified xsi:type="dcterms:W3CDTF">2020-11-28T18:53:19Z</dcterms:modified>
</cp:coreProperties>
</file>