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y="5143500" cx="9144000"/>
  <p:notesSz cx="6858000" cy="9144000"/>
  <p:embeddedFontLst>
    <p:embeddedFont>
      <p:font typeface="Roboto"/>
      <p:regular r:id="rId29"/>
      <p:bold r:id="rId30"/>
      <p:italic r:id="rId31"/>
      <p:boldItalic r:id="rId32"/>
    </p:embeddedFont>
    <p:embeddedFont>
      <p:font typeface="Helvetica Neue"/>
      <p:regular r:id="rId33"/>
      <p:bold r:id="rId34"/>
      <p:italic r:id="rId35"/>
      <p:boldItalic r:id="rId36"/>
    </p:embeddedFont>
    <p:embeddedFont>
      <p:font typeface="Comfortaa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italic.fntdata"/><Relationship Id="rId30" Type="http://schemas.openxmlformats.org/officeDocument/2006/relationships/font" Target="fonts/Roboto-bold.fntdata"/><Relationship Id="rId11" Type="http://schemas.openxmlformats.org/officeDocument/2006/relationships/slide" Target="slides/slide6.xml"/><Relationship Id="rId33" Type="http://schemas.openxmlformats.org/officeDocument/2006/relationships/font" Target="fonts/HelveticaNeue-regular.fntdata"/><Relationship Id="rId10" Type="http://schemas.openxmlformats.org/officeDocument/2006/relationships/slide" Target="slides/slide5.xml"/><Relationship Id="rId32" Type="http://schemas.openxmlformats.org/officeDocument/2006/relationships/font" Target="fonts/Roboto-boldItalic.fntdata"/><Relationship Id="rId13" Type="http://schemas.openxmlformats.org/officeDocument/2006/relationships/slide" Target="slides/slide8.xml"/><Relationship Id="rId35" Type="http://schemas.openxmlformats.org/officeDocument/2006/relationships/font" Target="fonts/HelveticaNeue-italic.fntdata"/><Relationship Id="rId12" Type="http://schemas.openxmlformats.org/officeDocument/2006/relationships/slide" Target="slides/slide7.xml"/><Relationship Id="rId34" Type="http://schemas.openxmlformats.org/officeDocument/2006/relationships/font" Target="fonts/HelveticaNeue-bold.fntdata"/><Relationship Id="rId15" Type="http://schemas.openxmlformats.org/officeDocument/2006/relationships/slide" Target="slides/slide10.xml"/><Relationship Id="rId37" Type="http://schemas.openxmlformats.org/officeDocument/2006/relationships/font" Target="fonts/Comfortaa-regular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Comfortaa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a981f1063f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Google Shape;32;ga981f1063f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4e0848892_1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4e0848892_1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540376a3b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540376a3b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a56add7095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a56add7095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8d1a3c976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8d1a3c976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a981f106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a981f106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a98826f4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a98826f4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a981f1063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a981f1063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8d1a3c97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8d1a3c97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9f4d34eeec_5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9f4d34eeec_5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981f1063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981f1063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a981f1063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Google Shape;40;ga981f1063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981f1063f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981f1063f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8d1a3c97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8d1a3c97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a4e0848892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a4e0848892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a981f1063f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a981f1063f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a981f1063f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a981f1063f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a4e99a6da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a4e99a6d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a8d1a3c976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a8d1a3c976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a4e0847fdd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a4e0847fdd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a4e0847fd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a4e0847fd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4edfe1a0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4edfe1a0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f4d34eeec_5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f4d34eeec_5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914400" y="1063228"/>
            <a:ext cx="731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body"/>
          </p:nvPr>
        </p:nvSpPr>
        <p:spPr>
          <a:xfrm>
            <a:off x="914400" y="1828800"/>
            <a:ext cx="73152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0" y="0"/>
            <a:ext cx="3000000" cy="225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еціальний макет">
  <p:cSld name="AUTOLAYOUT_2">
    <p:bg>
      <p:bgPr>
        <a:solidFill>
          <a:srgbClr val="FFFFFF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rgbClr val="7F7F7F"/>
              </a:gs>
              <a:gs pos="78000">
                <a:srgbClr val="3F3F3F"/>
              </a:gs>
              <a:gs pos="100000">
                <a:srgbClr val="262626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4"/>
          <p:cNvSpPr/>
          <p:nvPr/>
        </p:nvSpPr>
        <p:spPr>
          <a:xfrm rot="10800000">
            <a:off x="3262212" y="0"/>
            <a:ext cx="1309800" cy="1088100"/>
          </a:xfrm>
          <a:prstGeom prst="rtTriangle">
            <a:avLst/>
          </a:prstGeom>
          <a:solidFill>
            <a:srgbClr val="F50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 flipH="1" rot="10800000">
            <a:off x="4572012" y="0"/>
            <a:ext cx="1309800" cy="1088100"/>
          </a:xfrm>
          <a:prstGeom prst="rtTriangle">
            <a:avLst/>
          </a:prstGeom>
          <a:solidFill>
            <a:srgbClr val="F5005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 flipH="1" rot="10800000">
            <a:off x="4572012" y="0"/>
            <a:ext cx="1309800" cy="1088100"/>
          </a:xfrm>
          <a:prstGeom prst="rtTriangle">
            <a:avLst/>
          </a:prstGeom>
          <a:solidFill>
            <a:srgbClr val="000000">
              <a:alpha val="1254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ctrTitle"/>
          </p:nvPr>
        </p:nvSpPr>
        <p:spPr>
          <a:xfrm>
            <a:off x="1130100" y="1742688"/>
            <a:ext cx="6883800" cy="16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  <a:defRPr sz="42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пеціальний макет 2">
  <p:cSld name="AUTOLAYOUT_3">
    <p:bg>
      <p:bgPr>
        <a:solidFill>
          <a:srgbClr val="FFFFFF"/>
        </a:solid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8359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" name="Google Shape;26;p5"/>
          <p:cNvPicPr preferRelativeResize="0"/>
          <p:nvPr/>
        </p:nvPicPr>
        <p:blipFill rotWithShape="1">
          <a:blip r:embed="rId2">
            <a:alphaModFix/>
          </a:blip>
          <a:srcRect b="0" l="25251" r="25256" t="0"/>
          <a:stretch/>
        </p:blipFill>
        <p:spPr>
          <a:xfrm>
            <a:off x="0" y="0"/>
            <a:ext cx="4524375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5"/>
          <p:cNvSpPr txBox="1"/>
          <p:nvPr>
            <p:ph type="title"/>
          </p:nvPr>
        </p:nvSpPr>
        <p:spPr>
          <a:xfrm>
            <a:off x="5009300" y="869775"/>
            <a:ext cx="3698400" cy="216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b="1" sz="2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" type="subTitle"/>
          </p:nvPr>
        </p:nvSpPr>
        <p:spPr>
          <a:xfrm>
            <a:off x="5009300" y="3120375"/>
            <a:ext cx="3698400" cy="65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4400" y="1063228"/>
            <a:ext cx="73152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4400" y="1828800"/>
            <a:ext cx="7315200" cy="31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"/>
              <a:buChar char="•"/>
              <a:defRPr b="0" i="0" sz="3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Helvetica Neue"/>
              <a:buChar char="–"/>
              <a:defRPr b="0" i="0" sz="28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Char char="•"/>
              <a:defRPr b="0" i="0" sz="2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–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Helvetica Neue"/>
              <a:buChar char="»"/>
              <a:defRPr b="0" i="0" sz="20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onlinetestpad.com/hmd63xuer7mkg" TargetMode="External"/><Relationship Id="rId4" Type="http://schemas.openxmlformats.org/officeDocument/2006/relationships/hyperlink" Target="https://onlinetestpad.com/hmd63xuer7mkg" TargetMode="External"/><Relationship Id="rId5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youtu.be/QErAOIirCsE" TargetMode="External"/><Relationship Id="rId4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Relationship Id="rId4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22.png"/><Relationship Id="rId6" Type="http://schemas.openxmlformats.org/officeDocument/2006/relationships/image" Target="../media/image25.png"/><Relationship Id="rId7" Type="http://schemas.openxmlformats.org/officeDocument/2006/relationships/image" Target="../media/image27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Relationship Id="rId4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Relationship Id="rId5" Type="http://schemas.openxmlformats.org/officeDocument/2006/relationships/image" Target="../media/image3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hyperlink" Target="https://www.thinglink.com/card/1382352003014852611" TargetMode="External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geogebra.org/classic/WZp5SeRJ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84600" y="60950"/>
            <a:ext cx="8199600" cy="13407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uk" sz="88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6 клас</a:t>
            </a:r>
            <a:endParaRPr sz="88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uk" sz="5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5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1228700" y="1795800"/>
            <a:ext cx="7101900" cy="155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uk" sz="9100">
                <a:solidFill>
                  <a:srgbClr val="FFFF00"/>
                </a:solidFill>
              </a:rPr>
              <a:t>м</a:t>
            </a:r>
            <a:r>
              <a:rPr lang="uk" sz="9100">
                <a:solidFill>
                  <a:srgbClr val="FFFF00"/>
                </a:solidFill>
              </a:rPr>
              <a:t>атематика</a:t>
            </a:r>
            <a:r>
              <a:rPr lang="uk" sz="8500">
                <a:solidFill>
                  <a:srgbClr val="FFFF00"/>
                </a:solidFill>
              </a:rPr>
              <a:t> </a:t>
            </a:r>
            <a:endParaRPr sz="45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 rotWithShape="1">
          <a:blip r:embed="rId3">
            <a:alphaModFix/>
          </a:blip>
          <a:srcRect b="17635" l="2297" r="20868" t="45244"/>
          <a:stretch/>
        </p:blipFill>
        <p:spPr>
          <a:xfrm>
            <a:off x="52100" y="560350"/>
            <a:ext cx="9039799" cy="408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idx="1" type="subTitle"/>
          </p:nvPr>
        </p:nvSpPr>
        <p:spPr>
          <a:xfrm>
            <a:off x="-370200" y="1328850"/>
            <a:ext cx="6362400" cy="2485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uk" sz="42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Усні вправи:</a:t>
            </a:r>
            <a:endParaRPr/>
          </a:p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b="1" lang="uk" sz="4200" u="sng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№329-331</a:t>
            </a:r>
            <a:endParaRPr b="1" sz="4200">
              <a:solidFill>
                <a:srgbClr val="FFFF00"/>
              </a:solidFill>
            </a:endParaRPr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5">
            <a:alphaModFix/>
          </a:blip>
          <a:srcRect b="0" l="0" r="31963" t="0"/>
          <a:stretch/>
        </p:blipFill>
        <p:spPr>
          <a:xfrm>
            <a:off x="4883725" y="303200"/>
            <a:ext cx="3844625" cy="453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7" name="Google Shape;107;p17"/>
          <p:cNvPicPr preferRelativeResize="0"/>
          <p:nvPr/>
        </p:nvPicPr>
        <p:blipFill rotWithShape="1">
          <a:blip r:embed="rId3">
            <a:alphaModFix/>
          </a:blip>
          <a:srcRect b="6536" l="15781" r="14077" t="13648"/>
          <a:stretch/>
        </p:blipFill>
        <p:spPr>
          <a:xfrm>
            <a:off x="990600" y="-362475"/>
            <a:ext cx="8415499" cy="49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ctrTitle"/>
          </p:nvPr>
        </p:nvSpPr>
        <p:spPr>
          <a:xfrm>
            <a:off x="831100" y="62465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u="sng">
                <a:solidFill>
                  <a:schemeClr val="hlink"/>
                </a:solidFill>
                <a:hlinkClick r:id="rId3"/>
              </a:rPr>
              <a:t>Покликання</a:t>
            </a:r>
            <a:endParaRPr/>
          </a:p>
        </p:txBody>
      </p:sp>
      <p:pic>
        <p:nvPicPr>
          <p:cNvPr id="113" name="Google Shape;113;p18"/>
          <p:cNvPicPr preferRelativeResize="0"/>
          <p:nvPr/>
        </p:nvPicPr>
        <p:blipFill rotWithShape="1">
          <a:blip r:embed="rId4">
            <a:alphaModFix/>
          </a:blip>
          <a:srcRect b="8490" l="5784" r="0" t="4959"/>
          <a:stretch/>
        </p:blipFill>
        <p:spPr>
          <a:xfrm>
            <a:off x="1394839" y="1458925"/>
            <a:ext cx="6644927" cy="343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/>
          <p:nvPr/>
        </p:nvSpPr>
        <p:spPr>
          <a:xfrm>
            <a:off x="345600" y="139725"/>
            <a:ext cx="8452800" cy="16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51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Множення дробу на натуральне число</a:t>
            </a:r>
            <a:endParaRPr sz="51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9" name="Google Shape;119;p19"/>
          <p:cNvPicPr preferRelativeResize="0"/>
          <p:nvPr/>
        </p:nvPicPr>
        <p:blipFill rotWithShape="1">
          <a:blip r:embed="rId3">
            <a:alphaModFix/>
          </a:blip>
          <a:srcRect b="14484" l="0" r="0" t="12437"/>
          <a:stretch/>
        </p:blipFill>
        <p:spPr>
          <a:xfrm>
            <a:off x="1988113" y="2019525"/>
            <a:ext cx="5325570" cy="2918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/>
        </p:nvSpPr>
        <p:spPr>
          <a:xfrm>
            <a:off x="642750" y="0"/>
            <a:ext cx="7684200" cy="23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44500" lvl="0" marL="0" rt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uk" sz="38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Нехай котик Мурчик з’їдає 2/3 сосиски. Скільки він з’їсть за день сосисок, якщо їстиме 3 рази?</a:t>
            </a:r>
            <a:endParaRPr b="1" sz="38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1651" y="2483325"/>
            <a:ext cx="3862976" cy="227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0"/>
          <p:cNvPicPr preferRelativeResize="0"/>
          <p:nvPr/>
        </p:nvPicPr>
        <p:blipFill rotWithShape="1">
          <a:blip r:embed="rId4">
            <a:alphaModFix/>
          </a:blip>
          <a:srcRect b="25046" l="29346" r="33808" t="26254"/>
          <a:stretch/>
        </p:blipFill>
        <p:spPr>
          <a:xfrm>
            <a:off x="5202450" y="2674925"/>
            <a:ext cx="2548481" cy="189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1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1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1"/>
          <p:cNvPicPr preferRelativeResize="0"/>
          <p:nvPr/>
        </p:nvPicPr>
        <p:blipFill rotWithShape="1">
          <a:blip r:embed="rId3">
            <a:alphaModFix/>
          </a:blip>
          <a:srcRect b="32339" l="17408" r="21380" t="38946"/>
          <a:stretch/>
        </p:blipFill>
        <p:spPr>
          <a:xfrm>
            <a:off x="383200" y="353700"/>
            <a:ext cx="6146949" cy="162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1"/>
          <p:cNvPicPr preferRelativeResize="0"/>
          <p:nvPr/>
        </p:nvPicPr>
        <p:blipFill rotWithShape="1">
          <a:blip r:embed="rId4">
            <a:alphaModFix/>
          </a:blip>
          <a:srcRect b="33008" l="16588" r="16548" t="32108"/>
          <a:stretch/>
        </p:blipFill>
        <p:spPr>
          <a:xfrm>
            <a:off x="1348138" y="2395650"/>
            <a:ext cx="7057326" cy="206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/>
        </p:nvSpPr>
        <p:spPr>
          <a:xfrm>
            <a:off x="352625" y="397475"/>
            <a:ext cx="82893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3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Домашнє завдання: 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</a:rPr>
              <a:t>Виконати: №335, 344 - середній рівень; №341, 353, 356 - достатній рівень; 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</a:rPr>
              <a:t>№341, 353, 356, скласти вірш або казку про дроби - високий рівень.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chemeClr val="dk1"/>
                </a:solidFill>
              </a:rPr>
              <a:t>Виконати завдання на платформі Matific</a:t>
            </a:r>
            <a:endParaRPr b="1"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700">
              <a:solidFill>
                <a:srgbClr val="00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3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25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4"/>
          <p:cNvSpPr txBox="1"/>
          <p:nvPr>
            <p:ph type="ctrTitle"/>
          </p:nvPr>
        </p:nvSpPr>
        <p:spPr>
          <a:xfrm>
            <a:off x="284000" y="387400"/>
            <a:ext cx="8724900" cy="270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470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uk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Сім разів відміряй – один відріж;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uk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Краще один раз побачити, ніж сто разів почути;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uk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За двома зайцями поженешся – жодного не зловиш;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"/>
              <a:buChar char="●"/>
            </a:pPr>
            <a:r>
              <a:rPr lang="uk" sz="2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Без верби і калини нема України.</a:t>
            </a:r>
            <a:endParaRPr sz="2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5000"/>
              </a:spcBef>
              <a:spcAft>
                <a:spcPts val="0"/>
              </a:spcAft>
              <a:buNone/>
            </a:pPr>
            <a:r>
              <a:t/>
            </a:r>
            <a:endParaRPr sz="460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238" y="2701650"/>
            <a:ext cx="2428875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9083" y="2701650"/>
            <a:ext cx="3192554" cy="167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ctrTitle"/>
          </p:nvPr>
        </p:nvSpPr>
        <p:spPr>
          <a:xfrm>
            <a:off x="631475" y="2386350"/>
            <a:ext cx="7772400" cy="1076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Множення</a:t>
            </a:r>
            <a:endParaRPr b="1" sz="67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67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звичайних дробів</a:t>
            </a:r>
            <a:endParaRPr b="1" sz="67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2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 txBox="1"/>
          <p:nvPr/>
        </p:nvSpPr>
        <p:spPr>
          <a:xfrm>
            <a:off x="3462900" y="3697050"/>
            <a:ext cx="5249700" cy="82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FF00"/>
                </a:solidFill>
              </a:rPr>
              <a:t>Підготувала вчитель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FF00"/>
                </a:solidFill>
              </a:rPr>
              <a:t>математики та інформатики</a:t>
            </a:r>
            <a:endParaRPr b="1" sz="24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400">
                <a:solidFill>
                  <a:srgbClr val="FFFF00"/>
                </a:solidFill>
              </a:rPr>
              <a:t>Мелешко Наталія Іванівна</a:t>
            </a:r>
            <a:endParaRPr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25"/>
          <p:cNvPicPr preferRelativeResize="0"/>
          <p:nvPr/>
        </p:nvPicPr>
        <p:blipFill rotWithShape="1">
          <a:blip r:embed="rId3">
            <a:alphaModFix/>
          </a:blip>
          <a:srcRect b="30883" l="29669" r="24888" t="34152"/>
          <a:stretch/>
        </p:blipFill>
        <p:spPr>
          <a:xfrm>
            <a:off x="2890950" y="278000"/>
            <a:ext cx="5774724" cy="2351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5"/>
          <p:cNvPicPr preferRelativeResize="0"/>
          <p:nvPr/>
        </p:nvPicPr>
        <p:blipFill rotWithShape="1">
          <a:blip r:embed="rId4">
            <a:alphaModFix/>
          </a:blip>
          <a:srcRect b="31263" l="47084" r="41775" t="56409"/>
          <a:stretch/>
        </p:blipFill>
        <p:spPr>
          <a:xfrm>
            <a:off x="617750" y="2105075"/>
            <a:ext cx="1759275" cy="109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5"/>
          <p:cNvPicPr preferRelativeResize="0"/>
          <p:nvPr/>
        </p:nvPicPr>
        <p:blipFill rotWithShape="1">
          <a:blip r:embed="rId5">
            <a:alphaModFix/>
          </a:blip>
          <a:srcRect b="38305" l="46546" r="41191" t="51183"/>
          <a:stretch/>
        </p:blipFill>
        <p:spPr>
          <a:xfrm>
            <a:off x="617750" y="3199575"/>
            <a:ext cx="1759275" cy="83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5"/>
          <p:cNvPicPr preferRelativeResize="0"/>
          <p:nvPr/>
        </p:nvPicPr>
        <p:blipFill rotWithShape="1">
          <a:blip r:embed="rId6">
            <a:alphaModFix/>
          </a:blip>
          <a:srcRect b="32450" l="38337" r="33624" t="49007"/>
          <a:stretch/>
        </p:blipFill>
        <p:spPr>
          <a:xfrm>
            <a:off x="4439775" y="2833624"/>
            <a:ext cx="4225905" cy="157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 rotWithShape="1">
          <a:blip r:embed="rId7">
            <a:alphaModFix/>
          </a:blip>
          <a:srcRect b="37499" l="47726" r="42433" t="49075"/>
          <a:stretch/>
        </p:blipFill>
        <p:spPr>
          <a:xfrm>
            <a:off x="617750" y="3981000"/>
            <a:ext cx="1282100" cy="983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/>
        </p:nvSpPr>
        <p:spPr>
          <a:xfrm>
            <a:off x="797425" y="332275"/>
            <a:ext cx="7336500" cy="15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8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Виконати №352, 355.</a:t>
            </a:r>
            <a:endParaRPr b="1" sz="28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200">
                <a:solidFill>
                  <a:srgbClr val="FF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Фото роботи прикріпити у гугл форму, посилання на яку знайдите на плакаті у мітці письмові вправи</a:t>
            </a:r>
            <a:endParaRPr b="1" sz="2200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 rotWithShape="1">
          <a:blip r:embed="rId3">
            <a:alphaModFix/>
          </a:blip>
          <a:srcRect b="15376" l="22027" r="21519" t="16674"/>
          <a:stretch/>
        </p:blipFill>
        <p:spPr>
          <a:xfrm>
            <a:off x="797425" y="2033475"/>
            <a:ext cx="3774576" cy="255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6"/>
          <p:cNvPicPr preferRelativeResize="0"/>
          <p:nvPr/>
        </p:nvPicPr>
        <p:blipFill rotWithShape="1">
          <a:blip r:embed="rId4">
            <a:alphaModFix/>
          </a:blip>
          <a:srcRect b="16600" l="20723" r="21966" t="16919"/>
          <a:stretch/>
        </p:blipFill>
        <p:spPr>
          <a:xfrm>
            <a:off x="4944125" y="2134413"/>
            <a:ext cx="3607124" cy="2352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7"/>
          <p:cNvSpPr txBox="1"/>
          <p:nvPr>
            <p:ph type="ctrTitle"/>
          </p:nvPr>
        </p:nvSpPr>
        <p:spPr>
          <a:xfrm>
            <a:off x="1077575" y="333600"/>
            <a:ext cx="7542900" cy="44763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8895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00"/>
              </a:buClr>
              <a:buSzPts val="4100"/>
              <a:buFont typeface="Comfortaa"/>
              <a:buChar char="●"/>
            </a:pPr>
            <a:r>
              <a:rPr b="1" lang="uk" sz="4100">
                <a:solidFill>
                  <a:srgbClr val="FFFF00"/>
                </a:solidFill>
                <a:latin typeface="Comfortaa"/>
                <a:ea typeface="Comfortaa"/>
                <a:cs typeface="Comfortaa"/>
                <a:sym typeface="Comfortaa"/>
              </a:rPr>
              <a:t>Рефлексія</a:t>
            </a:r>
            <a:endParaRPr b="1" sz="4100">
              <a:solidFill>
                <a:srgbClr val="FFFF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1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uk" sz="24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Як би ти оцінив свої здобутки на уроці:</a:t>
            </a:r>
            <a:endParaRPr b="1" sz="240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uk" sz="2300">
                <a:solidFill>
                  <a:srgbClr val="6AA84F"/>
                </a:solidFill>
                <a:latin typeface="Comfortaa"/>
                <a:ea typeface="Comfortaa"/>
                <a:cs typeface="Comfortaa"/>
                <a:sym typeface="Comfortaa"/>
              </a:rPr>
              <a:t>—  «Я все зрозумів, тест показав, що я все роблю правильно».</a:t>
            </a:r>
            <a:endParaRPr sz="2300">
              <a:solidFill>
                <a:srgbClr val="6AA84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FF9900"/>
                </a:solidFill>
                <a:latin typeface="Comfortaa"/>
                <a:ea typeface="Comfortaa"/>
                <a:cs typeface="Comfortaa"/>
                <a:sym typeface="Comfortaa"/>
              </a:rPr>
              <a:t>—  «Мені була зрозуміла більша частина матеріалу, але я ще іноді допускаю помилки».</a:t>
            </a:r>
            <a:endParaRPr sz="2300">
              <a:solidFill>
                <a:srgbClr val="FF99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3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— «Я майже нічого не зрозумів, нова тема для мене дуже складна».</a:t>
            </a:r>
            <a:endParaRPr sz="23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4525" y="1162925"/>
            <a:ext cx="996150" cy="99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38" y="3074600"/>
            <a:ext cx="1557326" cy="159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4427" y="2159075"/>
            <a:ext cx="1256350" cy="125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8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850" y="-12"/>
            <a:ext cx="8211875" cy="496247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8"/>
          <p:cNvSpPr txBox="1"/>
          <p:nvPr/>
        </p:nvSpPr>
        <p:spPr>
          <a:xfrm>
            <a:off x="2617350" y="744325"/>
            <a:ext cx="4253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7500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Дякую за увагу!</a:t>
            </a:r>
            <a:endParaRPr sz="75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9" name="Google Shape;49;p8"/>
          <p:cNvPicPr preferRelativeResize="0"/>
          <p:nvPr/>
        </p:nvPicPr>
        <p:blipFill rotWithShape="1">
          <a:blip r:embed="rId3">
            <a:alphaModFix/>
          </a:blip>
          <a:srcRect b="11336" l="21294" r="22309" t="20329"/>
          <a:stretch/>
        </p:blipFill>
        <p:spPr>
          <a:xfrm>
            <a:off x="3150975" y="1126050"/>
            <a:ext cx="5731224" cy="3904376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8"/>
          <p:cNvSpPr txBox="1"/>
          <p:nvPr/>
        </p:nvSpPr>
        <p:spPr>
          <a:xfrm>
            <a:off x="1235700" y="417050"/>
            <a:ext cx="66726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uk" sz="2700" u="sng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Покликання на інтерактивний плакат</a:t>
            </a:r>
            <a:endParaRPr b="1" sz="2700">
              <a:solidFill>
                <a:srgbClr val="FFFF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" name="Google Shape;5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72025" y="1547325"/>
            <a:ext cx="2652550" cy="26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068675"/>
            <a:ext cx="2186350" cy="2026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9"/>
          <p:cNvSpPr txBox="1"/>
          <p:nvPr>
            <p:ph idx="1" type="subTitle"/>
          </p:nvPr>
        </p:nvSpPr>
        <p:spPr>
          <a:xfrm>
            <a:off x="1436750" y="506500"/>
            <a:ext cx="7491600" cy="3933000"/>
          </a:xfrm>
          <a:prstGeom prst="rect">
            <a:avLst/>
          </a:prstGeom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500">
                <a:solidFill>
                  <a:srgbClr val="FFFF00"/>
                </a:solidFill>
              </a:rPr>
              <a:t>«Людина – є дріб. Чисельник це гідність</a:t>
            </a:r>
            <a:endParaRPr b="1" sz="25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500">
                <a:solidFill>
                  <a:srgbClr val="FFFF00"/>
                </a:solidFill>
              </a:rPr>
              <a:t>людини. Знаменник – це оцінка самого себе.</a:t>
            </a:r>
            <a:endParaRPr b="1" sz="25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500">
                <a:solidFill>
                  <a:srgbClr val="FFFF00"/>
                </a:solidFill>
              </a:rPr>
              <a:t>Збільшити свій чисельник – свою гідність –</a:t>
            </a:r>
            <a:endParaRPr b="1" sz="25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500">
                <a:solidFill>
                  <a:srgbClr val="FFFF00"/>
                </a:solidFill>
              </a:rPr>
              <a:t>не підвладно людині. Але кожен може</a:t>
            </a:r>
            <a:endParaRPr b="1" sz="25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500">
                <a:solidFill>
                  <a:srgbClr val="FFFF00"/>
                </a:solidFill>
              </a:rPr>
              <a:t>    зменшити свій знаменник – свою думку про</a:t>
            </a:r>
            <a:endParaRPr b="1" sz="2500">
              <a:solidFill>
                <a:srgbClr val="FFFF00"/>
              </a:solidFill>
            </a:endParaRPr>
          </a:p>
          <a:p>
            <a:pPr indent="0" lvl="0" marL="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500">
                <a:solidFill>
                  <a:srgbClr val="FFFF00"/>
                </a:solidFill>
              </a:rPr>
              <a:t>себе, і цим зменшенням наближатись д деу»</a:t>
            </a:r>
            <a:endParaRPr b="1" sz="2500">
              <a:solidFill>
                <a:srgbClr val="FFFF00"/>
              </a:solidFill>
            </a:endParaRPr>
          </a:p>
          <a:p>
            <a:pPr indent="444500" lvl="0" marL="3594100" rtl="0" algn="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uk" sz="2100">
                <a:solidFill>
                  <a:srgbClr val="FFFF00"/>
                </a:solidFill>
              </a:rPr>
              <a:t> Л.М.Толстой</a:t>
            </a:r>
            <a:endParaRPr b="1" sz="21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i="1" sz="3300">
              <a:solidFill>
                <a:srgbClr val="980000"/>
              </a:solidFill>
            </a:endParaRPr>
          </a:p>
        </p:txBody>
      </p:sp>
      <p:sp>
        <p:nvSpPr>
          <p:cNvPr id="58" name="Google Shape;58;p9"/>
          <p:cNvSpPr txBox="1"/>
          <p:nvPr/>
        </p:nvSpPr>
        <p:spPr>
          <a:xfrm>
            <a:off x="301650" y="-57475"/>
            <a:ext cx="2974200" cy="8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5207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Helvetica Neue"/>
              <a:buChar char="●"/>
            </a:pPr>
            <a:r>
              <a:rPr lang="uk" sz="46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Епіграф</a:t>
            </a:r>
            <a:endParaRPr sz="46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/>
          <p:nvPr>
            <p:ph type="ctrTitle"/>
          </p:nvPr>
        </p:nvSpPr>
        <p:spPr>
          <a:xfrm>
            <a:off x="990600" y="4000500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>
            <p:ph idx="1" type="subTitle"/>
          </p:nvPr>
        </p:nvSpPr>
        <p:spPr>
          <a:xfrm>
            <a:off x="990600" y="4400550"/>
            <a:ext cx="7772400" cy="39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0"/>
          <p:cNvPicPr preferRelativeResize="0"/>
          <p:nvPr/>
        </p:nvPicPr>
        <p:blipFill rotWithShape="1">
          <a:blip r:embed="rId3">
            <a:alphaModFix/>
          </a:blip>
          <a:srcRect b="10547" l="15227" r="19447" t="14753"/>
          <a:stretch/>
        </p:blipFill>
        <p:spPr>
          <a:xfrm>
            <a:off x="929900" y="144325"/>
            <a:ext cx="7551825" cy="4854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/>
          <p:nvPr>
            <p:ph type="ctrTitle"/>
          </p:nvPr>
        </p:nvSpPr>
        <p:spPr>
          <a:xfrm>
            <a:off x="1130100" y="981325"/>
            <a:ext cx="7498800" cy="241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6700"/>
              <a:t>Множення звичайних дробів</a:t>
            </a:r>
            <a:endParaRPr sz="67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idx="1" type="subTitle"/>
          </p:nvPr>
        </p:nvSpPr>
        <p:spPr>
          <a:xfrm>
            <a:off x="487950" y="112275"/>
            <a:ext cx="8168100" cy="3220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uk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Мета:</a:t>
            </a:r>
            <a:r>
              <a:rPr lang="uk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 сформувати уявлення учнів про алгоритм знаходження добут­ку звичайних дробів, множення натурального числа на дріб, розпочати роботу з вироблення вмінь виконувати множ</a:t>
            </a:r>
            <a:r>
              <a:rPr lang="uk" sz="280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ення дробів і розв'язувати завдання, що передбачають множення звичайних дробів; розвивати вміння усного множення; сприяти розвитку уваги, кмітливості, логічного мислення та уяви.</a:t>
            </a:r>
            <a:endParaRPr sz="280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F3F3F3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/>
          <p:nvPr/>
        </p:nvSpPr>
        <p:spPr>
          <a:xfrm>
            <a:off x="129325" y="36525"/>
            <a:ext cx="94968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900"/>
              </a:spcBef>
              <a:spcAft>
                <a:spcPts val="0"/>
              </a:spcAft>
              <a:buNone/>
            </a:pPr>
            <a:r>
              <a:rPr b="1" lang="uk" sz="3200">
                <a:solidFill>
                  <a:srgbClr val="FFFF00"/>
                </a:solidFill>
              </a:rPr>
              <a:t>Обчислити площу прямокутника, якщо:</a:t>
            </a:r>
            <a:endParaRPr b="1" sz="3200">
              <a:solidFill>
                <a:srgbClr val="FFFF00"/>
              </a:solidFill>
            </a:endParaRPr>
          </a:p>
        </p:txBody>
      </p:sp>
      <p:pic>
        <p:nvPicPr>
          <p:cNvPr id="81" name="Google Shape;81;p13"/>
          <p:cNvPicPr preferRelativeResize="0"/>
          <p:nvPr/>
        </p:nvPicPr>
        <p:blipFill rotWithShape="1">
          <a:blip r:embed="rId3">
            <a:alphaModFix/>
          </a:blip>
          <a:srcRect b="24572" l="36795" r="17170" t="21539"/>
          <a:stretch/>
        </p:blipFill>
        <p:spPr>
          <a:xfrm>
            <a:off x="1418374" y="829125"/>
            <a:ext cx="6555475" cy="431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>
            <p:ph type="ctrTitle"/>
          </p:nvPr>
        </p:nvSpPr>
        <p:spPr>
          <a:xfrm>
            <a:off x="990600" y="2397325"/>
            <a:ext cx="7772400" cy="528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4"/>
          <p:cNvSpPr txBox="1"/>
          <p:nvPr>
            <p:ph idx="1" type="subTitle"/>
          </p:nvPr>
        </p:nvSpPr>
        <p:spPr>
          <a:xfrm>
            <a:off x="778300" y="379275"/>
            <a:ext cx="8205900" cy="1617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b="1" i="1" lang="uk" sz="4000" u="sng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Перехід у додаток GeoGebra</a:t>
            </a:r>
            <a:endParaRPr b="1" i="1" sz="4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1" i="1" sz="4000">
              <a:solidFill>
                <a:srgbClr val="FFFF00"/>
              </a:solidFill>
            </a:endParaRPr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4"/>
          <p:cNvPicPr preferRelativeResize="0"/>
          <p:nvPr/>
        </p:nvPicPr>
        <p:blipFill rotWithShape="1">
          <a:blip r:embed="rId4">
            <a:alphaModFix/>
          </a:blip>
          <a:srcRect b="0" l="0" r="40098" t="0"/>
          <a:stretch/>
        </p:blipFill>
        <p:spPr>
          <a:xfrm>
            <a:off x="406074" y="1736600"/>
            <a:ext cx="4297523" cy="2868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71727" y="1489725"/>
            <a:ext cx="2986750" cy="298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owerpoint-template-24">
  <a:themeElements>
    <a:clrScheme name="default">
      <a:dk1>
        <a:srgbClr val="FFFFFF"/>
      </a:dk1>
      <a:lt1>
        <a:srgbClr val="FFFFFF"/>
      </a:lt1>
      <a:dk2>
        <a:srgbClr val="FFFFFF"/>
      </a:dk2>
      <a:lt2>
        <a:srgbClr val="005845"/>
      </a:lt2>
      <a:accent1>
        <a:srgbClr val="017D62"/>
      </a:accent1>
      <a:accent2>
        <a:srgbClr val="00BC94"/>
      </a:accent2>
      <a:accent3>
        <a:srgbClr val="FFFFFF"/>
      </a:accent3>
      <a:accent4>
        <a:srgbClr val="017D62"/>
      </a:accent4>
      <a:accent5>
        <a:srgbClr val="00BC94"/>
      </a:accent5>
      <a:accent6>
        <a:srgbClr val="FFFFFF"/>
      </a:accent6>
      <a:hlink>
        <a:srgbClr val="00DEB9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