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9" r:id="rId15"/>
    <p:sldId id="1549" r:id="rId16"/>
    <p:sldId id="281" r:id="rId17"/>
    <p:sldId id="283" r:id="rId18"/>
    <p:sldId id="284" r:id="rId19"/>
  </p:sldIdLst>
  <p:sldSz cx="18288000" cy="10287000"/>
  <p:notesSz cx="6858000" cy="9144000"/>
  <p:embeddedFontLst>
    <p:embeddedFont>
      <p:font typeface="Arial Black" panose="020B0A04020102020204" pitchFamily="3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redoka" panose="020B0604020202020204" charset="0"/>
      <p:regular r:id="rId25"/>
    </p:embeddedFont>
    <p:embeddedFont>
      <p:font typeface="Montserrat Bold" panose="020B0604020202020204" charset="-52"/>
      <p:regular r:id="rId26"/>
    </p:embeddedFont>
    <p:embeddedFont>
      <p:font typeface="Montserrat Medium" panose="020B0604020202020204" charset="-52"/>
      <p:regular r:id="rId27"/>
    </p:embeddedFont>
    <p:embeddedFont>
      <p:font typeface="Montserrat Semi-Bold" panose="020B0604020202020204" charset="-52"/>
      <p:regular r:id="rId28"/>
    </p:embeddedFont>
    <p:embeddedFont>
      <p:font typeface="Montserrat Ultra-Bold" panose="020B0604020202020204" charset="-52"/>
      <p:regular r:id="rId29"/>
    </p:embeddedFont>
    <p:embeddedFont>
      <p:font typeface="Nunito" panose="020B0604020202020204" charset="0"/>
      <p:regular r:id="rId30"/>
    </p:embeddedFont>
    <p:embeddedFont>
      <p:font typeface="Nunito Bold" panose="020B0604020202020204" charset="0"/>
      <p:regular r:id="rId31"/>
    </p:embeddedFont>
    <p:embeddedFont>
      <p:font typeface="Poppins Semi-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4"/>
    <a:srgbClr val="B705CE"/>
    <a:srgbClr val="EAD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5190" autoAdjust="0"/>
  </p:normalViewPr>
  <p:slideViewPr>
    <p:cSldViewPr>
      <p:cViewPr varScale="1">
        <p:scale>
          <a:sx n="50" d="100"/>
          <a:sy n="50" d="100"/>
        </p:scale>
        <p:origin x="58" y="1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17" Type="http://schemas.openxmlformats.org/officeDocument/2006/relationships/image" Target="../media/image39.png"/><Relationship Id="rId2" Type="http://schemas.openxmlformats.org/officeDocument/2006/relationships/image" Target="../media/image1.jpe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19" Type="http://schemas.openxmlformats.org/officeDocument/2006/relationships/image" Target="../media/image41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3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33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hyperlink" Target="https://wordwall.net/uk/resource/55338622/%d1%80%d0%b5%d1%84%d0%bb%d0%b5%d0%ba%d1%81%d1%96%d1%8f/%d0%b7%d0%b2%d0%be%d1%80%d0%be%d1%82%d0%bd%d1%96%d0%b9-%d0%b7%d0%b2%d1%8f%d0%b7%d0%be%d0%ba-%d0%b7-%d1%83%d1%87%d0%bd%d1%8f%d0%bc%d0%b8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7214" y="3136024"/>
            <a:ext cx="7376236" cy="6122276"/>
          </a:xfrm>
          <a:custGeom>
            <a:avLst/>
            <a:gdLst/>
            <a:ahLst/>
            <a:cxnLst/>
            <a:rect l="l" t="t" r="r" b="b"/>
            <a:pathLst>
              <a:path w="7376236" h="6122276">
                <a:moveTo>
                  <a:pt x="0" y="0"/>
                </a:moveTo>
                <a:lnTo>
                  <a:pt x="7376236" y="0"/>
                </a:lnTo>
                <a:lnTo>
                  <a:pt x="7376236" y="6122276"/>
                </a:lnTo>
                <a:lnTo>
                  <a:pt x="0" y="61222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2907507" y="5301095"/>
            <a:ext cx="10066789" cy="8229600"/>
          </a:xfrm>
          <a:custGeom>
            <a:avLst/>
            <a:gdLst/>
            <a:ahLst/>
            <a:cxnLst/>
            <a:rect l="l" t="t" r="r" b="b"/>
            <a:pathLst>
              <a:path w="10066789" h="8229600">
                <a:moveTo>
                  <a:pt x="10066789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10066789" y="0"/>
                </a:lnTo>
                <a:lnTo>
                  <a:pt x="10066789" y="8229600"/>
                </a:lnTo>
                <a:close/>
              </a:path>
            </a:pathLst>
          </a:custGeom>
          <a:blipFill>
            <a:blip r:embed="rId4">
              <a:alphaModFix amt="31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58891" y="2138291"/>
            <a:ext cx="4785953" cy="478595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310479">
            <a:off x="15190879" y="2417025"/>
            <a:ext cx="2229637" cy="222963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67864" y="1100865"/>
            <a:ext cx="399158" cy="63290"/>
            <a:chOff x="0" y="0"/>
            <a:chExt cx="105128" cy="166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367864" y="1243254"/>
            <a:ext cx="399158" cy="63290"/>
            <a:chOff x="0" y="0"/>
            <a:chExt cx="105128" cy="1666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755193" y="4251685"/>
            <a:ext cx="9006433" cy="387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2"/>
              </a:lnSpc>
            </a:pPr>
            <a:r>
              <a:rPr lang="en-US" sz="4845" b="1" dirty="0" err="1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Комп’ютерні</a:t>
            </a:r>
            <a:r>
              <a:rPr lang="en-US" sz="4845" b="1" dirty="0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</a:t>
            </a:r>
            <a:r>
              <a:rPr lang="en-US" sz="4845" b="1" dirty="0" err="1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презентації</a:t>
            </a:r>
            <a:r>
              <a:rPr lang="en-US" sz="4845" b="1" dirty="0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з </a:t>
            </a:r>
            <a:r>
              <a:rPr lang="en-US" sz="4845" b="1" dirty="0" err="1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розгалуженнями</a:t>
            </a:r>
            <a:r>
              <a:rPr lang="en-US" sz="4845" b="1" dirty="0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. </a:t>
            </a:r>
            <a:r>
              <a:rPr lang="en-US" sz="4845" b="1" dirty="0" err="1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Створення</a:t>
            </a:r>
            <a:r>
              <a:rPr lang="en-US" sz="4845" b="1" dirty="0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</a:t>
            </a:r>
            <a:r>
              <a:rPr lang="en-US" sz="4845" b="1" dirty="0" err="1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гіперпосилань</a:t>
            </a:r>
            <a:r>
              <a:rPr lang="en-US" sz="4845" b="1" dirty="0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</a:t>
            </a:r>
            <a:r>
              <a:rPr lang="en-US" sz="4845" b="1" dirty="0" err="1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та</a:t>
            </a:r>
            <a:r>
              <a:rPr lang="en-US" sz="4845" b="1" dirty="0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</a:t>
            </a:r>
            <a:r>
              <a:rPr lang="en-US" sz="4845" b="1" dirty="0" err="1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використання</a:t>
            </a:r>
            <a:r>
              <a:rPr lang="en-US" sz="4845" b="1" dirty="0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</a:t>
            </a:r>
            <a:r>
              <a:rPr lang="en-US" sz="4845" b="1" dirty="0" err="1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кнопок</a:t>
            </a:r>
            <a:r>
              <a:rPr lang="en-US" sz="4845" b="1" dirty="0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</a:t>
            </a:r>
            <a:r>
              <a:rPr lang="en-US" sz="4845" b="1" dirty="0" err="1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дій</a:t>
            </a:r>
            <a:r>
              <a:rPr lang="en-US" sz="4845" b="1" dirty="0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</a:t>
            </a:r>
            <a:r>
              <a:rPr lang="en-US" sz="4845" b="1" dirty="0" err="1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на</a:t>
            </a:r>
            <a:r>
              <a:rPr lang="en-US" sz="4845" b="1" dirty="0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</a:t>
            </a:r>
            <a:r>
              <a:rPr lang="en-US" sz="4845" b="1" dirty="0" err="1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слайдах</a:t>
            </a:r>
            <a:r>
              <a:rPr lang="en-US" sz="4845" b="1" dirty="0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</a:t>
            </a:r>
            <a:r>
              <a:rPr lang="en-US" sz="4845" b="1" dirty="0" err="1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комп’ютерної</a:t>
            </a:r>
            <a:r>
              <a:rPr lang="en-US" sz="4845" b="1" dirty="0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 </a:t>
            </a:r>
            <a:r>
              <a:rPr lang="en-US" sz="4845" b="1" dirty="0" err="1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презентації</a:t>
            </a:r>
            <a:endParaRPr lang="en-US" sz="4845" b="1" dirty="0">
              <a:solidFill>
                <a:srgbClr val="3E67C8"/>
              </a:solidFill>
              <a:latin typeface="Montserrat Ultra-Bold"/>
              <a:ea typeface="Montserrat Ultra-Bold"/>
              <a:cs typeface="Montserrat Ultra-Bold"/>
              <a:sym typeface="Montserrat Ultra-Bold"/>
            </a:endParaRPr>
          </a:p>
          <a:p>
            <a:pPr algn="ctr">
              <a:lnSpc>
                <a:spcPts val="4312"/>
              </a:lnSpc>
            </a:pPr>
            <a:endParaRPr lang="en-US" sz="4845" b="1" dirty="0">
              <a:solidFill>
                <a:srgbClr val="3E67C8"/>
              </a:solidFill>
              <a:latin typeface="Montserrat Ultra-Bold"/>
              <a:ea typeface="Montserrat Ultra-Bold"/>
              <a:cs typeface="Montserrat Ultra-Bold"/>
              <a:sym typeface="Montserrat Ultra-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32346" y="971550"/>
            <a:ext cx="3512987" cy="333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2"/>
              </a:lnSpc>
            </a:pPr>
            <a:r>
              <a:rPr lang="en-US" sz="1865" b="1">
                <a:solidFill>
                  <a:srgbClr val="006CC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Хлібко Оксана Анатоліївна</a:t>
            </a:r>
          </a:p>
        </p:txBody>
      </p:sp>
      <p:sp>
        <p:nvSpPr>
          <p:cNvPr id="24" name="AutoShape 24"/>
          <p:cNvSpPr/>
          <p:nvPr/>
        </p:nvSpPr>
        <p:spPr>
          <a:xfrm>
            <a:off x="-550598" y="1717649"/>
            <a:ext cx="19996945" cy="0"/>
          </a:xfrm>
          <a:prstGeom prst="line">
            <a:avLst/>
          </a:prstGeom>
          <a:ln w="38100" cap="flat">
            <a:gradFill>
              <a:gsLst>
                <a:gs pos="0">
                  <a:srgbClr val="006CCD">
                    <a:alpha val="0"/>
                  </a:srgbClr>
                </a:gs>
                <a:gs pos="50000">
                  <a:srgbClr val="3E67C8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367864" y="1100865"/>
            <a:ext cx="399158" cy="63290"/>
            <a:chOff x="0" y="0"/>
            <a:chExt cx="105128" cy="166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367864" y="1243254"/>
            <a:ext cx="399158" cy="63290"/>
            <a:chOff x="0" y="0"/>
            <a:chExt cx="105128" cy="1666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 flipV="1">
            <a:off x="-5316558" y="459799"/>
            <a:ext cx="10066789" cy="8229600"/>
          </a:xfrm>
          <a:custGeom>
            <a:avLst/>
            <a:gdLst/>
            <a:ahLst/>
            <a:cxnLst/>
            <a:rect l="l" t="t" r="r" b="b"/>
            <a:pathLst>
              <a:path w="10066789" h="8229600">
                <a:moveTo>
                  <a:pt x="10066789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10066789" y="0"/>
                </a:lnTo>
                <a:lnTo>
                  <a:pt x="10066789" y="822960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-550598" y="1717649"/>
            <a:ext cx="19996945" cy="0"/>
          </a:xfrm>
          <a:prstGeom prst="line">
            <a:avLst/>
          </a:prstGeom>
          <a:ln w="38100" cap="flat">
            <a:gradFill>
              <a:gsLst>
                <a:gs pos="0">
                  <a:srgbClr val="006CCD">
                    <a:alpha val="0"/>
                  </a:srgbClr>
                </a:gs>
                <a:gs pos="50000">
                  <a:srgbClr val="3E67C8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8378347" y="1926910"/>
            <a:ext cx="1318118" cy="131811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030696" y="8911732"/>
            <a:ext cx="1318118" cy="131811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837827" y="2386641"/>
            <a:ext cx="7870978" cy="7241300"/>
          </a:xfrm>
          <a:custGeom>
            <a:avLst/>
            <a:gdLst/>
            <a:ahLst/>
            <a:cxnLst/>
            <a:rect l="l" t="t" r="r" b="b"/>
            <a:pathLst>
              <a:path w="7870978" h="7241300">
                <a:moveTo>
                  <a:pt x="0" y="0"/>
                </a:moveTo>
                <a:lnTo>
                  <a:pt x="7870978" y="0"/>
                </a:lnTo>
                <a:lnTo>
                  <a:pt x="7870978" y="7241300"/>
                </a:lnTo>
                <a:lnTo>
                  <a:pt x="0" y="7241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86061" y="6815826"/>
            <a:ext cx="8570816" cy="2464110"/>
          </a:xfrm>
          <a:custGeom>
            <a:avLst/>
            <a:gdLst/>
            <a:ahLst/>
            <a:cxnLst/>
            <a:rect l="l" t="t" r="r" b="b"/>
            <a:pathLst>
              <a:path w="8570816" h="2464110">
                <a:moveTo>
                  <a:pt x="0" y="0"/>
                </a:moveTo>
                <a:lnTo>
                  <a:pt x="8570817" y="0"/>
                </a:lnTo>
                <a:lnTo>
                  <a:pt x="8570817" y="2464110"/>
                </a:lnTo>
                <a:lnTo>
                  <a:pt x="0" y="24641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12291" y="2716110"/>
            <a:ext cx="7336316" cy="420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Ще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один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спосіб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створення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гіперпосилань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у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презентаціях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–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використання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кнопок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дій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які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є </a:t>
            </a:r>
            <a:r>
              <a:rPr lang="en-US" sz="3000" b="1" dirty="0" err="1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графічними</a:t>
            </a:r>
            <a:r>
              <a:rPr lang="en-US" sz="3000" b="1" dirty="0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примітивами</a:t>
            </a:r>
            <a:r>
              <a:rPr lang="en-US" sz="3000" b="1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Їх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можна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вставити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зі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списку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фігур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у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групі</a:t>
            </a:r>
            <a:r>
              <a:rPr lang="en-US" sz="3000" b="1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b="1" dirty="0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"</a:t>
            </a:r>
            <a:r>
              <a:rPr lang="en-US" sz="3000" b="1" dirty="0" err="1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Кнопки</a:t>
            </a:r>
            <a:r>
              <a:rPr lang="en-US" sz="3000" b="1" dirty="0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дій</a:t>
            </a:r>
            <a:r>
              <a:rPr lang="en-US" sz="3000" b="1" dirty="0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":</a:t>
            </a:r>
          </a:p>
          <a:p>
            <a:pPr algn="l">
              <a:lnSpc>
                <a:spcPts val="3779"/>
              </a:lnSpc>
            </a:pPr>
            <a:endParaRPr lang="en-US" sz="3000" b="1" dirty="0">
              <a:solidFill>
                <a:srgbClr val="FF66C4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779"/>
              </a:lnSpc>
            </a:pPr>
            <a:r>
              <a:rPr lang="en-US" sz="3000" b="1" dirty="0" err="1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Вставлення</a:t>
            </a:r>
            <a:r>
              <a:rPr lang="en-US" sz="3000" b="1" dirty="0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– </a:t>
            </a:r>
            <a:r>
              <a:rPr lang="en-US" sz="3000" b="1" dirty="0" err="1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Фігури</a:t>
            </a:r>
            <a:r>
              <a:rPr lang="en-US" sz="3000" b="1" dirty="0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– </a:t>
            </a:r>
            <a:r>
              <a:rPr lang="en-US" sz="3000" b="1" dirty="0" err="1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Кнопки</a:t>
            </a:r>
            <a:r>
              <a:rPr lang="en-US" sz="3000" b="1" dirty="0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дії</a:t>
            </a:r>
            <a:endParaRPr lang="en-US" sz="3000" b="1" dirty="0">
              <a:solidFill>
                <a:srgbClr val="FF66C4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2175"/>
              </a:lnSpc>
            </a:pPr>
            <a:endParaRPr lang="en-US" sz="3000" b="1" dirty="0">
              <a:solidFill>
                <a:srgbClr val="FF66C4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367864" y="1100865"/>
            <a:ext cx="399158" cy="63290"/>
            <a:chOff x="0" y="0"/>
            <a:chExt cx="105128" cy="166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367864" y="1243254"/>
            <a:ext cx="399158" cy="63290"/>
            <a:chOff x="0" y="0"/>
            <a:chExt cx="105128" cy="1666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 flipV="1">
            <a:off x="-5316558" y="459799"/>
            <a:ext cx="10066789" cy="8229600"/>
          </a:xfrm>
          <a:custGeom>
            <a:avLst/>
            <a:gdLst/>
            <a:ahLst/>
            <a:cxnLst/>
            <a:rect l="l" t="t" r="r" b="b"/>
            <a:pathLst>
              <a:path w="10066789" h="8229600">
                <a:moveTo>
                  <a:pt x="10066789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10066789" y="0"/>
                </a:lnTo>
                <a:lnTo>
                  <a:pt x="10066789" y="822960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-550598" y="1717649"/>
            <a:ext cx="19996945" cy="0"/>
          </a:xfrm>
          <a:prstGeom prst="line">
            <a:avLst/>
          </a:prstGeom>
          <a:ln w="38100" cap="flat">
            <a:gradFill>
              <a:gsLst>
                <a:gs pos="0">
                  <a:srgbClr val="006CCD">
                    <a:alpha val="0"/>
                  </a:srgbClr>
                </a:gs>
                <a:gs pos="50000">
                  <a:srgbClr val="3E67C8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8378347" y="1926910"/>
            <a:ext cx="1318118" cy="131811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030696" y="8911732"/>
            <a:ext cx="1318118" cy="131811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363135" y="2585969"/>
            <a:ext cx="7326620" cy="7161771"/>
          </a:xfrm>
          <a:custGeom>
            <a:avLst/>
            <a:gdLst/>
            <a:ahLst/>
            <a:cxnLst/>
            <a:rect l="l" t="t" r="r" b="b"/>
            <a:pathLst>
              <a:path w="7326620" h="7161771">
                <a:moveTo>
                  <a:pt x="0" y="0"/>
                </a:moveTo>
                <a:lnTo>
                  <a:pt x="7326620" y="0"/>
                </a:lnTo>
                <a:lnTo>
                  <a:pt x="7326620" y="7161771"/>
                </a:lnTo>
                <a:lnTo>
                  <a:pt x="0" y="71617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325035" y="2666806"/>
            <a:ext cx="7326620" cy="7161771"/>
          </a:xfrm>
          <a:custGeom>
            <a:avLst/>
            <a:gdLst/>
            <a:ahLst/>
            <a:cxnLst/>
            <a:rect l="l" t="t" r="r" b="b"/>
            <a:pathLst>
              <a:path w="7326620" h="7161771">
                <a:moveTo>
                  <a:pt x="0" y="0"/>
                </a:moveTo>
                <a:lnTo>
                  <a:pt x="7326620" y="0"/>
                </a:lnTo>
                <a:lnTo>
                  <a:pt x="7326620" y="7161771"/>
                </a:lnTo>
                <a:lnTo>
                  <a:pt x="0" y="71617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732" b="-2732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66245" y="2804160"/>
            <a:ext cx="7336316" cy="659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Після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додавання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кнопки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дії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слайд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відкривається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вікно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b="1" dirty="0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"</a:t>
            </a:r>
            <a:r>
              <a:rPr lang="en-US" sz="3000" b="1" dirty="0" err="1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Настроювання</a:t>
            </a:r>
            <a:r>
              <a:rPr lang="en-US" sz="3000" b="1" dirty="0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дії</a:t>
            </a:r>
            <a:r>
              <a:rPr lang="en-US" sz="3000" b="1" dirty="0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"</a:t>
            </a:r>
            <a:r>
              <a:rPr lang="en-US" sz="3000" b="1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де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автоматично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встановлюється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опція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b="1" dirty="0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"</a:t>
            </a:r>
            <a:r>
              <a:rPr lang="en-US" sz="3000" b="1" dirty="0" err="1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Перейти</a:t>
            </a:r>
            <a:r>
              <a:rPr lang="en-US" sz="3000" b="1" dirty="0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за</a:t>
            </a:r>
            <a:r>
              <a:rPr lang="en-US" sz="3000" b="1" dirty="0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гіперпосиланням</a:t>
            </a:r>
            <a:r>
              <a:rPr lang="en-US" sz="3000" b="1" dirty="0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"</a:t>
            </a:r>
            <a:r>
              <a:rPr lang="en-US" sz="3000" b="1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із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дією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замовчуванням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Дію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замовчуванням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можна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змінити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вибравши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іншу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дію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у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списку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</a:p>
          <a:p>
            <a:pPr algn="l">
              <a:lnSpc>
                <a:spcPts val="2175"/>
              </a:lnSpc>
            </a:pPr>
            <a:endParaRPr lang="en-US" sz="3000" dirty="0">
              <a:solidFill>
                <a:srgbClr val="3E67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l">
              <a:lnSpc>
                <a:spcPts val="3779"/>
              </a:lnSpc>
            </a:pPr>
            <a:endParaRPr lang="en-US" sz="3000" dirty="0">
              <a:solidFill>
                <a:srgbClr val="3E67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l">
              <a:lnSpc>
                <a:spcPts val="3779"/>
              </a:lnSpc>
            </a:pP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вкладці</a:t>
            </a:r>
            <a:r>
              <a:rPr lang="en-US" sz="3000" b="1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b="1" dirty="0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"</a:t>
            </a:r>
            <a:r>
              <a:rPr lang="en-US" sz="3000" b="1" dirty="0" err="1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Після</a:t>
            </a:r>
            <a:r>
              <a:rPr lang="en-US" sz="3000" b="1" dirty="0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наведення</a:t>
            </a:r>
            <a:r>
              <a:rPr lang="en-US" sz="3000" b="1" dirty="0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вказівника</a:t>
            </a:r>
            <a:r>
              <a:rPr lang="en-US" sz="3000" b="1" dirty="0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b="1" dirty="0" err="1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миші</a:t>
            </a:r>
            <a:r>
              <a:rPr lang="en-US" sz="3000" b="1" dirty="0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"</a:t>
            </a:r>
            <a:r>
              <a:rPr lang="en-US" sz="3000" b="1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можна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обрати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дію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яка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відбудеться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після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наведення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курсора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а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клацання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E60E4DC-9FB4-41F3-A3FA-66CA2FD56737}"/>
              </a:ext>
            </a:extLst>
          </p:cNvPr>
          <p:cNvSpPr/>
          <p:nvPr/>
        </p:nvSpPr>
        <p:spPr>
          <a:xfrm>
            <a:off x="12649200" y="3121455"/>
            <a:ext cx="3200400" cy="650445"/>
          </a:xfrm>
          <a:prstGeom prst="rect">
            <a:avLst/>
          </a:prstGeom>
          <a:noFill/>
          <a:ln w="57150">
            <a:solidFill>
              <a:srgbClr val="FF66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367864" y="1100865"/>
            <a:ext cx="399158" cy="63290"/>
            <a:chOff x="0" y="0"/>
            <a:chExt cx="105128" cy="166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367864" y="1243254"/>
            <a:ext cx="399158" cy="63290"/>
            <a:chOff x="0" y="0"/>
            <a:chExt cx="105128" cy="1666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 flipV="1">
            <a:off x="-4959278" y="-289418"/>
            <a:ext cx="10066789" cy="8229600"/>
          </a:xfrm>
          <a:custGeom>
            <a:avLst/>
            <a:gdLst/>
            <a:ahLst/>
            <a:cxnLst/>
            <a:rect l="l" t="t" r="r" b="b"/>
            <a:pathLst>
              <a:path w="10066789" h="8229600">
                <a:moveTo>
                  <a:pt x="10066789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10066789" y="0"/>
                </a:lnTo>
                <a:lnTo>
                  <a:pt x="10066789" y="822960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-550598" y="1717649"/>
            <a:ext cx="19996945" cy="0"/>
          </a:xfrm>
          <a:prstGeom prst="line">
            <a:avLst/>
          </a:prstGeom>
          <a:ln w="38100" cap="flat">
            <a:gradFill>
              <a:gsLst>
                <a:gs pos="0">
                  <a:srgbClr val="006CCD">
                    <a:alpha val="0"/>
                  </a:srgbClr>
                </a:gs>
                <a:gs pos="50000">
                  <a:srgbClr val="3E67C8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577387" y="5522130"/>
            <a:ext cx="1318118" cy="131811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152502" y="7940182"/>
            <a:ext cx="1318118" cy="131811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2236446" y="6022995"/>
            <a:ext cx="13575116" cy="2850774"/>
          </a:xfrm>
          <a:custGeom>
            <a:avLst/>
            <a:gdLst/>
            <a:ahLst/>
            <a:cxnLst/>
            <a:rect l="l" t="t" r="r" b="b"/>
            <a:pathLst>
              <a:path w="13575116" h="2850774">
                <a:moveTo>
                  <a:pt x="0" y="0"/>
                </a:moveTo>
                <a:lnTo>
                  <a:pt x="13575115" y="0"/>
                </a:lnTo>
                <a:lnTo>
                  <a:pt x="13575115" y="2850775"/>
                </a:lnTo>
                <a:lnTo>
                  <a:pt x="0" y="28507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105134" y="2886336"/>
            <a:ext cx="13954267" cy="2172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3000" b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Дії з вікна "Настроювання дії" можна застосовувати й до інших об'єктів слайдів (тексту, графічних об'єктів) через команду </a:t>
            </a:r>
          </a:p>
          <a:p>
            <a:pPr algn="ctr">
              <a:lnSpc>
                <a:spcPts val="3779"/>
              </a:lnSpc>
            </a:pPr>
            <a:endParaRPr lang="en-US" sz="3000" b="1">
              <a:solidFill>
                <a:srgbClr val="3E67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ctr">
              <a:lnSpc>
                <a:spcPts val="3779"/>
              </a:lnSpc>
            </a:pPr>
            <a:r>
              <a:rPr lang="en-US" sz="3000" b="1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Вставлення → Посилання → Дія</a:t>
            </a:r>
          </a:p>
          <a:p>
            <a:pPr algn="ctr">
              <a:lnSpc>
                <a:spcPts val="2175"/>
              </a:lnSpc>
            </a:pPr>
            <a:endParaRPr lang="en-US" sz="3000" b="1">
              <a:solidFill>
                <a:srgbClr val="FF66C4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367864" y="1100865"/>
            <a:ext cx="399158" cy="63290"/>
            <a:chOff x="0" y="0"/>
            <a:chExt cx="105128" cy="166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367864" y="1243254"/>
            <a:ext cx="399158" cy="63290"/>
            <a:chOff x="0" y="0"/>
            <a:chExt cx="105128" cy="1666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 flipV="1">
            <a:off x="-4743384" y="0"/>
            <a:ext cx="10066789" cy="8229600"/>
          </a:xfrm>
          <a:custGeom>
            <a:avLst/>
            <a:gdLst/>
            <a:ahLst/>
            <a:cxnLst/>
            <a:rect l="l" t="t" r="r" b="b"/>
            <a:pathLst>
              <a:path w="10066789" h="8229600">
                <a:moveTo>
                  <a:pt x="10066789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10066789" y="0"/>
                </a:lnTo>
                <a:lnTo>
                  <a:pt x="10066789" y="822960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-550598" y="1717649"/>
            <a:ext cx="19996945" cy="0"/>
          </a:xfrm>
          <a:prstGeom prst="line">
            <a:avLst/>
          </a:prstGeom>
          <a:ln w="38100" cap="flat">
            <a:gradFill>
              <a:gsLst>
                <a:gs pos="0">
                  <a:srgbClr val="006CCD">
                    <a:alpha val="0"/>
                  </a:srgbClr>
                </a:gs>
                <a:gs pos="50000">
                  <a:srgbClr val="3E67C8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11" name="Group 11"/>
          <p:cNvGrpSpPr/>
          <p:nvPr/>
        </p:nvGrpSpPr>
        <p:grpSpPr>
          <a:xfrm>
            <a:off x="1028700" y="2127224"/>
            <a:ext cx="1318118" cy="131811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10800000">
            <a:off x="16049746" y="2048146"/>
            <a:ext cx="1318118" cy="131811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957031" y="2696210"/>
            <a:ext cx="14951353" cy="244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9"/>
              </a:lnSpc>
            </a:pPr>
            <a:r>
              <a:rPr lang="en-US" sz="6999" b="1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ПРИЗНАЧЕННЯ ДЕЯКИХ КНОПОК ДІЙ</a:t>
            </a:r>
          </a:p>
          <a:p>
            <a:pPr algn="ctr">
              <a:lnSpc>
                <a:spcPts val="6229"/>
              </a:lnSpc>
            </a:pPr>
            <a:endParaRPr lang="en-US" sz="6999" b="1">
              <a:solidFill>
                <a:srgbClr val="3E67C8"/>
              </a:solidFill>
              <a:latin typeface="Montserrat Ultra-Bold"/>
              <a:ea typeface="Montserrat Ultra-Bold"/>
              <a:cs typeface="Montserrat Ultra-Bold"/>
              <a:sym typeface="Montserrat Ultra-Bold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3254C28-758E-4FB7-B21D-80D776D72352}"/>
              </a:ext>
            </a:extLst>
          </p:cNvPr>
          <p:cNvSpPr/>
          <p:nvPr/>
        </p:nvSpPr>
        <p:spPr>
          <a:xfrm>
            <a:off x="3342374" y="7127686"/>
            <a:ext cx="1472463" cy="584775"/>
          </a:xfrm>
          <a:prstGeom prst="rect">
            <a:avLst/>
          </a:prstGeom>
          <a:solidFill>
            <a:srgbClr val="EADCF9"/>
          </a:solidFill>
          <a:ln w="28575">
            <a:solidFill>
              <a:srgbClr val="FF66C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kern="0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Назад</a:t>
            </a:r>
            <a:endParaRPr lang="en-US" sz="3200" dirty="0">
              <a:solidFill>
                <a:srgbClr val="FF66C4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6B55217-0BD4-436D-A5E3-75BFF8C9875D}"/>
              </a:ext>
            </a:extLst>
          </p:cNvPr>
          <p:cNvSpPr/>
          <p:nvPr/>
        </p:nvSpPr>
        <p:spPr>
          <a:xfrm>
            <a:off x="3325459" y="5309858"/>
            <a:ext cx="1687214" cy="584775"/>
          </a:xfrm>
          <a:prstGeom prst="rect">
            <a:avLst/>
          </a:prstGeom>
          <a:solidFill>
            <a:srgbClr val="EADCF9"/>
          </a:solidFill>
          <a:ln w="28575">
            <a:solidFill>
              <a:srgbClr val="FF66C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kern="0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Вперед</a:t>
            </a:r>
            <a:endParaRPr lang="en-US" sz="3200" dirty="0">
              <a:solidFill>
                <a:srgbClr val="FF66C4"/>
              </a:solidFill>
            </a:endParaRPr>
          </a:p>
        </p:txBody>
      </p:sp>
      <p:sp>
        <p:nvSpPr>
          <p:cNvPr id="25" name="Кнопка дії: повернутися назад 1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EA86599-4C4D-45D2-B681-279FB0B0F84E}"/>
              </a:ext>
            </a:extLst>
          </p:cNvPr>
          <p:cNvSpPr/>
          <p:nvPr/>
        </p:nvSpPr>
        <p:spPr>
          <a:xfrm>
            <a:off x="1445456" y="6702675"/>
            <a:ext cx="1388351" cy="1388351"/>
          </a:xfrm>
          <a:prstGeom prst="actionButtonBackPrevious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Кнопка дії: перейти далі 1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0A6553F-E2B0-48C4-88F9-A7D19746AF52}"/>
              </a:ext>
            </a:extLst>
          </p:cNvPr>
          <p:cNvSpPr/>
          <p:nvPr/>
        </p:nvSpPr>
        <p:spPr>
          <a:xfrm>
            <a:off x="1445456" y="4812893"/>
            <a:ext cx="1388350" cy="1388350"/>
          </a:xfrm>
          <a:prstGeom prst="actionButtonForwardNex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Кнопка дії: перейти на початок 2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10575845-2846-4B0F-8F84-397C47DF6773}"/>
              </a:ext>
            </a:extLst>
          </p:cNvPr>
          <p:cNvSpPr/>
          <p:nvPr/>
        </p:nvSpPr>
        <p:spPr>
          <a:xfrm>
            <a:off x="5880179" y="4792086"/>
            <a:ext cx="1405816" cy="1405816"/>
          </a:xfrm>
          <a:prstGeom prst="actionButtonBeginning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Кнопка дії: перейти в кінець 24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22689FD8-0AD9-473A-B93A-E2A9DCC5A975}"/>
              </a:ext>
            </a:extLst>
          </p:cNvPr>
          <p:cNvSpPr/>
          <p:nvPr/>
        </p:nvSpPr>
        <p:spPr>
          <a:xfrm>
            <a:off x="5873743" y="6685210"/>
            <a:ext cx="1405816" cy="1405816"/>
          </a:xfrm>
          <a:prstGeom prst="actionButtonEnd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317C255-1561-4F61-9204-414ADD6CEE67}"/>
              </a:ext>
            </a:extLst>
          </p:cNvPr>
          <p:cNvSpPr/>
          <p:nvPr/>
        </p:nvSpPr>
        <p:spPr>
          <a:xfrm>
            <a:off x="7928040" y="6888909"/>
            <a:ext cx="1816040" cy="1077218"/>
          </a:xfrm>
          <a:prstGeom prst="rect">
            <a:avLst/>
          </a:prstGeom>
          <a:solidFill>
            <a:srgbClr val="EADCF9"/>
          </a:solidFill>
          <a:ln w="28575">
            <a:solidFill>
              <a:srgbClr val="FF66C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kern="0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кінець</a:t>
            </a:r>
            <a:endParaRPr lang="en-US" sz="3200" dirty="0">
              <a:solidFill>
                <a:srgbClr val="FF66C4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3B09CD4-D0B8-4E00-AD58-E08E236D82B7}"/>
              </a:ext>
            </a:extLst>
          </p:cNvPr>
          <p:cNvSpPr/>
          <p:nvPr/>
        </p:nvSpPr>
        <p:spPr>
          <a:xfrm>
            <a:off x="7928040" y="5044842"/>
            <a:ext cx="1816040" cy="1077218"/>
          </a:xfrm>
          <a:prstGeom prst="rect">
            <a:avLst/>
          </a:prstGeom>
          <a:solidFill>
            <a:srgbClr val="EADCF9"/>
          </a:solidFill>
          <a:ln w="28575">
            <a:solidFill>
              <a:srgbClr val="FF66C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kern="0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початок</a:t>
            </a:r>
            <a:endParaRPr lang="en-US" sz="3200" dirty="0">
              <a:solidFill>
                <a:srgbClr val="FF66C4"/>
              </a:solidFill>
            </a:endParaRPr>
          </a:p>
        </p:txBody>
      </p:sp>
      <p:sp>
        <p:nvSpPr>
          <p:cNvPr id="31" name="Кнопка дії: на домашню сторінку 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57BEAA07-FF1B-4E84-AAF9-B3EFEE0ED9DE}"/>
              </a:ext>
            </a:extLst>
          </p:cNvPr>
          <p:cNvSpPr/>
          <p:nvPr/>
        </p:nvSpPr>
        <p:spPr>
          <a:xfrm>
            <a:off x="1426615" y="8505252"/>
            <a:ext cx="1426032" cy="1405816"/>
          </a:xfrm>
          <a:prstGeom prst="actionButtonHom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2" name="Кнопка дії: повернення 6">
            <a:hlinkClick r:id="" action="ppaction://hlinkshowjump?jump=lastslideviewed" highlightClick="1"/>
            <a:extLst>
              <a:ext uri="{FF2B5EF4-FFF2-40B4-BE49-F238E27FC236}">
                <a16:creationId xmlns:a16="http://schemas.microsoft.com/office/drawing/2014/main" id="{1AB3065C-1245-4345-8363-ED1A01001CF8}"/>
              </a:ext>
            </a:extLst>
          </p:cNvPr>
          <p:cNvSpPr/>
          <p:nvPr/>
        </p:nvSpPr>
        <p:spPr>
          <a:xfrm>
            <a:off x="10726732" y="6685210"/>
            <a:ext cx="1426032" cy="1364786"/>
          </a:xfrm>
          <a:prstGeom prst="actionButtonReturn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Кнопка дії: пуста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0CB2DEA-3CC0-489F-9B52-9C6F118A7F0E}"/>
              </a:ext>
            </a:extLst>
          </p:cNvPr>
          <p:cNvSpPr/>
          <p:nvPr/>
        </p:nvSpPr>
        <p:spPr>
          <a:xfrm>
            <a:off x="10737477" y="8450952"/>
            <a:ext cx="1377602" cy="1377602"/>
          </a:xfrm>
          <a:prstGeom prst="actionButtonBlank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4D4F3C3-E5DB-4A4C-8978-062246846353}"/>
              </a:ext>
            </a:extLst>
          </p:cNvPr>
          <p:cNvSpPr/>
          <p:nvPr/>
        </p:nvSpPr>
        <p:spPr>
          <a:xfrm>
            <a:off x="3342374" y="8886190"/>
            <a:ext cx="1363797" cy="584775"/>
          </a:xfrm>
          <a:prstGeom prst="rect">
            <a:avLst/>
          </a:prstGeom>
          <a:solidFill>
            <a:srgbClr val="EADCF9"/>
          </a:solidFill>
          <a:ln w="28575">
            <a:solidFill>
              <a:srgbClr val="FF66C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kern="0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Меню</a:t>
            </a:r>
            <a:endParaRPr lang="en-US" sz="3200" dirty="0">
              <a:solidFill>
                <a:srgbClr val="FF66C4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CBD16F0-B9E3-49F5-94C8-C26D5EE832E3}"/>
              </a:ext>
            </a:extLst>
          </p:cNvPr>
          <p:cNvSpPr/>
          <p:nvPr/>
        </p:nvSpPr>
        <p:spPr>
          <a:xfrm>
            <a:off x="12523818" y="8524652"/>
            <a:ext cx="3926772" cy="1077218"/>
          </a:xfrm>
          <a:prstGeom prst="rect">
            <a:avLst/>
          </a:prstGeom>
          <a:solidFill>
            <a:srgbClr val="EADCF9"/>
          </a:solidFill>
          <a:ln w="28575">
            <a:solidFill>
              <a:srgbClr val="FF66C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kern="0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Налаштування </a:t>
            </a:r>
          </a:p>
          <a:p>
            <a:pPr algn="ctr"/>
            <a:r>
              <a:rPr lang="uk-UA" sz="3200" b="1" kern="0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будь-якої дії</a:t>
            </a:r>
            <a:endParaRPr lang="en-US" sz="3200" dirty="0">
              <a:solidFill>
                <a:srgbClr val="FF66C4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E705967-A506-4592-AD5B-2737A172F141}"/>
              </a:ext>
            </a:extLst>
          </p:cNvPr>
          <p:cNvSpPr/>
          <p:nvPr/>
        </p:nvSpPr>
        <p:spPr>
          <a:xfrm>
            <a:off x="12528932" y="6986017"/>
            <a:ext cx="3921657" cy="584775"/>
          </a:xfrm>
          <a:prstGeom prst="rect">
            <a:avLst/>
          </a:prstGeom>
          <a:solidFill>
            <a:srgbClr val="EADCF9"/>
          </a:solidFill>
          <a:ln w="28575">
            <a:solidFill>
              <a:srgbClr val="FF66C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kern="0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Повернення</a:t>
            </a:r>
            <a:endParaRPr lang="en-US" sz="3200" dirty="0">
              <a:solidFill>
                <a:srgbClr val="FF66C4"/>
              </a:solidFill>
            </a:endParaRPr>
          </a:p>
        </p:txBody>
      </p:sp>
      <p:sp>
        <p:nvSpPr>
          <p:cNvPr id="37" name="Кнопка дії: відео 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5EC7E85-D931-4A36-A1CC-105B2AC2B3CC}"/>
              </a:ext>
            </a:extLst>
          </p:cNvPr>
          <p:cNvSpPr/>
          <p:nvPr/>
        </p:nvSpPr>
        <p:spPr>
          <a:xfrm>
            <a:off x="5905400" y="8569351"/>
            <a:ext cx="1426032" cy="1364786"/>
          </a:xfrm>
          <a:prstGeom prst="actionButtonMovi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Прямоугольник 24">
            <a:extLst>
              <a:ext uri="{FF2B5EF4-FFF2-40B4-BE49-F238E27FC236}">
                <a16:creationId xmlns:a16="http://schemas.microsoft.com/office/drawing/2014/main" id="{D492BC92-B7E2-46E2-BB55-9EEEC9745B4D}"/>
              </a:ext>
            </a:extLst>
          </p:cNvPr>
          <p:cNvSpPr/>
          <p:nvPr/>
        </p:nvSpPr>
        <p:spPr>
          <a:xfrm>
            <a:off x="7881770" y="8886190"/>
            <a:ext cx="1862310" cy="584775"/>
          </a:xfrm>
          <a:prstGeom prst="rect">
            <a:avLst/>
          </a:prstGeom>
          <a:solidFill>
            <a:srgbClr val="EADCF9"/>
          </a:solidFill>
          <a:ln w="28575">
            <a:solidFill>
              <a:srgbClr val="FF66C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kern="0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Відео</a:t>
            </a:r>
            <a:endParaRPr lang="en-US" sz="3200" dirty="0">
              <a:solidFill>
                <a:srgbClr val="FF66C4"/>
              </a:solidFill>
            </a:endParaRPr>
          </a:p>
        </p:txBody>
      </p:sp>
      <p:sp>
        <p:nvSpPr>
          <p:cNvPr id="39" name="Кнопка дії: звук 4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DCC8987D-3C88-409A-906F-FA8E290CEE97}"/>
              </a:ext>
            </a:extLst>
          </p:cNvPr>
          <p:cNvSpPr/>
          <p:nvPr/>
        </p:nvSpPr>
        <p:spPr>
          <a:xfrm>
            <a:off x="10810718" y="4822989"/>
            <a:ext cx="1400560" cy="1403775"/>
          </a:xfrm>
          <a:prstGeom prst="actionButtonSou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Прямоугольник 24">
            <a:extLst>
              <a:ext uri="{FF2B5EF4-FFF2-40B4-BE49-F238E27FC236}">
                <a16:creationId xmlns:a16="http://schemas.microsoft.com/office/drawing/2014/main" id="{DC4DE346-0F0B-46C8-92E1-FCC91864457E}"/>
              </a:ext>
            </a:extLst>
          </p:cNvPr>
          <p:cNvSpPr/>
          <p:nvPr/>
        </p:nvSpPr>
        <p:spPr>
          <a:xfrm>
            <a:off x="12502398" y="5260090"/>
            <a:ext cx="3948191" cy="584775"/>
          </a:xfrm>
          <a:prstGeom prst="rect">
            <a:avLst/>
          </a:prstGeom>
          <a:solidFill>
            <a:srgbClr val="EADCF9"/>
          </a:solidFill>
          <a:ln w="28575">
            <a:solidFill>
              <a:srgbClr val="FF66C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kern="0" dirty="0">
                <a:solidFill>
                  <a:srgbClr val="FF6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Звук</a:t>
            </a:r>
            <a:endParaRPr lang="en-US" sz="3200" dirty="0">
              <a:solidFill>
                <a:srgbClr val="FF66C4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>
            <a:extLst>
              <a:ext uri="{FF2B5EF4-FFF2-40B4-BE49-F238E27FC236}">
                <a16:creationId xmlns:a16="http://schemas.microsoft.com/office/drawing/2014/main" id="{953E9CAB-F181-4F23-BAE3-A7BBC2BA8FF3}"/>
              </a:ext>
            </a:extLst>
          </p:cNvPr>
          <p:cNvSpPr/>
          <p:nvPr/>
        </p:nvSpPr>
        <p:spPr>
          <a:xfrm>
            <a:off x="-26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2" name="Freeform 2"/>
          <p:cNvSpPr/>
          <p:nvPr/>
        </p:nvSpPr>
        <p:spPr>
          <a:xfrm rot="6706865">
            <a:off x="-2708358" y="3594902"/>
            <a:ext cx="22146455" cy="26026817"/>
          </a:xfrm>
          <a:custGeom>
            <a:avLst/>
            <a:gdLst/>
            <a:ahLst/>
            <a:cxnLst/>
            <a:rect l="l" t="t" r="r" b="b"/>
            <a:pathLst>
              <a:path w="22146455" h="26026817">
                <a:moveTo>
                  <a:pt x="0" y="0"/>
                </a:moveTo>
                <a:lnTo>
                  <a:pt x="22146456" y="0"/>
                </a:lnTo>
                <a:lnTo>
                  <a:pt x="22146456" y="26026816"/>
                </a:lnTo>
                <a:lnTo>
                  <a:pt x="0" y="260268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37233" y="14471"/>
            <a:ext cx="12735108" cy="7432672"/>
          </a:xfrm>
          <a:custGeom>
            <a:avLst/>
            <a:gdLst/>
            <a:ahLst/>
            <a:cxnLst/>
            <a:rect l="l" t="t" r="r" b="b"/>
            <a:pathLst>
              <a:path w="12735108" h="7432672">
                <a:moveTo>
                  <a:pt x="0" y="0"/>
                </a:moveTo>
                <a:lnTo>
                  <a:pt x="12735107" y="0"/>
                </a:lnTo>
                <a:lnTo>
                  <a:pt x="12735107" y="7432672"/>
                </a:lnTo>
                <a:lnTo>
                  <a:pt x="0" y="74326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91584" y="4421041"/>
            <a:ext cx="3683310" cy="5416632"/>
          </a:xfrm>
          <a:custGeom>
            <a:avLst/>
            <a:gdLst/>
            <a:ahLst/>
            <a:cxnLst/>
            <a:rect l="l" t="t" r="r" b="b"/>
            <a:pathLst>
              <a:path w="3683310" h="5416632">
                <a:moveTo>
                  <a:pt x="0" y="0"/>
                </a:moveTo>
                <a:lnTo>
                  <a:pt x="3683310" y="0"/>
                </a:lnTo>
                <a:lnTo>
                  <a:pt x="3683310" y="5416632"/>
                </a:lnTo>
                <a:lnTo>
                  <a:pt x="0" y="54166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777397" y="4237921"/>
            <a:ext cx="1959836" cy="5416632"/>
          </a:xfrm>
          <a:custGeom>
            <a:avLst/>
            <a:gdLst/>
            <a:ahLst/>
            <a:cxnLst/>
            <a:rect l="l" t="t" r="r" b="b"/>
            <a:pathLst>
              <a:path w="1959836" h="5416632">
                <a:moveTo>
                  <a:pt x="1959836" y="0"/>
                </a:moveTo>
                <a:lnTo>
                  <a:pt x="0" y="0"/>
                </a:lnTo>
                <a:lnTo>
                  <a:pt x="0" y="5416632"/>
                </a:lnTo>
                <a:lnTo>
                  <a:pt x="1959836" y="5416632"/>
                </a:lnTo>
                <a:lnTo>
                  <a:pt x="195983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68370" flipH="1">
            <a:off x="2366916" y="1446198"/>
            <a:ext cx="930025" cy="1111986"/>
          </a:xfrm>
          <a:custGeom>
            <a:avLst/>
            <a:gdLst/>
            <a:ahLst/>
            <a:cxnLst/>
            <a:rect l="l" t="t" r="r" b="b"/>
            <a:pathLst>
              <a:path w="930025" h="1111986">
                <a:moveTo>
                  <a:pt x="930025" y="0"/>
                </a:moveTo>
                <a:lnTo>
                  <a:pt x="0" y="0"/>
                </a:lnTo>
                <a:lnTo>
                  <a:pt x="0" y="1111987"/>
                </a:lnTo>
                <a:lnTo>
                  <a:pt x="930025" y="1111987"/>
                </a:lnTo>
                <a:lnTo>
                  <a:pt x="930025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34288">
            <a:off x="14999992" y="4013267"/>
            <a:ext cx="944696" cy="1129527"/>
          </a:xfrm>
          <a:custGeom>
            <a:avLst/>
            <a:gdLst/>
            <a:ahLst/>
            <a:cxnLst/>
            <a:rect l="l" t="t" r="r" b="b"/>
            <a:pathLst>
              <a:path w="944696" h="1129527">
                <a:moveTo>
                  <a:pt x="0" y="0"/>
                </a:moveTo>
                <a:lnTo>
                  <a:pt x="944696" y="0"/>
                </a:lnTo>
                <a:lnTo>
                  <a:pt x="944696" y="1129528"/>
                </a:lnTo>
                <a:lnTo>
                  <a:pt x="0" y="11295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4474779" y="1443281"/>
          <a:ext cx="9754615" cy="5589280"/>
        </p:xfrm>
        <a:graphic>
          <a:graphicData uri="http://schemas.openxmlformats.org/drawingml/2006/table">
            <a:tbl>
              <a:tblPr/>
              <a:tblGrid>
                <a:gridCol w="1582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3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6001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Nunito Bold"/>
                          <a:ea typeface="Nunito Bold"/>
                          <a:cs typeface="Nunito Bold"/>
                          <a:sym typeface="Nunito Bold"/>
                        </a:rPr>
                        <a:t>1.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А) Для створення внутрішнього посилання;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001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Nunito Bold"/>
                          <a:ea typeface="Nunito Bold"/>
                          <a:cs typeface="Nunito Bold"/>
                          <a:sym typeface="Nunito Bold"/>
                        </a:rPr>
                        <a:t>2.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Б) Для вибору слайдів, які будуть демонструватися;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6001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Nunito Bold"/>
                          <a:ea typeface="Nunito Bold"/>
                          <a:cs typeface="Nunito Bold"/>
                          <a:sym typeface="Nunito Bold"/>
                        </a:rPr>
                        <a:t>3.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В) Для переходу на титульний слайд;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6001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Nunito Bold"/>
                          <a:ea typeface="Nunito Bold"/>
                          <a:cs typeface="Nunito Bold"/>
                          <a:sym typeface="Nunito Bold"/>
                        </a:rPr>
                        <a:t>4.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Г) Для переходу на домашній слайд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6001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Nunito Bold"/>
                          <a:ea typeface="Nunito Bold"/>
                          <a:cs typeface="Nunito Bold"/>
                          <a:sym typeface="Nunito Bold"/>
                        </a:rPr>
                        <a:t>5.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Д) Для створення зовнішнього посилання;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6001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Nunito Bold"/>
                          <a:ea typeface="Nunito Bold"/>
                          <a:cs typeface="Nunito Bold"/>
                          <a:sym typeface="Nunito Bold"/>
                        </a:rPr>
                        <a:t>6.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Е) Для переходу на останній переглянутий слайд;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3274"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Nunito Bold"/>
                          <a:ea typeface="Nunito Bold"/>
                          <a:cs typeface="Nunito Bold"/>
                          <a:sym typeface="Nunito Bold"/>
                        </a:rPr>
                        <a:t>7.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20"/>
                        </a:lnSpc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Ж)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Для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автоматизованого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створення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системи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навігації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Freeform 9"/>
          <p:cNvSpPr/>
          <p:nvPr/>
        </p:nvSpPr>
        <p:spPr>
          <a:xfrm>
            <a:off x="4996781" y="1496845"/>
            <a:ext cx="639496" cy="681203"/>
          </a:xfrm>
          <a:custGeom>
            <a:avLst/>
            <a:gdLst/>
            <a:ahLst/>
            <a:cxnLst/>
            <a:rect l="l" t="t" r="r" b="b"/>
            <a:pathLst>
              <a:path w="639496" h="681203">
                <a:moveTo>
                  <a:pt x="0" y="0"/>
                </a:moveTo>
                <a:lnTo>
                  <a:pt x="639496" y="0"/>
                </a:lnTo>
                <a:lnTo>
                  <a:pt x="639496" y="681202"/>
                </a:lnTo>
                <a:lnTo>
                  <a:pt x="0" y="68120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96781" y="2302401"/>
            <a:ext cx="853938" cy="690051"/>
          </a:xfrm>
          <a:custGeom>
            <a:avLst/>
            <a:gdLst/>
            <a:ahLst/>
            <a:cxnLst/>
            <a:rect l="l" t="t" r="r" b="b"/>
            <a:pathLst>
              <a:path w="853938" h="690051">
                <a:moveTo>
                  <a:pt x="0" y="0"/>
                </a:moveTo>
                <a:lnTo>
                  <a:pt x="853938" y="0"/>
                </a:lnTo>
                <a:lnTo>
                  <a:pt x="853938" y="690051"/>
                </a:lnTo>
                <a:lnTo>
                  <a:pt x="0" y="690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025936" y="3122111"/>
            <a:ext cx="795629" cy="651738"/>
          </a:xfrm>
          <a:custGeom>
            <a:avLst/>
            <a:gdLst/>
            <a:ahLst/>
            <a:cxnLst/>
            <a:rect l="l" t="t" r="r" b="b"/>
            <a:pathLst>
              <a:path w="795629" h="651738">
                <a:moveTo>
                  <a:pt x="0" y="0"/>
                </a:moveTo>
                <a:lnTo>
                  <a:pt x="795628" y="0"/>
                </a:lnTo>
                <a:lnTo>
                  <a:pt x="795628" y="651738"/>
                </a:lnTo>
                <a:lnTo>
                  <a:pt x="0" y="65173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049027" y="3907199"/>
            <a:ext cx="587251" cy="636188"/>
          </a:xfrm>
          <a:custGeom>
            <a:avLst/>
            <a:gdLst/>
            <a:ahLst/>
            <a:cxnLst/>
            <a:rect l="l" t="t" r="r" b="b"/>
            <a:pathLst>
              <a:path w="587251" h="636188">
                <a:moveTo>
                  <a:pt x="0" y="0"/>
                </a:moveTo>
                <a:lnTo>
                  <a:pt x="587250" y="0"/>
                </a:lnTo>
                <a:lnTo>
                  <a:pt x="587250" y="636188"/>
                </a:lnTo>
                <a:lnTo>
                  <a:pt x="0" y="63618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996781" y="4676737"/>
            <a:ext cx="783514" cy="648971"/>
          </a:xfrm>
          <a:custGeom>
            <a:avLst/>
            <a:gdLst/>
            <a:ahLst/>
            <a:cxnLst/>
            <a:rect l="l" t="t" r="r" b="b"/>
            <a:pathLst>
              <a:path w="783514" h="648971">
                <a:moveTo>
                  <a:pt x="0" y="0"/>
                </a:moveTo>
                <a:lnTo>
                  <a:pt x="783514" y="0"/>
                </a:lnTo>
                <a:lnTo>
                  <a:pt x="783514" y="648971"/>
                </a:lnTo>
                <a:lnTo>
                  <a:pt x="0" y="64897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996781" y="5459058"/>
            <a:ext cx="634250" cy="701724"/>
          </a:xfrm>
          <a:custGeom>
            <a:avLst/>
            <a:gdLst/>
            <a:ahLst/>
            <a:cxnLst/>
            <a:rect l="l" t="t" r="r" b="b"/>
            <a:pathLst>
              <a:path w="634250" h="701724">
                <a:moveTo>
                  <a:pt x="0" y="0"/>
                </a:moveTo>
                <a:lnTo>
                  <a:pt x="634250" y="0"/>
                </a:lnTo>
                <a:lnTo>
                  <a:pt x="634250" y="701724"/>
                </a:lnTo>
                <a:lnTo>
                  <a:pt x="0" y="70172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049027" y="6294132"/>
            <a:ext cx="631414" cy="652105"/>
          </a:xfrm>
          <a:custGeom>
            <a:avLst/>
            <a:gdLst/>
            <a:ahLst/>
            <a:cxnLst/>
            <a:rect l="l" t="t" r="r" b="b"/>
            <a:pathLst>
              <a:path w="631414" h="652105">
                <a:moveTo>
                  <a:pt x="0" y="0"/>
                </a:moveTo>
                <a:lnTo>
                  <a:pt x="631414" y="0"/>
                </a:lnTo>
                <a:lnTo>
                  <a:pt x="631414" y="652105"/>
                </a:lnTo>
                <a:lnTo>
                  <a:pt x="0" y="65210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8388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474779" y="357431"/>
            <a:ext cx="9754615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Nunito Bold"/>
                <a:ea typeface="Nunito Bold"/>
                <a:cs typeface="Nunito Bold"/>
                <a:sym typeface="Nunito Bold"/>
              </a:rPr>
              <a:t>Установіть відповідність між зображеннями елементів керування та їх призначенням.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1A794249-B7BE-41C7-9693-4301D1FA1B81}"/>
              </a:ext>
            </a:extLst>
          </p:cNvPr>
          <p:cNvCxnSpPr/>
          <p:nvPr/>
        </p:nvCxnSpPr>
        <p:spPr>
          <a:xfrm>
            <a:off x="6187434" y="1837446"/>
            <a:ext cx="990600" cy="3962400"/>
          </a:xfrm>
          <a:prstGeom prst="straightConnector1">
            <a:avLst/>
          </a:prstGeom>
          <a:ln w="38100">
            <a:solidFill>
              <a:srgbClr val="FF66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B8FEA5C1-B72F-43E6-9CB3-187566E9F6FF}"/>
              </a:ext>
            </a:extLst>
          </p:cNvPr>
          <p:cNvCxnSpPr>
            <a:cxnSpLocks/>
          </p:cNvCxnSpPr>
          <p:nvPr/>
        </p:nvCxnSpPr>
        <p:spPr>
          <a:xfrm>
            <a:off x="6238664" y="2698808"/>
            <a:ext cx="925165" cy="0"/>
          </a:xfrm>
          <a:prstGeom prst="straightConnector1">
            <a:avLst/>
          </a:prstGeom>
          <a:ln w="38100">
            <a:solidFill>
              <a:srgbClr val="FF66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B9818CCC-CA69-4D21-B1C3-3B5A89A4A2F5}"/>
              </a:ext>
            </a:extLst>
          </p:cNvPr>
          <p:cNvCxnSpPr>
            <a:cxnSpLocks/>
          </p:cNvCxnSpPr>
          <p:nvPr/>
        </p:nvCxnSpPr>
        <p:spPr>
          <a:xfrm>
            <a:off x="6219899" y="3306652"/>
            <a:ext cx="943930" cy="1707259"/>
          </a:xfrm>
          <a:prstGeom prst="straightConnector1">
            <a:avLst/>
          </a:prstGeom>
          <a:ln w="38100">
            <a:solidFill>
              <a:srgbClr val="FF66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BC4DDE5F-F199-4749-967F-6E755984D183}"/>
              </a:ext>
            </a:extLst>
          </p:cNvPr>
          <p:cNvCxnSpPr>
            <a:cxnSpLocks/>
          </p:cNvCxnSpPr>
          <p:nvPr/>
        </p:nvCxnSpPr>
        <p:spPr>
          <a:xfrm flipV="1">
            <a:off x="6241207" y="3447980"/>
            <a:ext cx="882490" cy="736272"/>
          </a:xfrm>
          <a:prstGeom prst="straightConnector1">
            <a:avLst/>
          </a:prstGeom>
          <a:ln w="38100">
            <a:solidFill>
              <a:srgbClr val="FF66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9598CD26-E5C6-46A4-BA24-0A3B2A0238C5}"/>
              </a:ext>
            </a:extLst>
          </p:cNvPr>
          <p:cNvCxnSpPr>
            <a:cxnSpLocks/>
          </p:cNvCxnSpPr>
          <p:nvPr/>
        </p:nvCxnSpPr>
        <p:spPr>
          <a:xfrm flipV="1">
            <a:off x="6199011" y="1853163"/>
            <a:ext cx="924686" cy="3059762"/>
          </a:xfrm>
          <a:prstGeom prst="straightConnector1">
            <a:avLst/>
          </a:prstGeom>
          <a:ln w="38100">
            <a:solidFill>
              <a:srgbClr val="FF66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E1C71C5A-8FC1-439D-ACCA-39A12DF03A7F}"/>
              </a:ext>
            </a:extLst>
          </p:cNvPr>
          <p:cNvCxnSpPr>
            <a:cxnSpLocks/>
          </p:cNvCxnSpPr>
          <p:nvPr/>
        </p:nvCxnSpPr>
        <p:spPr>
          <a:xfrm flipV="1">
            <a:off x="6254689" y="4237817"/>
            <a:ext cx="869008" cy="1540167"/>
          </a:xfrm>
          <a:prstGeom prst="straightConnector1">
            <a:avLst/>
          </a:prstGeom>
          <a:ln w="38100">
            <a:solidFill>
              <a:srgbClr val="FF66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2477D617-AE27-492B-98A5-9E8566352DDF}"/>
              </a:ext>
            </a:extLst>
          </p:cNvPr>
          <p:cNvCxnSpPr>
            <a:cxnSpLocks/>
          </p:cNvCxnSpPr>
          <p:nvPr/>
        </p:nvCxnSpPr>
        <p:spPr>
          <a:xfrm flipV="1">
            <a:off x="6274643" y="6560968"/>
            <a:ext cx="849054" cy="1212"/>
          </a:xfrm>
          <a:prstGeom prst="straightConnector1">
            <a:avLst/>
          </a:prstGeom>
          <a:ln w="38100">
            <a:solidFill>
              <a:srgbClr val="FF66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0E4A6E8D-E757-4B5E-A753-18C759D9035C}"/>
              </a:ext>
            </a:extLst>
          </p:cNvPr>
          <p:cNvSpPr/>
          <p:nvPr/>
        </p:nvSpPr>
        <p:spPr>
          <a:xfrm>
            <a:off x="-26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9B83A158-734D-4128-9033-19BFD8E53C8F}"/>
              </a:ext>
            </a:extLst>
          </p:cNvPr>
          <p:cNvSpPr/>
          <p:nvPr/>
        </p:nvSpPr>
        <p:spPr>
          <a:xfrm flipH="1" flipV="1">
            <a:off x="-4743384" y="0"/>
            <a:ext cx="10066789" cy="8229600"/>
          </a:xfrm>
          <a:custGeom>
            <a:avLst/>
            <a:gdLst/>
            <a:ahLst/>
            <a:cxnLst/>
            <a:rect l="l" t="t" r="r" b="b"/>
            <a:pathLst>
              <a:path w="10066789" h="8229600">
                <a:moveTo>
                  <a:pt x="10066789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10066789" y="0"/>
                </a:lnTo>
                <a:lnTo>
                  <a:pt x="10066789" y="822960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5" name="Прямоугольник 4"/>
          <p:cNvSpPr/>
          <p:nvPr/>
        </p:nvSpPr>
        <p:spPr>
          <a:xfrm>
            <a:off x="2286000" y="646534"/>
            <a:ext cx="1309809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rgbClr val="FF66C4"/>
                </a:solidFill>
              </a:rPr>
              <a:t>Фізкультхвилинка «Незвичайні цифри»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0953EB-3847-445D-B839-26BEABB5A5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71" b="93233" l="19383" r="32432">
                        <a14:foregroundMark x1="27212" y1="8485" x2="27212" y2="8485"/>
                        <a14:foregroundMark x1="19414" y1="34157" x2="19414" y2="34157"/>
                        <a14:foregroundMark x1="19414" y1="31042" x2="19414" y2="31042"/>
                        <a14:foregroundMark x1="25843" y1="93233" x2="25843" y2="93233"/>
                        <a14:foregroundMark x1="31891" y1="92481" x2="31891" y2="92481"/>
                        <a14:foregroundMark x1="30713" y1="81955" x2="30713" y2="81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12" r="65872"/>
          <a:stretch/>
        </p:blipFill>
        <p:spPr>
          <a:xfrm>
            <a:off x="1328612" y="2501740"/>
            <a:ext cx="3704783" cy="6854102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60485F1-593E-47F9-AF1C-B6C5B315A176}"/>
              </a:ext>
            </a:extLst>
          </p:cNvPr>
          <p:cNvSpPr/>
          <p:nvPr/>
        </p:nvSpPr>
        <p:spPr>
          <a:xfrm>
            <a:off x="6168910" y="2337287"/>
            <a:ext cx="10178749" cy="604780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uk-UA" sz="48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Цифру 1 – «пишемо» носом,</a:t>
            </a:r>
          </a:p>
          <a:p>
            <a:pPr algn="ctr"/>
            <a:r>
              <a:rPr lang="uk-UA" sz="48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Цифру 2 – підборіддя,</a:t>
            </a:r>
          </a:p>
          <a:p>
            <a:pPr algn="ctr"/>
            <a:r>
              <a:rPr lang="uk-UA" sz="48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Цифру 3 – правим плечем,</a:t>
            </a:r>
          </a:p>
          <a:p>
            <a:pPr algn="ctr"/>
            <a:r>
              <a:rPr lang="uk-UA" sz="48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Цифру 4 – лівим плечем,</a:t>
            </a:r>
          </a:p>
          <a:p>
            <a:pPr algn="ctr"/>
            <a:r>
              <a:rPr lang="uk-UA" sz="48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Цифру 5 – правим ліктем,</a:t>
            </a:r>
          </a:p>
          <a:p>
            <a:pPr algn="ctr"/>
            <a:r>
              <a:rPr lang="uk-UA" sz="48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Цифру 6 – лівим ліктем,</a:t>
            </a:r>
          </a:p>
          <a:p>
            <a:pPr algn="ctr"/>
            <a:r>
              <a:rPr lang="uk-UA" sz="48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Цифру 7 – правим коліном, </a:t>
            </a:r>
          </a:p>
          <a:p>
            <a:pPr algn="ctr"/>
            <a:r>
              <a:rPr lang="uk-UA" sz="48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Цифру 8 – лівим коліном</a:t>
            </a: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9F2A5BDD-B836-4882-9543-7D8888E3FCB6}"/>
              </a:ext>
            </a:extLst>
          </p:cNvPr>
          <p:cNvGrpSpPr/>
          <p:nvPr/>
        </p:nvGrpSpPr>
        <p:grpSpPr>
          <a:xfrm>
            <a:off x="17367864" y="1243254"/>
            <a:ext cx="399158" cy="63290"/>
            <a:chOff x="0" y="0"/>
            <a:chExt cx="105128" cy="16669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251084B-DFE0-460D-9F40-4610551D2D57}"/>
                </a:ext>
              </a:extLst>
            </p:cNvPr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14FB1706-3232-4F6B-A592-40D77E5A0E57}"/>
                </a:ext>
              </a:extLst>
            </p:cNvPr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12" name="AutoShape 10">
            <a:extLst>
              <a:ext uri="{FF2B5EF4-FFF2-40B4-BE49-F238E27FC236}">
                <a16:creationId xmlns:a16="http://schemas.microsoft.com/office/drawing/2014/main" id="{058F6240-7BDA-4525-B6DD-2E70A7E58476}"/>
              </a:ext>
            </a:extLst>
          </p:cNvPr>
          <p:cNvSpPr/>
          <p:nvPr/>
        </p:nvSpPr>
        <p:spPr>
          <a:xfrm>
            <a:off x="-550598" y="1717649"/>
            <a:ext cx="19996945" cy="0"/>
          </a:xfrm>
          <a:prstGeom prst="line">
            <a:avLst/>
          </a:prstGeom>
          <a:ln w="38100" cap="flat">
            <a:gradFill>
              <a:gsLst>
                <a:gs pos="0">
                  <a:srgbClr val="006CCD">
                    <a:alpha val="0"/>
                  </a:srgbClr>
                </a:gs>
                <a:gs pos="50000">
                  <a:srgbClr val="3E67C8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1233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C0DB848B-8A07-4363-B640-990FF89734C5}"/>
              </a:ext>
            </a:extLst>
          </p:cNvPr>
          <p:cNvSpPr/>
          <p:nvPr/>
        </p:nvSpPr>
        <p:spPr>
          <a:xfrm>
            <a:off x="-26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6145774" y="5936120"/>
            <a:ext cx="30579547" cy="15289774"/>
          </a:xfrm>
          <a:custGeom>
            <a:avLst/>
            <a:gdLst/>
            <a:ahLst/>
            <a:cxnLst/>
            <a:rect l="l" t="t" r="r" b="b"/>
            <a:pathLst>
              <a:path w="30579547" h="15289774">
                <a:moveTo>
                  <a:pt x="0" y="0"/>
                </a:moveTo>
                <a:lnTo>
                  <a:pt x="30579548" y="0"/>
                </a:lnTo>
                <a:lnTo>
                  <a:pt x="30579548" y="15289774"/>
                </a:lnTo>
                <a:lnTo>
                  <a:pt x="0" y="152897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05260" y="625825"/>
            <a:ext cx="13077480" cy="9035350"/>
          </a:xfrm>
          <a:custGeom>
            <a:avLst/>
            <a:gdLst/>
            <a:ahLst/>
            <a:cxnLst/>
            <a:rect l="l" t="t" r="r" b="b"/>
            <a:pathLst>
              <a:path w="13077480" h="9035350">
                <a:moveTo>
                  <a:pt x="0" y="0"/>
                </a:moveTo>
                <a:lnTo>
                  <a:pt x="13077480" y="0"/>
                </a:lnTo>
                <a:lnTo>
                  <a:pt x="13077480" y="9035350"/>
                </a:lnTo>
                <a:lnTo>
                  <a:pt x="0" y="9035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2625" y="3086770"/>
            <a:ext cx="2151064" cy="4909066"/>
          </a:xfrm>
          <a:custGeom>
            <a:avLst/>
            <a:gdLst/>
            <a:ahLst/>
            <a:cxnLst/>
            <a:rect l="l" t="t" r="r" b="b"/>
            <a:pathLst>
              <a:path w="2151064" h="4909066">
                <a:moveTo>
                  <a:pt x="0" y="0"/>
                </a:moveTo>
                <a:lnTo>
                  <a:pt x="2151064" y="0"/>
                </a:lnTo>
                <a:lnTo>
                  <a:pt x="2151064" y="4909066"/>
                </a:lnTo>
                <a:lnTo>
                  <a:pt x="0" y="49090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768051" y="1088236"/>
            <a:ext cx="8751898" cy="5861310"/>
            <a:chOff x="0" y="0"/>
            <a:chExt cx="1366503" cy="9151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6503" cy="915173"/>
            </a:xfrm>
            <a:custGeom>
              <a:avLst/>
              <a:gdLst/>
              <a:ahLst/>
              <a:cxnLst/>
              <a:rect l="l" t="t" r="r" b="b"/>
              <a:pathLst>
                <a:path w="1366503" h="915173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3"/>
                    <a:pt x="1242043" y="915173"/>
                  </a:cubicBezTo>
                  <a:close/>
                </a:path>
              </a:pathLst>
            </a:custGeom>
            <a:solidFill>
              <a:srgbClr val="FFD0DA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5682740" y="3317981"/>
            <a:ext cx="6663910" cy="4446645"/>
          </a:xfrm>
          <a:custGeom>
            <a:avLst/>
            <a:gdLst/>
            <a:ahLst/>
            <a:cxnLst/>
            <a:rect l="l" t="t" r="r" b="b"/>
            <a:pathLst>
              <a:path w="6663910" h="4446645">
                <a:moveTo>
                  <a:pt x="0" y="0"/>
                </a:moveTo>
                <a:lnTo>
                  <a:pt x="6663909" y="0"/>
                </a:lnTo>
                <a:lnTo>
                  <a:pt x="6663909" y="4446645"/>
                </a:lnTo>
                <a:lnTo>
                  <a:pt x="0" y="44466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04400">
            <a:off x="14144451" y="966510"/>
            <a:ext cx="864175" cy="1033252"/>
          </a:xfrm>
          <a:custGeom>
            <a:avLst/>
            <a:gdLst/>
            <a:ahLst/>
            <a:cxnLst/>
            <a:rect l="l" t="t" r="r" b="b"/>
            <a:pathLst>
              <a:path w="864175" h="1033252">
                <a:moveTo>
                  <a:pt x="0" y="0"/>
                </a:moveTo>
                <a:lnTo>
                  <a:pt x="864175" y="0"/>
                </a:lnTo>
                <a:lnTo>
                  <a:pt x="864175" y="1033252"/>
                </a:lnTo>
                <a:lnTo>
                  <a:pt x="0" y="10332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53414" flipH="1">
            <a:off x="3143188" y="4368184"/>
            <a:ext cx="895712" cy="1070960"/>
          </a:xfrm>
          <a:custGeom>
            <a:avLst/>
            <a:gdLst/>
            <a:ahLst/>
            <a:cxnLst/>
            <a:rect l="l" t="t" r="r" b="b"/>
            <a:pathLst>
              <a:path w="895712" h="1070960">
                <a:moveTo>
                  <a:pt x="895712" y="0"/>
                </a:moveTo>
                <a:lnTo>
                  <a:pt x="0" y="0"/>
                </a:lnTo>
                <a:lnTo>
                  <a:pt x="0" y="1070960"/>
                </a:lnTo>
                <a:lnTo>
                  <a:pt x="895712" y="1070960"/>
                </a:lnTo>
                <a:lnTo>
                  <a:pt x="89571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189302" y="1149761"/>
            <a:ext cx="7909397" cy="658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uk-UA" sz="4397" b="1" dirty="0">
                <a:solidFill>
                  <a:srgbClr val="262A55"/>
                </a:solidFill>
                <a:latin typeface="Arial Black" panose="020B0A04020102020204" pitchFamily="34" charset="0"/>
                <a:ea typeface="Fredoka"/>
                <a:cs typeface="Fredoka"/>
                <a:sym typeface="Fredoka"/>
              </a:rPr>
              <a:t>Практичне</a:t>
            </a:r>
            <a:r>
              <a:rPr lang="en-US" sz="4397" b="1" dirty="0">
                <a:solidFill>
                  <a:srgbClr val="262A55"/>
                </a:solidFill>
                <a:latin typeface="Arial Black" panose="020B0A04020102020204" pitchFamily="34" charset="0"/>
                <a:ea typeface="Fredoka"/>
                <a:cs typeface="Fredoka"/>
                <a:sym typeface="Fredoka"/>
              </a:rPr>
              <a:t> </a:t>
            </a:r>
            <a:r>
              <a:rPr lang="en-US" sz="4397" b="1" dirty="0" err="1">
                <a:solidFill>
                  <a:srgbClr val="262A55"/>
                </a:solidFill>
                <a:latin typeface="Arial Black" panose="020B0A04020102020204" pitchFamily="34" charset="0"/>
                <a:ea typeface="Fredoka"/>
                <a:cs typeface="Fredoka"/>
                <a:sym typeface="Fredoka"/>
              </a:rPr>
              <a:t>завдання</a:t>
            </a:r>
            <a:endParaRPr lang="en-US" sz="4397" b="1" dirty="0">
              <a:solidFill>
                <a:srgbClr val="262A55"/>
              </a:solidFill>
              <a:latin typeface="Arial Black" panose="020B0A04020102020204" pitchFamily="34" charset="0"/>
              <a:ea typeface="Fredoka"/>
              <a:cs typeface="Fredoka"/>
              <a:sym typeface="Fredok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843719" y="2010522"/>
            <a:ext cx="8751898" cy="4515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Створіть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презентацію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на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тему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uk-UA" sz="2800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«</a:t>
            </a:r>
            <a:r>
              <a:rPr lang="uk-UA" sz="2799" dirty="0">
                <a:solidFill>
                  <a:srgbClr val="262A55"/>
                </a:solidFill>
                <a:latin typeface="Nunito"/>
                <a:cs typeface="Nunito"/>
              </a:rPr>
              <a:t>Втеча з музею часу»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Інструкція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:</a:t>
            </a:r>
            <a:endParaRPr lang="uk-UA" sz="2799" dirty="0">
              <a:solidFill>
                <a:srgbClr val="262A55"/>
              </a:solidFill>
              <a:latin typeface="Nunito"/>
              <a:ea typeface="Nunito"/>
              <a:cs typeface="Nunito"/>
              <a:sym typeface="Nunito"/>
            </a:endParaRPr>
          </a:p>
          <a:p>
            <a:pPr>
              <a:lnSpc>
                <a:spcPts val="3919"/>
              </a:lnSpc>
            </a:pPr>
            <a:r>
              <a:rPr lang="en-US" sz="2799" b="1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Слайд</a:t>
            </a:r>
            <a:r>
              <a:rPr lang="en-US" sz="2799" b="1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1: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Титульний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(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назва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та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зображення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).</a:t>
            </a:r>
          </a:p>
          <a:p>
            <a:r>
              <a:rPr lang="en-US" sz="2799" b="1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Слайд</a:t>
            </a:r>
            <a:r>
              <a:rPr lang="en-US" sz="2799" b="1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2: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Обери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напрямок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подорожі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(3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варіанти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з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гіперпосиланнями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на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наступні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слайди</a:t>
            </a:r>
            <a:r>
              <a:rPr lang="uk-UA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:</a:t>
            </a:r>
            <a:r>
              <a:rPr lang="uk-UA" sz="2799" dirty="0">
                <a:solidFill>
                  <a:srgbClr val="262A55"/>
                </a:solidFill>
                <a:latin typeface="Nunito"/>
                <a:cs typeface="Nunito"/>
                <a:sym typeface="Nunito"/>
              </a:rPr>
              <a:t> </a:t>
            </a:r>
            <a:r>
              <a:rPr lang="uk-UA" sz="2799" dirty="0">
                <a:solidFill>
                  <a:srgbClr val="262A55"/>
                </a:solidFill>
                <a:latin typeface="Nunito"/>
                <a:cs typeface="Nunito"/>
              </a:rPr>
              <a:t>Зал Давнини, Зал Майбутнього, Зал Міфів</a:t>
            </a:r>
            <a:r>
              <a:rPr lang="en-US" sz="2799" dirty="0">
                <a:solidFill>
                  <a:srgbClr val="262A55"/>
                </a:solidFill>
                <a:latin typeface="Nunito"/>
                <a:cs typeface="Nunito"/>
                <a:sym typeface="Nunito"/>
              </a:rPr>
              <a:t>.</a:t>
            </a:r>
            <a:endParaRPr lang="uk-UA" sz="2799" dirty="0">
              <a:solidFill>
                <a:srgbClr val="262A55"/>
              </a:solidFill>
              <a:latin typeface="Nunito"/>
              <a:cs typeface="Nunito"/>
              <a:sym typeface="Nunito"/>
            </a:endParaRPr>
          </a:p>
          <a:p>
            <a:r>
              <a:rPr lang="en-US" sz="2799" b="1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Слайд</a:t>
            </a:r>
            <a:r>
              <a:rPr lang="en-US" sz="2799" b="1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3, 4, 5: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Опис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обраного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місця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з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кнопкою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"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Повернутися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до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головного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меню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".</a:t>
            </a:r>
            <a:endParaRPr lang="uk-UA" sz="2799" dirty="0">
              <a:solidFill>
                <a:srgbClr val="262A55"/>
              </a:solidFill>
              <a:latin typeface="Nunito"/>
              <a:ea typeface="Nunito"/>
              <a:cs typeface="Nunito"/>
              <a:sym typeface="Nunito"/>
            </a:endParaRPr>
          </a:p>
          <a:p>
            <a:r>
              <a:rPr lang="en-US" sz="2799" b="1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Слайд</a:t>
            </a:r>
            <a:r>
              <a:rPr lang="en-US" sz="2799" b="1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6: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Подяка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за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перегляд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з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кнопкою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"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Закінчити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27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показ</a:t>
            </a:r>
            <a:r>
              <a:rPr lang="en-US" sz="27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".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C71C4E20-0B01-41AB-970C-6AC30D288336}"/>
              </a:ext>
            </a:extLst>
          </p:cNvPr>
          <p:cNvSpPr/>
          <p:nvPr/>
        </p:nvSpPr>
        <p:spPr>
          <a:xfrm>
            <a:off x="-26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2" name="Freeform 2"/>
          <p:cNvSpPr/>
          <p:nvPr/>
        </p:nvSpPr>
        <p:spPr>
          <a:xfrm rot="6706865">
            <a:off x="-2708358" y="3594902"/>
            <a:ext cx="22146455" cy="26026817"/>
          </a:xfrm>
          <a:custGeom>
            <a:avLst/>
            <a:gdLst/>
            <a:ahLst/>
            <a:cxnLst/>
            <a:rect l="l" t="t" r="r" b="b"/>
            <a:pathLst>
              <a:path w="22146455" h="26026817">
                <a:moveTo>
                  <a:pt x="0" y="0"/>
                </a:moveTo>
                <a:lnTo>
                  <a:pt x="22146456" y="0"/>
                </a:lnTo>
                <a:lnTo>
                  <a:pt x="22146456" y="26026816"/>
                </a:lnTo>
                <a:lnTo>
                  <a:pt x="0" y="260268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63813" y="1028700"/>
            <a:ext cx="11501911" cy="7620000"/>
          </a:xfrm>
          <a:custGeom>
            <a:avLst/>
            <a:gdLst/>
            <a:ahLst/>
            <a:cxnLst/>
            <a:rect l="l" t="t" r="r" b="b"/>
            <a:pathLst>
              <a:path w="11501911" h="6712933">
                <a:moveTo>
                  <a:pt x="0" y="0"/>
                </a:moveTo>
                <a:lnTo>
                  <a:pt x="11501911" y="0"/>
                </a:lnTo>
                <a:lnTo>
                  <a:pt x="11501911" y="6712933"/>
                </a:lnTo>
                <a:lnTo>
                  <a:pt x="0" y="6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91584" y="4421041"/>
            <a:ext cx="3683310" cy="5416632"/>
          </a:xfrm>
          <a:custGeom>
            <a:avLst/>
            <a:gdLst/>
            <a:ahLst/>
            <a:cxnLst/>
            <a:rect l="l" t="t" r="r" b="b"/>
            <a:pathLst>
              <a:path w="3683310" h="5416632">
                <a:moveTo>
                  <a:pt x="0" y="0"/>
                </a:moveTo>
                <a:lnTo>
                  <a:pt x="3683310" y="0"/>
                </a:lnTo>
                <a:lnTo>
                  <a:pt x="3683310" y="5416632"/>
                </a:lnTo>
                <a:lnTo>
                  <a:pt x="0" y="54166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777397" y="4237921"/>
            <a:ext cx="1959836" cy="5416632"/>
          </a:xfrm>
          <a:custGeom>
            <a:avLst/>
            <a:gdLst/>
            <a:ahLst/>
            <a:cxnLst/>
            <a:rect l="l" t="t" r="r" b="b"/>
            <a:pathLst>
              <a:path w="1959836" h="5416632">
                <a:moveTo>
                  <a:pt x="1959836" y="0"/>
                </a:moveTo>
                <a:lnTo>
                  <a:pt x="0" y="0"/>
                </a:lnTo>
                <a:lnTo>
                  <a:pt x="0" y="5416632"/>
                </a:lnTo>
                <a:lnTo>
                  <a:pt x="1959836" y="5416632"/>
                </a:lnTo>
                <a:lnTo>
                  <a:pt x="195983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68370" flipH="1">
            <a:off x="2366916" y="1446198"/>
            <a:ext cx="930025" cy="1111986"/>
          </a:xfrm>
          <a:custGeom>
            <a:avLst/>
            <a:gdLst/>
            <a:ahLst/>
            <a:cxnLst/>
            <a:rect l="l" t="t" r="r" b="b"/>
            <a:pathLst>
              <a:path w="930025" h="1111986">
                <a:moveTo>
                  <a:pt x="930025" y="0"/>
                </a:moveTo>
                <a:lnTo>
                  <a:pt x="0" y="0"/>
                </a:lnTo>
                <a:lnTo>
                  <a:pt x="0" y="1111987"/>
                </a:lnTo>
                <a:lnTo>
                  <a:pt x="930025" y="1111987"/>
                </a:lnTo>
                <a:lnTo>
                  <a:pt x="930025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34288">
            <a:off x="14999992" y="4013267"/>
            <a:ext cx="944696" cy="1129527"/>
          </a:xfrm>
          <a:custGeom>
            <a:avLst/>
            <a:gdLst/>
            <a:ahLst/>
            <a:cxnLst/>
            <a:rect l="l" t="t" r="r" b="b"/>
            <a:pathLst>
              <a:path w="944696" h="1129527">
                <a:moveTo>
                  <a:pt x="0" y="0"/>
                </a:moveTo>
                <a:lnTo>
                  <a:pt x="944696" y="0"/>
                </a:lnTo>
                <a:lnTo>
                  <a:pt x="944696" y="1129528"/>
                </a:lnTo>
                <a:lnTo>
                  <a:pt x="0" y="11295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818332" y="1894951"/>
            <a:ext cx="10393516" cy="72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 dirty="0">
                <a:solidFill>
                  <a:srgbClr val="FA7A4A"/>
                </a:solidFill>
                <a:latin typeface="Fredoka"/>
                <a:ea typeface="Fredoka"/>
                <a:cs typeface="Fredoka"/>
                <a:sym typeface="Fredoka"/>
              </a:rPr>
              <a:t>РЕФЛЕКСІЯ</a:t>
            </a:r>
          </a:p>
        </p:txBody>
      </p:sp>
      <p:pic>
        <p:nvPicPr>
          <p:cNvPr id="11" name="Рисунок 10">
            <a:hlinkClick r:id="rId13"/>
            <a:extLst>
              <a:ext uri="{FF2B5EF4-FFF2-40B4-BE49-F238E27FC236}">
                <a16:creationId xmlns:a16="http://schemas.microsoft.com/office/drawing/2014/main" id="{57D14674-A487-4102-9486-CB28423DFA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81327" y="2754361"/>
            <a:ext cx="6867525" cy="498900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600C1C17-9EDC-46DC-9536-141CDDC5FCB3}"/>
              </a:ext>
            </a:extLst>
          </p:cNvPr>
          <p:cNvSpPr/>
          <p:nvPr/>
        </p:nvSpPr>
        <p:spPr>
          <a:xfrm>
            <a:off x="-26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1447800" y="483869"/>
            <a:ext cx="15678716" cy="9150669"/>
          </a:xfrm>
          <a:custGeom>
            <a:avLst/>
            <a:gdLst/>
            <a:ahLst/>
            <a:cxnLst/>
            <a:rect l="l" t="t" r="r" b="b"/>
            <a:pathLst>
              <a:path w="15678716" h="9150669">
                <a:moveTo>
                  <a:pt x="0" y="0"/>
                </a:moveTo>
                <a:lnTo>
                  <a:pt x="15678716" y="0"/>
                </a:lnTo>
                <a:lnTo>
                  <a:pt x="15678716" y="9150668"/>
                </a:lnTo>
                <a:lnTo>
                  <a:pt x="0" y="91506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68370">
            <a:off x="3817189" y="1983985"/>
            <a:ext cx="948535" cy="1134118"/>
          </a:xfrm>
          <a:custGeom>
            <a:avLst/>
            <a:gdLst/>
            <a:ahLst/>
            <a:cxnLst/>
            <a:rect l="l" t="t" r="r" b="b"/>
            <a:pathLst>
              <a:path w="948535" h="1134118">
                <a:moveTo>
                  <a:pt x="0" y="0"/>
                </a:moveTo>
                <a:lnTo>
                  <a:pt x="948534" y="0"/>
                </a:lnTo>
                <a:lnTo>
                  <a:pt x="948534" y="1134118"/>
                </a:lnTo>
                <a:lnTo>
                  <a:pt x="0" y="11341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489960" y="1892967"/>
            <a:ext cx="10393516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9"/>
              </a:lnSpc>
            </a:pPr>
            <a:r>
              <a:rPr lang="en-US" sz="4999" dirty="0">
                <a:solidFill>
                  <a:srgbClr val="FA7A4A"/>
                </a:solidFill>
                <a:latin typeface="Fredoka"/>
                <a:ea typeface="Fredoka"/>
                <a:cs typeface="Fredoka"/>
                <a:sym typeface="Fredoka"/>
              </a:rPr>
              <a:t>ДОМАШНЄ ЗАВДАННЯ: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51043" y="4072184"/>
            <a:ext cx="10744873" cy="760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49" lvl="1" algn="l">
              <a:lnSpc>
                <a:spcPts val="4199"/>
              </a:lnSpc>
            </a:pPr>
            <a:r>
              <a:rPr lang="en-US" sz="29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Опрацювати</a:t>
            </a:r>
            <a:r>
              <a:rPr lang="en-US" sz="2999" dirty="0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 п. 3.1. </a:t>
            </a:r>
            <a:r>
              <a:rPr lang="en-US" sz="2999" dirty="0" err="1">
                <a:solidFill>
                  <a:srgbClr val="262A55"/>
                </a:solidFill>
                <a:latin typeface="Nunito"/>
                <a:ea typeface="Nunito"/>
                <a:cs typeface="Nunito"/>
                <a:sym typeface="Nunito"/>
              </a:rPr>
              <a:t>підручника</a:t>
            </a:r>
            <a:endParaRPr lang="en-US" sz="2999" dirty="0">
              <a:solidFill>
                <a:srgbClr val="262A55"/>
              </a:solidFill>
              <a:latin typeface="Nunito"/>
              <a:ea typeface="Nunito"/>
              <a:cs typeface="Nunito"/>
              <a:sym typeface="Nunito"/>
            </a:endParaRPr>
          </a:p>
          <a:p>
            <a:pPr algn="l">
              <a:lnSpc>
                <a:spcPts val="1400"/>
              </a:lnSpc>
            </a:pPr>
            <a:endParaRPr lang="en-US" sz="2999" dirty="0">
              <a:solidFill>
                <a:srgbClr val="262A55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26" name="Picture 2" descr="Підручники для учнів 4, 7 класів (2015-2016 н.р.) - ЦЕНТР ...">
            <a:extLst>
              <a:ext uri="{FF2B5EF4-FFF2-40B4-BE49-F238E27FC236}">
                <a16:creationId xmlns:a16="http://schemas.microsoft.com/office/drawing/2014/main" id="{DD31A147-4723-498B-B3C5-5B6FDED35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933700"/>
            <a:ext cx="5666587" cy="566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367864" y="1100865"/>
            <a:ext cx="399158" cy="63290"/>
            <a:chOff x="0" y="0"/>
            <a:chExt cx="105128" cy="166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367864" y="1243254"/>
            <a:ext cx="399158" cy="63290"/>
            <a:chOff x="0" y="0"/>
            <a:chExt cx="105128" cy="1666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-550598" y="1717649"/>
            <a:ext cx="19996945" cy="0"/>
          </a:xfrm>
          <a:prstGeom prst="line">
            <a:avLst/>
          </a:prstGeom>
          <a:ln w="38100" cap="flat">
            <a:gradFill>
              <a:gsLst>
                <a:gs pos="0">
                  <a:srgbClr val="006CCD">
                    <a:alpha val="0"/>
                  </a:srgbClr>
                </a:gs>
                <a:gs pos="50000">
                  <a:srgbClr val="3E67C8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-62687" y="4001280"/>
            <a:ext cx="18556638" cy="1407582"/>
            <a:chOff x="0" y="0"/>
            <a:chExt cx="4119977" cy="31251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19977" cy="312514"/>
            </a:xfrm>
            <a:custGeom>
              <a:avLst/>
              <a:gdLst/>
              <a:ahLst/>
              <a:cxnLst/>
              <a:rect l="l" t="t" r="r" b="b"/>
              <a:pathLst>
                <a:path w="4119977" h="312514">
                  <a:moveTo>
                    <a:pt x="9596" y="0"/>
                  </a:moveTo>
                  <a:lnTo>
                    <a:pt x="4110382" y="0"/>
                  </a:lnTo>
                  <a:cubicBezTo>
                    <a:pt x="4112926" y="0"/>
                    <a:pt x="4115367" y="1011"/>
                    <a:pt x="4117167" y="2811"/>
                  </a:cubicBezTo>
                  <a:cubicBezTo>
                    <a:pt x="4118966" y="4610"/>
                    <a:pt x="4119977" y="7051"/>
                    <a:pt x="4119977" y="9596"/>
                  </a:cubicBezTo>
                  <a:lnTo>
                    <a:pt x="4119977" y="302918"/>
                  </a:lnTo>
                  <a:cubicBezTo>
                    <a:pt x="4119977" y="305463"/>
                    <a:pt x="4118966" y="307904"/>
                    <a:pt x="4117167" y="309703"/>
                  </a:cubicBezTo>
                  <a:cubicBezTo>
                    <a:pt x="4115367" y="311503"/>
                    <a:pt x="4112926" y="312514"/>
                    <a:pt x="4110382" y="312514"/>
                  </a:cubicBezTo>
                  <a:lnTo>
                    <a:pt x="9596" y="312514"/>
                  </a:lnTo>
                  <a:cubicBezTo>
                    <a:pt x="7051" y="312514"/>
                    <a:pt x="4610" y="311503"/>
                    <a:pt x="2811" y="309703"/>
                  </a:cubicBezTo>
                  <a:cubicBezTo>
                    <a:pt x="1011" y="307904"/>
                    <a:pt x="0" y="305463"/>
                    <a:pt x="0" y="302918"/>
                  </a:cubicBezTo>
                  <a:lnTo>
                    <a:pt x="0" y="9596"/>
                  </a:lnTo>
                  <a:cubicBezTo>
                    <a:pt x="0" y="7051"/>
                    <a:pt x="1011" y="4610"/>
                    <a:pt x="2811" y="2811"/>
                  </a:cubicBezTo>
                  <a:cubicBezTo>
                    <a:pt x="4610" y="1011"/>
                    <a:pt x="7051" y="0"/>
                    <a:pt x="9596" y="0"/>
                  </a:cubicBezTo>
                  <a:close/>
                </a:path>
              </a:pathLst>
            </a:custGeom>
            <a:blipFill>
              <a:blip r:embed="rId3"/>
              <a:stretch>
                <a:fillRect t="-939369" b="-939369"/>
              </a:stretch>
            </a:blipFill>
            <a:ln w="76200" cap="rnd">
              <a:gradFill>
                <a:gsLst>
                  <a:gs pos="0">
                    <a:srgbClr val="006CCD">
                      <a:alpha val="100000"/>
                    </a:srgbClr>
                  </a:gs>
                  <a:gs pos="100000">
                    <a:srgbClr val="F5AEFF">
                      <a:alpha val="0"/>
                    </a:srgbClr>
                  </a:gs>
                </a:gsLst>
                <a:lin ang="0"/>
              </a:gradFill>
              <a:prstDash val="solid"/>
              <a:round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398309" y="6130112"/>
            <a:ext cx="407555" cy="407555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041D57">
                    <a:alpha val="495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057897" y="6033550"/>
            <a:ext cx="3210733" cy="600679"/>
            <a:chOff x="0" y="0"/>
            <a:chExt cx="845625" cy="15820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45625" cy="158203"/>
            </a:xfrm>
            <a:custGeom>
              <a:avLst/>
              <a:gdLst/>
              <a:ahLst/>
              <a:cxnLst/>
              <a:rect l="l" t="t" r="r" b="b"/>
              <a:pathLst>
                <a:path w="845625" h="158203">
                  <a:moveTo>
                    <a:pt x="0" y="0"/>
                  </a:moveTo>
                  <a:lnTo>
                    <a:pt x="845625" y="0"/>
                  </a:lnTo>
                  <a:lnTo>
                    <a:pt x="845625" y="158203"/>
                  </a:lnTo>
                  <a:lnTo>
                    <a:pt x="0" y="158203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041D5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45625" cy="196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025354" y="6130112"/>
            <a:ext cx="407555" cy="40755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041D57">
                    <a:alpha val="49500"/>
                  </a:srgbClr>
                </a:gs>
              </a:gsLst>
              <a:lin ang="0"/>
            </a:gra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684942" y="6033550"/>
            <a:ext cx="3345793" cy="600679"/>
            <a:chOff x="0" y="0"/>
            <a:chExt cx="881197" cy="15820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81197" cy="158203"/>
            </a:xfrm>
            <a:custGeom>
              <a:avLst/>
              <a:gdLst/>
              <a:ahLst/>
              <a:cxnLst/>
              <a:rect l="l" t="t" r="r" b="b"/>
              <a:pathLst>
                <a:path w="881197" h="158203">
                  <a:moveTo>
                    <a:pt x="0" y="0"/>
                  </a:moveTo>
                  <a:lnTo>
                    <a:pt x="881197" y="0"/>
                  </a:lnTo>
                  <a:lnTo>
                    <a:pt x="881197" y="158203"/>
                  </a:lnTo>
                  <a:lnTo>
                    <a:pt x="0" y="158203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041D5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881197" cy="196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522581" y="6130112"/>
            <a:ext cx="407555" cy="407555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041D57">
                    <a:alpha val="49500"/>
                  </a:srgbClr>
                </a:gs>
              </a:gsLst>
              <a:lin ang="0"/>
            </a:gra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182168" y="6033550"/>
            <a:ext cx="3345793" cy="600679"/>
            <a:chOff x="0" y="0"/>
            <a:chExt cx="881197" cy="15820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81197" cy="158203"/>
            </a:xfrm>
            <a:custGeom>
              <a:avLst/>
              <a:gdLst/>
              <a:ahLst/>
              <a:cxnLst/>
              <a:rect l="l" t="t" r="r" b="b"/>
              <a:pathLst>
                <a:path w="881197" h="158203">
                  <a:moveTo>
                    <a:pt x="0" y="0"/>
                  </a:moveTo>
                  <a:lnTo>
                    <a:pt x="881197" y="0"/>
                  </a:lnTo>
                  <a:lnTo>
                    <a:pt x="881197" y="158203"/>
                  </a:lnTo>
                  <a:lnTo>
                    <a:pt x="0" y="158203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041D5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81197" cy="196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132346" y="971550"/>
            <a:ext cx="3701909" cy="333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2"/>
              </a:lnSpc>
            </a:pPr>
            <a:r>
              <a:rPr lang="en-US" sz="1865" b="1">
                <a:solidFill>
                  <a:srgbClr val="006CCD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Хлібко Оксана Анатоліївна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05783" y="6878048"/>
            <a:ext cx="4729246" cy="2367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000" b="1">
                <a:solidFill>
                  <a:srgbClr val="006CC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дізнаємося, що таке комп’ютерні презентації з розгалуженнями</a:t>
            </a:r>
          </a:p>
          <a:p>
            <a:pPr algn="l">
              <a:lnSpc>
                <a:spcPts val="3779"/>
              </a:lnSpc>
            </a:pPr>
            <a:endParaRPr lang="en-US" sz="3000" b="1">
              <a:solidFill>
                <a:srgbClr val="006CCD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2492272" y="6120587"/>
            <a:ext cx="2341982" cy="46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1"/>
              </a:lnSpc>
            </a:pPr>
            <a:r>
              <a:rPr lang="en-US" sz="300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618426" y="2384399"/>
            <a:ext cx="13852194" cy="1996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74"/>
              </a:lnSpc>
            </a:pPr>
            <a:r>
              <a:rPr lang="en-US" sz="8510" b="1">
                <a:solidFill>
                  <a:srgbClr val="3E67C8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СЬОГОДНІ НА УРОЦІ:</a:t>
            </a:r>
          </a:p>
          <a:p>
            <a:pPr algn="l">
              <a:lnSpc>
                <a:spcPts val="7574"/>
              </a:lnSpc>
            </a:pPr>
            <a:endParaRPr lang="en-US" sz="8510" b="1">
              <a:solidFill>
                <a:srgbClr val="3E67C8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7032827" y="6878048"/>
            <a:ext cx="4729246" cy="1696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000" b="1">
                <a:solidFill>
                  <a:srgbClr val="006CC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створення внутрішніх і зовнішніх гіперпосилань</a:t>
            </a:r>
          </a:p>
          <a:p>
            <a:pPr algn="l">
              <a:lnSpc>
                <a:spcPts val="2175"/>
              </a:lnSpc>
            </a:pPr>
            <a:endParaRPr lang="en-US" sz="3000" b="1">
              <a:solidFill>
                <a:srgbClr val="006CCD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8157766" y="6133821"/>
            <a:ext cx="3128782" cy="39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1"/>
              </a:lnSpc>
            </a:pPr>
            <a:r>
              <a:rPr lang="en-US" sz="250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530054" y="6878048"/>
            <a:ext cx="4729246" cy="1415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000" b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використання кнопок дій</a:t>
            </a:r>
          </a:p>
          <a:p>
            <a:pPr algn="l">
              <a:lnSpc>
                <a:spcPts val="3779"/>
              </a:lnSpc>
            </a:pPr>
            <a:endParaRPr lang="en-US" sz="3000" b="1">
              <a:solidFill>
                <a:srgbClr val="3E67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3654993" y="6133821"/>
            <a:ext cx="3020187" cy="39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1"/>
              </a:lnSpc>
            </a:pPr>
            <a:r>
              <a:rPr lang="en-US" sz="250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367864" y="1100865"/>
            <a:ext cx="399158" cy="63290"/>
            <a:chOff x="0" y="0"/>
            <a:chExt cx="105128" cy="166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367864" y="1243254"/>
            <a:ext cx="399158" cy="63290"/>
            <a:chOff x="0" y="0"/>
            <a:chExt cx="105128" cy="1666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-550598" y="1717649"/>
            <a:ext cx="19996945" cy="0"/>
          </a:xfrm>
          <a:prstGeom prst="line">
            <a:avLst/>
          </a:prstGeom>
          <a:ln w="38100" cap="flat">
            <a:gradFill>
              <a:gsLst>
                <a:gs pos="0">
                  <a:srgbClr val="006CCD">
                    <a:alpha val="0"/>
                  </a:srgbClr>
                </a:gs>
                <a:gs pos="50000">
                  <a:srgbClr val="3E67C8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10861018" y="2127224"/>
            <a:ext cx="6190978" cy="6754909"/>
          </a:xfrm>
          <a:custGeom>
            <a:avLst/>
            <a:gdLst/>
            <a:ahLst/>
            <a:cxnLst/>
            <a:rect l="l" t="t" r="r" b="b"/>
            <a:pathLst>
              <a:path w="6190978" h="6754909">
                <a:moveTo>
                  <a:pt x="0" y="0"/>
                </a:moveTo>
                <a:lnTo>
                  <a:pt x="6190979" y="0"/>
                </a:lnTo>
                <a:lnTo>
                  <a:pt x="6190979" y="6754909"/>
                </a:lnTo>
                <a:lnTo>
                  <a:pt x="0" y="6754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9731288" y="3237278"/>
            <a:ext cx="2650891" cy="265089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flipH="1" flipV="1">
            <a:off x="-5316558" y="-877522"/>
            <a:ext cx="10066789" cy="8229600"/>
          </a:xfrm>
          <a:custGeom>
            <a:avLst/>
            <a:gdLst/>
            <a:ahLst/>
            <a:cxnLst/>
            <a:rect l="l" t="t" r="r" b="b"/>
            <a:pathLst>
              <a:path w="10066789" h="8229600">
                <a:moveTo>
                  <a:pt x="10066789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10066789" y="0"/>
                </a:lnTo>
                <a:lnTo>
                  <a:pt x="10066789" y="8229600"/>
                </a:lnTo>
                <a:close/>
              </a:path>
            </a:pathLst>
          </a:custGeom>
          <a:blipFill>
            <a:blip r:embed="rId5">
              <a:alphaModFix amt="31000"/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132346" y="2910661"/>
            <a:ext cx="8493118" cy="1037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74"/>
              </a:lnSpc>
            </a:pPr>
            <a:r>
              <a:rPr lang="en-US" sz="8510" b="1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Пригадайте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957214" y="4548750"/>
            <a:ext cx="955929" cy="95592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709647" y="4746337"/>
            <a:ext cx="7327759" cy="122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000" b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Що таке гіперпосилання? Яке призначення гіперпосилань?</a:t>
            </a:r>
          </a:p>
          <a:p>
            <a:pPr algn="l">
              <a:lnSpc>
                <a:spcPts val="2175"/>
              </a:lnSpc>
            </a:pPr>
            <a:endParaRPr lang="en-US" sz="3000" b="1">
              <a:solidFill>
                <a:srgbClr val="3E67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957214" y="6377062"/>
            <a:ext cx="955929" cy="95592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709647" y="6557128"/>
            <a:ext cx="7327759" cy="939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000" b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Як виглядає вказівник після наведення на гіперпосилання?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09647" y="8086843"/>
            <a:ext cx="7327759" cy="1415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000" b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Що таке розгалуження в алгоритмах?</a:t>
            </a:r>
          </a:p>
          <a:p>
            <a:pPr algn="l">
              <a:lnSpc>
                <a:spcPts val="3779"/>
              </a:lnSpc>
            </a:pPr>
            <a:endParaRPr lang="en-US" sz="3000" b="1">
              <a:solidFill>
                <a:srgbClr val="3E67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1028700" y="7991274"/>
            <a:ext cx="955929" cy="955929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367864" y="1100865"/>
            <a:ext cx="399158" cy="63290"/>
            <a:chOff x="0" y="0"/>
            <a:chExt cx="105128" cy="166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367864" y="1243254"/>
            <a:ext cx="399158" cy="63290"/>
            <a:chOff x="0" y="0"/>
            <a:chExt cx="105128" cy="1666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-550598" y="1717649"/>
            <a:ext cx="19996945" cy="0"/>
          </a:xfrm>
          <a:prstGeom prst="line">
            <a:avLst/>
          </a:prstGeom>
          <a:ln w="38100" cap="flat">
            <a:gradFill>
              <a:gsLst>
                <a:gs pos="0">
                  <a:srgbClr val="006CCD">
                    <a:alpha val="0"/>
                  </a:srgbClr>
                </a:gs>
                <a:gs pos="50000">
                  <a:srgbClr val="3E67C8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-134319" y="1726322"/>
            <a:ext cx="18556638" cy="1407582"/>
            <a:chOff x="0" y="0"/>
            <a:chExt cx="4119977" cy="31251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19977" cy="312514"/>
            </a:xfrm>
            <a:custGeom>
              <a:avLst/>
              <a:gdLst/>
              <a:ahLst/>
              <a:cxnLst/>
              <a:rect l="l" t="t" r="r" b="b"/>
              <a:pathLst>
                <a:path w="4119977" h="312514">
                  <a:moveTo>
                    <a:pt x="9596" y="0"/>
                  </a:moveTo>
                  <a:lnTo>
                    <a:pt x="4110382" y="0"/>
                  </a:lnTo>
                  <a:cubicBezTo>
                    <a:pt x="4112926" y="0"/>
                    <a:pt x="4115367" y="1011"/>
                    <a:pt x="4117167" y="2811"/>
                  </a:cubicBezTo>
                  <a:cubicBezTo>
                    <a:pt x="4118966" y="4610"/>
                    <a:pt x="4119977" y="7051"/>
                    <a:pt x="4119977" y="9596"/>
                  </a:cubicBezTo>
                  <a:lnTo>
                    <a:pt x="4119977" y="302918"/>
                  </a:lnTo>
                  <a:cubicBezTo>
                    <a:pt x="4119977" y="305463"/>
                    <a:pt x="4118966" y="307904"/>
                    <a:pt x="4117167" y="309703"/>
                  </a:cubicBezTo>
                  <a:cubicBezTo>
                    <a:pt x="4115367" y="311503"/>
                    <a:pt x="4112926" y="312514"/>
                    <a:pt x="4110382" y="312514"/>
                  </a:cubicBezTo>
                  <a:lnTo>
                    <a:pt x="9596" y="312514"/>
                  </a:lnTo>
                  <a:cubicBezTo>
                    <a:pt x="7051" y="312514"/>
                    <a:pt x="4610" y="311503"/>
                    <a:pt x="2811" y="309703"/>
                  </a:cubicBezTo>
                  <a:cubicBezTo>
                    <a:pt x="1011" y="307904"/>
                    <a:pt x="0" y="305463"/>
                    <a:pt x="0" y="302918"/>
                  </a:cubicBezTo>
                  <a:lnTo>
                    <a:pt x="0" y="9596"/>
                  </a:lnTo>
                  <a:cubicBezTo>
                    <a:pt x="0" y="7051"/>
                    <a:pt x="1011" y="4610"/>
                    <a:pt x="2811" y="2811"/>
                  </a:cubicBezTo>
                  <a:cubicBezTo>
                    <a:pt x="4610" y="1011"/>
                    <a:pt x="7051" y="0"/>
                    <a:pt x="9596" y="0"/>
                  </a:cubicBezTo>
                  <a:close/>
                </a:path>
              </a:pathLst>
            </a:custGeom>
            <a:blipFill>
              <a:blip r:embed="rId3"/>
              <a:stretch>
                <a:fillRect t="-939369" b="-939369"/>
              </a:stretch>
            </a:blipFill>
            <a:ln w="76200" cap="rnd">
              <a:gradFill>
                <a:gsLst>
                  <a:gs pos="0">
                    <a:srgbClr val="006CCD">
                      <a:alpha val="100000"/>
                    </a:srgbClr>
                  </a:gs>
                  <a:gs pos="100000">
                    <a:srgbClr val="F5AEFF">
                      <a:alpha val="0"/>
                    </a:srgbClr>
                  </a:gs>
                </a:gsLst>
                <a:lin ang="0"/>
              </a:gradFill>
              <a:prstDash val="solid"/>
              <a:round/>
            </a:ln>
          </p:spPr>
        </p:sp>
      </p:grpSp>
      <p:sp>
        <p:nvSpPr>
          <p:cNvPr id="37" name="TextBox 37"/>
          <p:cNvSpPr txBox="1"/>
          <p:nvPr/>
        </p:nvSpPr>
        <p:spPr>
          <a:xfrm>
            <a:off x="3025172" y="492842"/>
            <a:ext cx="13852194" cy="1024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74"/>
              </a:lnSpc>
            </a:pPr>
            <a:r>
              <a:rPr lang="uk-UA" sz="8800" b="1" dirty="0">
                <a:solidFill>
                  <a:srgbClr val="FF66C4"/>
                </a:solidFill>
              </a:rPr>
              <a:t>Емоційне налаштування</a:t>
            </a:r>
            <a:endParaRPr lang="en-US" sz="8510" b="1" dirty="0">
              <a:solidFill>
                <a:srgbClr val="FF66C4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1301360-AD8C-405D-B2F0-9012B213188F}"/>
              </a:ext>
            </a:extLst>
          </p:cNvPr>
          <p:cNvSpPr/>
          <p:nvPr/>
        </p:nvSpPr>
        <p:spPr>
          <a:xfrm>
            <a:off x="4449444" y="8840051"/>
            <a:ext cx="977703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err="1">
                <a:solidFill>
                  <a:srgbClr val="B705CE"/>
                </a:solidFill>
              </a:rPr>
              <a:t>Налаштуймося</a:t>
            </a:r>
            <a:r>
              <a:rPr lang="ru-RU" sz="2800" b="1" dirty="0">
                <a:solidFill>
                  <a:srgbClr val="B705CE"/>
                </a:solidFill>
              </a:rPr>
              <a:t> на </a:t>
            </a:r>
            <a:r>
              <a:rPr lang="ru-RU" sz="2800" b="1" dirty="0" err="1">
                <a:solidFill>
                  <a:srgbClr val="B705CE"/>
                </a:solidFill>
              </a:rPr>
              <a:t>успіх</a:t>
            </a:r>
            <a:r>
              <a:rPr lang="ru-RU" sz="2800" b="1" dirty="0">
                <a:solidFill>
                  <a:srgbClr val="B705CE"/>
                </a:solidFill>
              </a:rPr>
              <a:t>. </a:t>
            </a:r>
          </a:p>
          <a:p>
            <a:pPr algn="ctr"/>
            <a:r>
              <a:rPr lang="ru-RU" sz="2800" b="1" dirty="0">
                <a:solidFill>
                  <a:srgbClr val="B705CE"/>
                </a:solidFill>
              </a:rPr>
              <a:t>Усе </a:t>
            </a:r>
            <a:r>
              <a:rPr lang="ru-RU" sz="2800" b="1" dirty="0" err="1">
                <a:solidFill>
                  <a:srgbClr val="B705CE"/>
                </a:solidFill>
              </a:rPr>
              <a:t>вдасться</a:t>
            </a:r>
            <a:r>
              <a:rPr lang="ru-RU" sz="2800" b="1" dirty="0">
                <a:solidFill>
                  <a:srgbClr val="B705CE"/>
                </a:solidFill>
              </a:rPr>
              <a:t>, </a:t>
            </a:r>
            <a:r>
              <a:rPr lang="ru-RU" sz="2800" b="1" dirty="0" err="1">
                <a:solidFill>
                  <a:srgbClr val="B705CE"/>
                </a:solidFill>
              </a:rPr>
              <a:t>якщо</a:t>
            </a:r>
            <a:r>
              <a:rPr lang="ru-RU" sz="2800" b="1" dirty="0">
                <a:solidFill>
                  <a:srgbClr val="B705CE"/>
                </a:solidFill>
              </a:rPr>
              <a:t> </a:t>
            </a:r>
            <a:r>
              <a:rPr lang="ru-RU" sz="2800" b="1" dirty="0" err="1">
                <a:solidFill>
                  <a:srgbClr val="B705CE"/>
                </a:solidFill>
              </a:rPr>
              <a:t>працювати</a:t>
            </a:r>
            <a:r>
              <a:rPr lang="ru-RU" sz="2800" b="1" dirty="0">
                <a:solidFill>
                  <a:srgbClr val="B705CE"/>
                </a:solidFill>
              </a:rPr>
              <a:t> разом і не </a:t>
            </a:r>
            <a:r>
              <a:rPr lang="ru-RU" sz="2800" b="1" dirty="0" err="1">
                <a:solidFill>
                  <a:srgbClr val="B705CE"/>
                </a:solidFill>
              </a:rPr>
              <a:t>боятися</a:t>
            </a:r>
            <a:r>
              <a:rPr lang="ru-RU" sz="2800" b="1" dirty="0">
                <a:solidFill>
                  <a:srgbClr val="B705CE"/>
                </a:solidFill>
              </a:rPr>
              <a:t> </a:t>
            </a:r>
            <a:r>
              <a:rPr lang="ru-RU" sz="2800" b="1" dirty="0" err="1">
                <a:solidFill>
                  <a:srgbClr val="B705CE"/>
                </a:solidFill>
              </a:rPr>
              <a:t>пробувати</a:t>
            </a:r>
            <a:r>
              <a:rPr lang="ru-RU" sz="2800" b="1" dirty="0">
                <a:solidFill>
                  <a:srgbClr val="B705CE"/>
                </a:solidFill>
              </a:rPr>
              <a:t>!</a:t>
            </a:r>
            <a:endParaRPr lang="uk-UA" sz="2800" b="1" dirty="0">
              <a:solidFill>
                <a:srgbClr val="B705CE"/>
              </a:solidFill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1772EF8-F6F3-4C6F-8D0D-B944A8C90D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76" b="96289" l="10059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76" y="1605088"/>
            <a:ext cx="3396345" cy="339634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5E414E1-BC3C-47AA-8EF3-DDF8F7613F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89941" l="9961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868" y="5549016"/>
            <a:ext cx="4140927" cy="414092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CD68FBC-13D2-4BCD-8889-D3FD7F970D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27" b="96875" l="586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0" y="1653402"/>
            <a:ext cx="3571742" cy="3571742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F00C9D5-63F7-4442-9CED-0350D9125E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88" b="93848" l="1367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111" y="3162836"/>
            <a:ext cx="3677195" cy="367719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6241F970-3EA8-4BF6-BE8C-D2683400D9E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75" b="89844" l="0" r="99512">
                        <a14:foregroundMark x1="10645" y1="19727" x2="10645" y2="19727"/>
                        <a14:foregroundMark x1="5762" y1="27539" x2="5762" y2="275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19" y="5928709"/>
            <a:ext cx="3557555" cy="355755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5D9F928-068B-4ADB-B693-256C0481419F}"/>
              </a:ext>
            </a:extLst>
          </p:cNvPr>
          <p:cNvSpPr txBox="1"/>
          <p:nvPr/>
        </p:nvSpPr>
        <p:spPr>
          <a:xfrm>
            <a:off x="1796631" y="5346877"/>
            <a:ext cx="2099169" cy="5078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700" dirty="0"/>
              <a:t>Захоплений</a:t>
            </a:r>
            <a:endParaRPr lang="en-US" sz="27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22E16D-2E2F-4329-AA37-CE7A883D7419}"/>
              </a:ext>
            </a:extLst>
          </p:cNvPr>
          <p:cNvSpPr txBox="1"/>
          <p:nvPr/>
        </p:nvSpPr>
        <p:spPr>
          <a:xfrm>
            <a:off x="14920664" y="9580922"/>
            <a:ext cx="2099169" cy="5078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700" dirty="0"/>
              <a:t>Щасливий</a:t>
            </a:r>
            <a:endParaRPr lang="en-US" sz="27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DEDB0F-6C56-41D4-88CF-966037C9A6DB}"/>
              </a:ext>
            </a:extLst>
          </p:cNvPr>
          <p:cNvSpPr txBox="1"/>
          <p:nvPr/>
        </p:nvSpPr>
        <p:spPr>
          <a:xfrm>
            <a:off x="7466669" y="7115903"/>
            <a:ext cx="2678958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700" dirty="0"/>
              <a:t>Налаштований на роботу</a:t>
            </a:r>
            <a:endParaRPr lang="en-US" sz="27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7A48C0B-2135-4D8D-95F3-1EBE81965E18}"/>
              </a:ext>
            </a:extLst>
          </p:cNvPr>
          <p:cNvSpPr txBox="1"/>
          <p:nvPr/>
        </p:nvSpPr>
        <p:spPr>
          <a:xfrm>
            <a:off x="12749617" y="5420878"/>
            <a:ext cx="2099169" cy="5078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700" dirty="0"/>
              <a:t>Сумний</a:t>
            </a:r>
            <a:endParaRPr lang="en-US" sz="27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C5087FD-74E9-4E8F-A995-CDD988C69372}"/>
              </a:ext>
            </a:extLst>
          </p:cNvPr>
          <p:cNvSpPr txBox="1"/>
          <p:nvPr/>
        </p:nvSpPr>
        <p:spPr>
          <a:xfrm>
            <a:off x="1121023" y="9265296"/>
            <a:ext cx="2099169" cy="5078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700" dirty="0"/>
              <a:t>Сонний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594967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367864" y="1100865"/>
            <a:ext cx="399158" cy="63290"/>
            <a:chOff x="0" y="0"/>
            <a:chExt cx="105128" cy="166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367864" y="1243254"/>
            <a:ext cx="399158" cy="63290"/>
            <a:chOff x="0" y="0"/>
            <a:chExt cx="105128" cy="1666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 flipV="1">
            <a:off x="12971442" y="6900577"/>
            <a:ext cx="10066789" cy="8229600"/>
          </a:xfrm>
          <a:custGeom>
            <a:avLst/>
            <a:gdLst/>
            <a:ahLst/>
            <a:cxnLst/>
            <a:rect l="l" t="t" r="r" b="b"/>
            <a:pathLst>
              <a:path w="10066789" h="8229600">
                <a:moveTo>
                  <a:pt x="10066789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10066789" y="0"/>
                </a:lnTo>
                <a:lnTo>
                  <a:pt x="10066789" y="822960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-550598" y="1717649"/>
            <a:ext cx="19996945" cy="0"/>
          </a:xfrm>
          <a:prstGeom prst="line">
            <a:avLst/>
          </a:prstGeom>
          <a:ln w="38100" cap="flat">
            <a:gradFill>
              <a:gsLst>
                <a:gs pos="0">
                  <a:srgbClr val="006CCD">
                    <a:alpha val="0"/>
                  </a:srgbClr>
                </a:gs>
                <a:gs pos="50000">
                  <a:srgbClr val="3E67C8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843692" y="7448174"/>
            <a:ext cx="6662639" cy="1037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74"/>
              </a:lnSpc>
            </a:pPr>
            <a:r>
              <a:rPr lang="en-US" sz="8510" b="1">
                <a:solidFill>
                  <a:srgbClr val="3E67C8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керування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43692" y="6472930"/>
            <a:ext cx="7687036" cy="1037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74"/>
              </a:lnSpc>
            </a:pPr>
            <a:r>
              <a:rPr lang="en-US" sz="8510" b="1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Елементи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76298" y="6115016"/>
            <a:ext cx="1318118" cy="131811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310539" y="6043699"/>
            <a:ext cx="8456483" cy="2718494"/>
            <a:chOff x="0" y="0"/>
            <a:chExt cx="1877523" cy="6035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77523" cy="603565"/>
            </a:xfrm>
            <a:custGeom>
              <a:avLst/>
              <a:gdLst/>
              <a:ahLst/>
              <a:cxnLst/>
              <a:rect l="l" t="t" r="r" b="b"/>
              <a:pathLst>
                <a:path w="1877523" h="603565">
                  <a:moveTo>
                    <a:pt x="21057" y="0"/>
                  </a:moveTo>
                  <a:lnTo>
                    <a:pt x="1856467" y="0"/>
                  </a:lnTo>
                  <a:cubicBezTo>
                    <a:pt x="1868096" y="0"/>
                    <a:pt x="1877523" y="9427"/>
                    <a:pt x="1877523" y="21057"/>
                  </a:cubicBezTo>
                  <a:lnTo>
                    <a:pt x="1877523" y="582508"/>
                  </a:lnTo>
                  <a:cubicBezTo>
                    <a:pt x="1877523" y="594137"/>
                    <a:pt x="1868096" y="603565"/>
                    <a:pt x="1856467" y="603565"/>
                  </a:cubicBezTo>
                  <a:lnTo>
                    <a:pt x="21057" y="603565"/>
                  </a:lnTo>
                  <a:cubicBezTo>
                    <a:pt x="9427" y="603565"/>
                    <a:pt x="0" y="594137"/>
                    <a:pt x="0" y="582508"/>
                  </a:cubicBezTo>
                  <a:lnTo>
                    <a:pt x="0" y="21057"/>
                  </a:lnTo>
                  <a:cubicBezTo>
                    <a:pt x="0" y="9427"/>
                    <a:pt x="9427" y="0"/>
                    <a:pt x="21057" y="0"/>
                  </a:cubicBezTo>
                  <a:close/>
                </a:path>
              </a:pathLst>
            </a:custGeom>
            <a:blipFill>
              <a:blip r:embed="rId4"/>
              <a:stretch>
                <a:fillRect t="-53690" b="-53690"/>
              </a:stretch>
            </a:blipFill>
            <a:ln w="76200" cap="rnd">
              <a:gradFill>
                <a:gsLst>
                  <a:gs pos="0">
                    <a:srgbClr val="006CCD">
                      <a:alpha val="100000"/>
                    </a:srgbClr>
                  </a:gs>
                  <a:gs pos="100000">
                    <a:srgbClr val="F5AEFF">
                      <a:alpha val="0"/>
                    </a:srgbClr>
                  </a:gs>
                </a:gsLst>
                <a:lin ang="0"/>
              </a:gradFill>
              <a:prstDash val="solid"/>
              <a:round/>
            </a:ln>
          </p:spPr>
        </p:sp>
      </p:grpSp>
      <p:sp>
        <p:nvSpPr>
          <p:cNvPr id="18" name="Freeform 18"/>
          <p:cNvSpPr/>
          <p:nvPr/>
        </p:nvSpPr>
        <p:spPr>
          <a:xfrm>
            <a:off x="735153" y="3004956"/>
            <a:ext cx="8131338" cy="1841803"/>
          </a:xfrm>
          <a:custGeom>
            <a:avLst/>
            <a:gdLst/>
            <a:ahLst/>
            <a:cxnLst/>
            <a:rect l="l" t="t" r="r" b="b"/>
            <a:pathLst>
              <a:path w="8131338" h="1841803">
                <a:moveTo>
                  <a:pt x="0" y="0"/>
                </a:moveTo>
                <a:lnTo>
                  <a:pt x="8131338" y="0"/>
                </a:lnTo>
                <a:lnTo>
                  <a:pt x="8131338" y="1841803"/>
                </a:lnTo>
                <a:lnTo>
                  <a:pt x="0" y="18418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0911" r="-35128"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735153" y="3487900"/>
            <a:ext cx="2696458" cy="1358859"/>
            <a:chOff x="0" y="0"/>
            <a:chExt cx="710178" cy="35788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10178" cy="357889"/>
            </a:xfrm>
            <a:custGeom>
              <a:avLst/>
              <a:gdLst/>
              <a:ahLst/>
              <a:cxnLst/>
              <a:rect l="l" t="t" r="r" b="b"/>
              <a:pathLst>
                <a:path w="710178" h="357889">
                  <a:moveTo>
                    <a:pt x="0" y="0"/>
                  </a:moveTo>
                  <a:lnTo>
                    <a:pt x="710178" y="0"/>
                  </a:lnTo>
                  <a:lnTo>
                    <a:pt x="710178" y="357889"/>
                  </a:lnTo>
                  <a:lnTo>
                    <a:pt x="0" y="3578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66C4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710178" cy="415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2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9310539" y="2799484"/>
            <a:ext cx="8057325" cy="2844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000" b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 вже знаєте, що під час демонстрації презентації слайди відображаються </a:t>
            </a:r>
            <a:r>
              <a:rPr lang="en-US" sz="3000" b="1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послідовно</a:t>
            </a:r>
            <a:r>
              <a:rPr lang="en-US" sz="3000" b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але порядок показу можна змінювати за допомогою елементів керування:</a:t>
            </a:r>
          </a:p>
          <a:p>
            <a:pPr algn="l">
              <a:lnSpc>
                <a:spcPts val="3779"/>
              </a:lnSpc>
            </a:pPr>
            <a:endParaRPr lang="en-US" sz="3000" b="1">
              <a:solidFill>
                <a:srgbClr val="3E67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27" name="Group 27"/>
          <p:cNvGrpSpPr/>
          <p:nvPr/>
        </p:nvGrpSpPr>
        <p:grpSpPr>
          <a:xfrm>
            <a:off x="4620742" y="3487900"/>
            <a:ext cx="1368366" cy="1358859"/>
            <a:chOff x="0" y="0"/>
            <a:chExt cx="360393" cy="357889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0393" cy="357889"/>
            </a:xfrm>
            <a:custGeom>
              <a:avLst/>
              <a:gdLst/>
              <a:ahLst/>
              <a:cxnLst/>
              <a:rect l="l" t="t" r="r" b="b"/>
              <a:pathLst>
                <a:path w="360393" h="357889">
                  <a:moveTo>
                    <a:pt x="0" y="0"/>
                  </a:moveTo>
                  <a:lnTo>
                    <a:pt x="360393" y="0"/>
                  </a:lnTo>
                  <a:lnTo>
                    <a:pt x="360393" y="357889"/>
                  </a:lnTo>
                  <a:lnTo>
                    <a:pt x="0" y="3578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66C4"/>
              </a:solidFill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57150"/>
              <a:ext cx="360393" cy="415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12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367864" y="1100865"/>
            <a:ext cx="399158" cy="63290"/>
            <a:chOff x="0" y="0"/>
            <a:chExt cx="105128" cy="166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367864" y="1243254"/>
            <a:ext cx="399158" cy="63290"/>
            <a:chOff x="0" y="0"/>
            <a:chExt cx="105128" cy="1666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 flipV="1">
            <a:off x="12971442" y="6900577"/>
            <a:ext cx="10066789" cy="8229600"/>
          </a:xfrm>
          <a:custGeom>
            <a:avLst/>
            <a:gdLst/>
            <a:ahLst/>
            <a:cxnLst/>
            <a:rect l="l" t="t" r="r" b="b"/>
            <a:pathLst>
              <a:path w="10066789" h="8229600">
                <a:moveTo>
                  <a:pt x="10066789" y="8229600"/>
                </a:moveTo>
                <a:lnTo>
                  <a:pt x="0" y="8229600"/>
                </a:lnTo>
                <a:lnTo>
                  <a:pt x="0" y="0"/>
                </a:lnTo>
                <a:lnTo>
                  <a:pt x="10066789" y="0"/>
                </a:lnTo>
                <a:lnTo>
                  <a:pt x="10066789" y="822960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-550598" y="1717649"/>
            <a:ext cx="19996945" cy="0"/>
          </a:xfrm>
          <a:prstGeom prst="line">
            <a:avLst/>
          </a:prstGeom>
          <a:ln w="38100" cap="flat">
            <a:gradFill>
              <a:gsLst>
                <a:gs pos="0">
                  <a:srgbClr val="006CCD">
                    <a:alpha val="0"/>
                  </a:srgbClr>
                </a:gs>
                <a:gs pos="50000">
                  <a:srgbClr val="3E67C8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1565512" y="9066973"/>
            <a:ext cx="11973268" cy="5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0"/>
              </a:lnSpc>
            </a:pPr>
            <a:r>
              <a:rPr lang="en-US" sz="4910" b="1">
                <a:solidFill>
                  <a:srgbClr val="3E67C8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З РОЗГАЛУЖЕННЯМИ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65512" y="7331588"/>
            <a:ext cx="7829199" cy="2391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73"/>
              </a:lnSpc>
            </a:pPr>
            <a:r>
              <a:rPr lang="en-US" sz="6936" b="1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КОМПЮТЕРНІ ПРЕЗЕНТАЦІЇ </a:t>
            </a:r>
          </a:p>
          <a:p>
            <a:pPr algn="l">
              <a:lnSpc>
                <a:spcPts val="6173"/>
              </a:lnSpc>
            </a:pPr>
            <a:endParaRPr lang="en-US" sz="6936" b="1">
              <a:solidFill>
                <a:srgbClr val="3E67C8"/>
              </a:solidFill>
              <a:latin typeface="Montserrat Ultra-Bold"/>
              <a:ea typeface="Montserrat Ultra-Bold"/>
              <a:cs typeface="Montserrat Ultra-Bold"/>
              <a:sym typeface="Montserrat Ultra-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616735" y="7596455"/>
            <a:ext cx="1318118" cy="131811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310539" y="6023241"/>
            <a:ext cx="8456483" cy="3994844"/>
            <a:chOff x="0" y="0"/>
            <a:chExt cx="1877523" cy="88694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77523" cy="886942"/>
            </a:xfrm>
            <a:custGeom>
              <a:avLst/>
              <a:gdLst/>
              <a:ahLst/>
              <a:cxnLst/>
              <a:rect l="l" t="t" r="r" b="b"/>
              <a:pathLst>
                <a:path w="1877523" h="886942">
                  <a:moveTo>
                    <a:pt x="21057" y="0"/>
                  </a:moveTo>
                  <a:lnTo>
                    <a:pt x="1856467" y="0"/>
                  </a:lnTo>
                  <a:cubicBezTo>
                    <a:pt x="1868096" y="0"/>
                    <a:pt x="1877523" y="9427"/>
                    <a:pt x="1877523" y="21057"/>
                  </a:cubicBezTo>
                  <a:lnTo>
                    <a:pt x="1877523" y="865886"/>
                  </a:lnTo>
                  <a:cubicBezTo>
                    <a:pt x="1877523" y="877515"/>
                    <a:pt x="1868096" y="886942"/>
                    <a:pt x="1856467" y="886942"/>
                  </a:cubicBezTo>
                  <a:lnTo>
                    <a:pt x="21057" y="886942"/>
                  </a:lnTo>
                  <a:cubicBezTo>
                    <a:pt x="9427" y="886942"/>
                    <a:pt x="0" y="877515"/>
                    <a:pt x="0" y="865886"/>
                  </a:cubicBezTo>
                  <a:lnTo>
                    <a:pt x="0" y="21057"/>
                  </a:lnTo>
                  <a:cubicBezTo>
                    <a:pt x="0" y="9427"/>
                    <a:pt x="9427" y="0"/>
                    <a:pt x="21057" y="0"/>
                  </a:cubicBezTo>
                  <a:close/>
                </a:path>
              </a:pathLst>
            </a:custGeom>
            <a:blipFill>
              <a:blip r:embed="rId4"/>
              <a:stretch>
                <a:fillRect t="-9536" b="-9536"/>
              </a:stretch>
            </a:blipFill>
            <a:ln w="76200" cap="rnd">
              <a:gradFill>
                <a:gsLst>
                  <a:gs pos="0">
                    <a:srgbClr val="006CCD">
                      <a:alpha val="100000"/>
                    </a:srgbClr>
                  </a:gs>
                  <a:gs pos="100000">
                    <a:srgbClr val="F5AEFF">
                      <a:alpha val="0"/>
                    </a:srgbClr>
                  </a:gs>
                </a:gsLst>
                <a:lin ang="0"/>
              </a:gradFill>
              <a:prstDash val="solid"/>
              <a:round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580923" y="2468123"/>
            <a:ext cx="8456483" cy="3994844"/>
            <a:chOff x="0" y="0"/>
            <a:chExt cx="1877523" cy="88694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77523" cy="886942"/>
            </a:xfrm>
            <a:custGeom>
              <a:avLst/>
              <a:gdLst/>
              <a:ahLst/>
              <a:cxnLst/>
              <a:rect l="l" t="t" r="r" b="b"/>
              <a:pathLst>
                <a:path w="1877523" h="886942">
                  <a:moveTo>
                    <a:pt x="21057" y="0"/>
                  </a:moveTo>
                  <a:lnTo>
                    <a:pt x="1856467" y="0"/>
                  </a:lnTo>
                  <a:cubicBezTo>
                    <a:pt x="1868096" y="0"/>
                    <a:pt x="1877523" y="9427"/>
                    <a:pt x="1877523" y="21057"/>
                  </a:cubicBezTo>
                  <a:lnTo>
                    <a:pt x="1877523" y="865886"/>
                  </a:lnTo>
                  <a:cubicBezTo>
                    <a:pt x="1877523" y="877515"/>
                    <a:pt x="1868096" y="886942"/>
                    <a:pt x="1856467" y="886942"/>
                  </a:cubicBezTo>
                  <a:lnTo>
                    <a:pt x="21057" y="886942"/>
                  </a:lnTo>
                  <a:cubicBezTo>
                    <a:pt x="9427" y="886942"/>
                    <a:pt x="0" y="877515"/>
                    <a:pt x="0" y="865886"/>
                  </a:cubicBezTo>
                  <a:lnTo>
                    <a:pt x="0" y="21057"/>
                  </a:lnTo>
                  <a:cubicBezTo>
                    <a:pt x="0" y="9427"/>
                    <a:pt x="9427" y="0"/>
                    <a:pt x="21057" y="0"/>
                  </a:cubicBezTo>
                  <a:close/>
                </a:path>
              </a:pathLst>
            </a:custGeom>
            <a:blipFill>
              <a:blip r:embed="rId5"/>
              <a:stretch>
                <a:fillRect t="-3450" b="-3450"/>
              </a:stretch>
            </a:blipFill>
            <a:ln w="76200" cap="rnd">
              <a:gradFill>
                <a:gsLst>
                  <a:gs pos="0">
                    <a:srgbClr val="006CCD">
                      <a:alpha val="100000"/>
                    </a:srgbClr>
                  </a:gs>
                  <a:gs pos="100000">
                    <a:srgbClr val="F5AEFF">
                      <a:alpha val="0"/>
                    </a:srgbClr>
                  </a:gs>
                </a:gsLst>
                <a:lin ang="0"/>
              </a:gradFill>
              <a:prstDash val="solid"/>
              <a:round/>
            </a:ln>
          </p:spPr>
        </p:sp>
      </p:grpSp>
      <p:sp>
        <p:nvSpPr>
          <p:cNvPr id="24" name="TextBox 24"/>
          <p:cNvSpPr txBox="1"/>
          <p:nvPr/>
        </p:nvSpPr>
        <p:spPr>
          <a:xfrm>
            <a:off x="9310539" y="2458598"/>
            <a:ext cx="8057325" cy="427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000" b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Використовуючи </a:t>
            </a:r>
            <a:r>
              <a:rPr lang="en-US" sz="3000" b="1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гіперпосилання</a:t>
            </a:r>
            <a:r>
              <a:rPr lang="en-US" sz="3000" b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користувач сам обирає наступний слайд для перегляду.</a:t>
            </a:r>
          </a:p>
          <a:p>
            <a:pPr algn="l">
              <a:lnSpc>
                <a:spcPts val="3779"/>
              </a:lnSpc>
            </a:pPr>
            <a:r>
              <a:rPr lang="en-US" sz="3000" b="1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Гіперпосилання </a:t>
            </a:r>
            <a:r>
              <a:rPr lang="en-US" sz="3000" b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комп’ютерних презентаціях також можна використовувати для відкриття інших файлів або сайтів в Інтернеті.</a:t>
            </a:r>
          </a:p>
          <a:p>
            <a:pPr algn="l">
              <a:lnSpc>
                <a:spcPts val="3779"/>
              </a:lnSpc>
            </a:pPr>
            <a:endParaRPr lang="en-US" sz="3000" b="1">
              <a:solidFill>
                <a:srgbClr val="3E67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l">
              <a:lnSpc>
                <a:spcPts val="3779"/>
              </a:lnSpc>
            </a:pPr>
            <a:endParaRPr lang="en-US" sz="3000" b="1">
              <a:solidFill>
                <a:srgbClr val="3E67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367864" y="1100865"/>
            <a:ext cx="399158" cy="63290"/>
            <a:chOff x="0" y="0"/>
            <a:chExt cx="105128" cy="166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367864" y="1243254"/>
            <a:ext cx="399158" cy="63290"/>
            <a:chOff x="0" y="0"/>
            <a:chExt cx="105128" cy="1666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767764" y="2677111"/>
            <a:ext cx="6060486" cy="6379458"/>
          </a:xfrm>
          <a:custGeom>
            <a:avLst/>
            <a:gdLst/>
            <a:ahLst/>
            <a:cxnLst/>
            <a:rect l="l" t="t" r="r" b="b"/>
            <a:pathLst>
              <a:path w="6060486" h="6379458">
                <a:moveTo>
                  <a:pt x="0" y="0"/>
                </a:moveTo>
                <a:lnTo>
                  <a:pt x="6060486" y="0"/>
                </a:lnTo>
                <a:lnTo>
                  <a:pt x="6060486" y="6379458"/>
                </a:lnTo>
                <a:lnTo>
                  <a:pt x="0" y="6379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95826" y="2192937"/>
            <a:ext cx="4211257" cy="421125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>
            <a:off x="-550598" y="1717649"/>
            <a:ext cx="19996945" cy="0"/>
          </a:xfrm>
          <a:prstGeom prst="line">
            <a:avLst/>
          </a:prstGeom>
          <a:ln w="38100" cap="flat">
            <a:gradFill>
              <a:gsLst>
                <a:gs pos="0">
                  <a:srgbClr val="006CCD">
                    <a:alpha val="0"/>
                  </a:srgbClr>
                </a:gs>
                <a:gs pos="50000">
                  <a:srgbClr val="3E67C8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8739421" y="3165447"/>
            <a:ext cx="1087687" cy="164050"/>
            <a:chOff x="0" y="0"/>
            <a:chExt cx="286469" cy="432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6469" cy="43207"/>
            </a:xfrm>
            <a:custGeom>
              <a:avLst/>
              <a:gdLst/>
              <a:ahLst/>
              <a:cxnLst/>
              <a:rect l="l" t="t" r="r" b="b"/>
              <a:pathLst>
                <a:path w="286469" h="43207">
                  <a:moveTo>
                    <a:pt x="0" y="0"/>
                  </a:moveTo>
                  <a:lnTo>
                    <a:pt x="286469" y="0"/>
                  </a:lnTo>
                  <a:lnTo>
                    <a:pt x="286469" y="43207"/>
                  </a:lnTo>
                  <a:lnTo>
                    <a:pt x="0" y="43207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86469" cy="813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739421" y="7605239"/>
            <a:ext cx="8432190" cy="2603439"/>
          </a:xfrm>
          <a:custGeom>
            <a:avLst/>
            <a:gdLst/>
            <a:ahLst/>
            <a:cxnLst/>
            <a:rect l="l" t="t" r="r" b="b"/>
            <a:pathLst>
              <a:path w="8432190" h="2603439">
                <a:moveTo>
                  <a:pt x="0" y="0"/>
                </a:moveTo>
                <a:lnTo>
                  <a:pt x="8432190" y="0"/>
                </a:lnTo>
                <a:lnTo>
                  <a:pt x="8432190" y="2603438"/>
                </a:lnTo>
                <a:lnTo>
                  <a:pt x="0" y="26034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995521" y="8442554"/>
            <a:ext cx="1631492" cy="1631492"/>
          </a:xfrm>
          <a:custGeom>
            <a:avLst/>
            <a:gdLst/>
            <a:ahLst/>
            <a:cxnLst/>
            <a:rect l="l" t="t" r="r" b="b"/>
            <a:pathLst>
              <a:path w="1631492" h="1631492">
                <a:moveTo>
                  <a:pt x="0" y="0"/>
                </a:moveTo>
                <a:lnTo>
                  <a:pt x="1631492" y="0"/>
                </a:lnTo>
                <a:lnTo>
                  <a:pt x="1631492" y="1631492"/>
                </a:lnTo>
                <a:lnTo>
                  <a:pt x="0" y="1631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8739421" y="3593930"/>
            <a:ext cx="7919990" cy="2409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Завдяки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використанню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слайдах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комп’ютерної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презентації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гіперпосилань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у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ній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утворюються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b="1" dirty="0" err="1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розгалуження</a:t>
            </a:r>
            <a:r>
              <a:rPr lang="en-US" sz="3000" b="1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</a:p>
          <a:p>
            <a:pPr algn="l">
              <a:lnSpc>
                <a:spcPts val="3779"/>
              </a:lnSpc>
            </a:pPr>
            <a:endParaRPr lang="en-US" sz="3000" b="1" dirty="0">
              <a:solidFill>
                <a:srgbClr val="3E67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739421" y="5975419"/>
            <a:ext cx="8659331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FF66C4"/>
                </a:solidFill>
                <a:latin typeface="Montserrat Bold" panose="020B0604020202020204" charset="-52"/>
                <a:sym typeface="Poppins Semi-Bold"/>
              </a:rPr>
              <a:t>Гіперпосилання</a:t>
            </a:r>
            <a:r>
              <a:rPr lang="en-US" sz="3000" dirty="0">
                <a:solidFill>
                  <a:srgbClr val="3E67C8"/>
                </a:solidFill>
                <a:latin typeface="Montserrat Medium"/>
                <a:sym typeface="Poppins Semi-Bold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sym typeface="Poppins"/>
              </a:rPr>
              <a:t>можна</a:t>
            </a:r>
            <a:r>
              <a:rPr lang="en-US" sz="3000" dirty="0">
                <a:solidFill>
                  <a:srgbClr val="3E67C8"/>
                </a:solidFill>
                <a:latin typeface="Montserrat Medium"/>
                <a:sym typeface="Poppins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sym typeface="Poppins"/>
              </a:rPr>
              <a:t>додати</a:t>
            </a:r>
            <a:r>
              <a:rPr lang="en-US" sz="3000" dirty="0">
                <a:solidFill>
                  <a:srgbClr val="3E67C8"/>
                </a:solidFill>
                <a:latin typeface="Montserrat Medium"/>
                <a:sym typeface="Poppins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sym typeface="Poppins"/>
              </a:rPr>
              <a:t>до</a:t>
            </a:r>
            <a:r>
              <a:rPr lang="en-US" sz="3000" dirty="0">
                <a:solidFill>
                  <a:srgbClr val="3E67C8"/>
                </a:solidFill>
                <a:latin typeface="Montserrat Medium"/>
                <a:sym typeface="Poppins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sym typeface="Poppins"/>
              </a:rPr>
              <a:t>будь-якого</a:t>
            </a:r>
            <a:r>
              <a:rPr lang="en-US" sz="3000" dirty="0">
                <a:solidFill>
                  <a:srgbClr val="3E67C8"/>
                </a:solidFill>
                <a:latin typeface="Montserrat Medium"/>
                <a:sym typeface="Poppins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sym typeface="Poppins"/>
              </a:rPr>
              <a:t>об'єкта</a:t>
            </a:r>
            <a:r>
              <a:rPr lang="en-US" sz="3000" dirty="0">
                <a:solidFill>
                  <a:srgbClr val="3E67C8"/>
                </a:solidFill>
                <a:latin typeface="Montserrat Medium"/>
                <a:sym typeface="Poppins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sym typeface="Poppins"/>
              </a:rPr>
              <a:t>слайда</a:t>
            </a:r>
            <a:r>
              <a:rPr lang="en-US" sz="3000" dirty="0">
                <a:solidFill>
                  <a:srgbClr val="3E67C8"/>
                </a:solidFill>
                <a:latin typeface="Montserrat Medium"/>
                <a:sym typeface="Poppins"/>
              </a:rPr>
              <a:t>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367864" y="1100865"/>
            <a:ext cx="399158" cy="63290"/>
            <a:chOff x="0" y="0"/>
            <a:chExt cx="105128" cy="166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367864" y="1243254"/>
            <a:ext cx="399158" cy="63290"/>
            <a:chOff x="0" y="0"/>
            <a:chExt cx="105128" cy="1666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767764" y="2677111"/>
            <a:ext cx="6060486" cy="6379458"/>
          </a:xfrm>
          <a:custGeom>
            <a:avLst/>
            <a:gdLst/>
            <a:ahLst/>
            <a:cxnLst/>
            <a:rect l="l" t="t" r="r" b="b"/>
            <a:pathLst>
              <a:path w="6060486" h="6379458">
                <a:moveTo>
                  <a:pt x="0" y="0"/>
                </a:moveTo>
                <a:lnTo>
                  <a:pt x="6060486" y="0"/>
                </a:lnTo>
                <a:lnTo>
                  <a:pt x="6060486" y="6379458"/>
                </a:lnTo>
                <a:lnTo>
                  <a:pt x="0" y="6379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95826" y="2192937"/>
            <a:ext cx="4211257" cy="421125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>
            <a:off x="-550598" y="1717649"/>
            <a:ext cx="19996945" cy="0"/>
          </a:xfrm>
          <a:prstGeom prst="line">
            <a:avLst/>
          </a:prstGeom>
          <a:ln w="38100" cap="flat">
            <a:gradFill>
              <a:gsLst>
                <a:gs pos="0">
                  <a:srgbClr val="006CCD">
                    <a:alpha val="0"/>
                  </a:srgbClr>
                </a:gs>
                <a:gs pos="50000">
                  <a:srgbClr val="3E67C8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8204961" y="3198975"/>
            <a:ext cx="10106897" cy="1037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74"/>
              </a:lnSpc>
            </a:pPr>
            <a:r>
              <a:rPr lang="en-US" sz="8510" b="1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Гіперпосилання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297584" y="4502886"/>
            <a:ext cx="9469438" cy="5333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000" b="1" dirty="0" err="1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Гіперпосилання</a:t>
            </a:r>
            <a:r>
              <a:rPr lang="en-US" sz="3000" b="1" dirty="0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—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це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спеціальний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зв’язок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між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об’єктами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допомогою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якого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можна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перейти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з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одного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місця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інше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</a:p>
          <a:p>
            <a:pPr algn="l">
              <a:lnSpc>
                <a:spcPts val="3779"/>
              </a:lnSpc>
            </a:pPr>
            <a:endParaRPr lang="en-US" sz="3000" dirty="0">
              <a:solidFill>
                <a:srgbClr val="3E67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l">
              <a:lnSpc>
                <a:spcPts val="3779"/>
              </a:lnSpc>
            </a:pP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Гіперпосилання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b="1" dirty="0" err="1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поділяються</a:t>
            </a:r>
            <a:r>
              <a:rPr lang="en-US" sz="3000" b="1" dirty="0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</a:t>
            </a:r>
          </a:p>
          <a:p>
            <a:pPr marL="647700" lvl="1" indent="-323850" algn="l">
              <a:lnSpc>
                <a:spcPts val="3779"/>
              </a:lnSpc>
              <a:buFont typeface="Arial"/>
              <a:buChar char="•"/>
            </a:pP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внутрішні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-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використовують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для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переходів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конкретних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слайдів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у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тій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же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презентації</a:t>
            </a:r>
            <a:endParaRPr lang="en-US" sz="3000" dirty="0">
              <a:solidFill>
                <a:srgbClr val="3E67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647700" lvl="1" indent="-323850" algn="l">
              <a:lnSpc>
                <a:spcPts val="3779"/>
              </a:lnSpc>
              <a:buFont typeface="Arial"/>
              <a:buChar char="•"/>
            </a:pP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зовнішні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-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використовують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для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переходів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вебсторінок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або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файлів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розширюючи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контент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межі</a:t>
            </a:r>
            <a:r>
              <a:rPr lang="en-US" sz="3000" dirty="0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3000" dirty="0" err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презентації</a:t>
            </a:r>
            <a:endParaRPr lang="en-US" sz="3000" dirty="0">
              <a:solidFill>
                <a:srgbClr val="3E67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l">
              <a:lnSpc>
                <a:spcPts val="3779"/>
              </a:lnSpc>
            </a:pPr>
            <a:endParaRPr lang="en-US" sz="3000" b="1" dirty="0">
              <a:solidFill>
                <a:srgbClr val="3E67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8297584" y="2499101"/>
            <a:ext cx="1087687" cy="164050"/>
            <a:chOff x="0" y="0"/>
            <a:chExt cx="286469" cy="4320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86469" cy="43207"/>
            </a:xfrm>
            <a:custGeom>
              <a:avLst/>
              <a:gdLst/>
              <a:ahLst/>
              <a:cxnLst/>
              <a:rect l="l" t="t" r="r" b="b"/>
              <a:pathLst>
                <a:path w="286469" h="43207">
                  <a:moveTo>
                    <a:pt x="0" y="0"/>
                  </a:moveTo>
                  <a:lnTo>
                    <a:pt x="286469" y="0"/>
                  </a:lnTo>
                  <a:lnTo>
                    <a:pt x="286469" y="43207"/>
                  </a:lnTo>
                  <a:lnTo>
                    <a:pt x="0" y="43207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86469" cy="813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367864" y="1100865"/>
            <a:ext cx="399158" cy="63290"/>
            <a:chOff x="0" y="0"/>
            <a:chExt cx="105128" cy="166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367864" y="1243254"/>
            <a:ext cx="399158" cy="63290"/>
            <a:chOff x="0" y="0"/>
            <a:chExt cx="105128" cy="1666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5128" cy="16669"/>
            </a:xfrm>
            <a:custGeom>
              <a:avLst/>
              <a:gdLst/>
              <a:ahLst/>
              <a:cxnLst/>
              <a:rect l="l" t="t" r="r" b="b"/>
              <a:pathLst>
                <a:path w="105128" h="16669">
                  <a:moveTo>
                    <a:pt x="0" y="0"/>
                  </a:moveTo>
                  <a:lnTo>
                    <a:pt x="105128" y="0"/>
                  </a:lnTo>
                  <a:lnTo>
                    <a:pt x="105128" y="16669"/>
                  </a:lnTo>
                  <a:lnTo>
                    <a:pt x="0" y="16669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5128" cy="54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-550598" y="1717649"/>
            <a:ext cx="19996945" cy="0"/>
          </a:xfrm>
          <a:prstGeom prst="line">
            <a:avLst/>
          </a:prstGeom>
          <a:ln w="38100" cap="flat">
            <a:gradFill>
              <a:gsLst>
                <a:gs pos="0">
                  <a:srgbClr val="006CCD">
                    <a:alpha val="0"/>
                  </a:srgbClr>
                </a:gs>
                <a:gs pos="50000">
                  <a:srgbClr val="3E67C8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1429983" y="4793593"/>
            <a:ext cx="6067365" cy="3921034"/>
          </a:xfrm>
          <a:custGeom>
            <a:avLst/>
            <a:gdLst/>
            <a:ahLst/>
            <a:cxnLst/>
            <a:rect l="l" t="t" r="r" b="b"/>
            <a:pathLst>
              <a:path w="6067365" h="3921034">
                <a:moveTo>
                  <a:pt x="0" y="0"/>
                </a:moveTo>
                <a:lnTo>
                  <a:pt x="6067364" y="0"/>
                </a:lnTo>
                <a:lnTo>
                  <a:pt x="6067364" y="3921034"/>
                </a:lnTo>
                <a:lnTo>
                  <a:pt x="0" y="3921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9447874" y="3753371"/>
            <a:ext cx="407555" cy="40755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07462" y="3656809"/>
            <a:ext cx="9141541" cy="600679"/>
            <a:chOff x="0" y="0"/>
            <a:chExt cx="2407649" cy="15820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07649" cy="158203"/>
            </a:xfrm>
            <a:custGeom>
              <a:avLst/>
              <a:gdLst/>
              <a:ahLst/>
              <a:cxnLst/>
              <a:rect l="l" t="t" r="r" b="b"/>
              <a:pathLst>
                <a:path w="2407649" h="158203">
                  <a:moveTo>
                    <a:pt x="0" y="0"/>
                  </a:moveTo>
                  <a:lnTo>
                    <a:pt x="2407649" y="0"/>
                  </a:lnTo>
                  <a:lnTo>
                    <a:pt x="2407649" y="158203"/>
                  </a:lnTo>
                  <a:lnTo>
                    <a:pt x="0" y="158203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50000">
                  <a:srgbClr val="AF5ABB">
                    <a:alpha val="97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407649" cy="196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38940" y="4278989"/>
            <a:ext cx="8308056" cy="812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3"/>
              </a:lnSpc>
            </a:pPr>
            <a:r>
              <a:rPr lang="en-US" sz="6610" b="1">
                <a:solidFill>
                  <a:srgbClr val="3E67C8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НА СЛАЙДАХ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38940" y="2623244"/>
            <a:ext cx="7905060" cy="1523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94"/>
              </a:lnSpc>
            </a:pPr>
            <a:r>
              <a:rPr lang="en-US" sz="6510" b="1">
                <a:solidFill>
                  <a:srgbClr val="3E67C8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ВИКОРИСТАННЯ КНОПОК ДІЙ 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07462" y="4693812"/>
            <a:ext cx="7919990" cy="1415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000" b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Як установити графічні примітиви на слайд комп'ютерної презентації? </a:t>
            </a:r>
          </a:p>
          <a:p>
            <a:pPr algn="l">
              <a:lnSpc>
                <a:spcPts val="3779"/>
              </a:lnSpc>
            </a:pPr>
            <a:endParaRPr lang="en-US" sz="3000" b="1">
              <a:solidFill>
                <a:srgbClr val="3E67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580286" y="3757081"/>
            <a:ext cx="5897807" cy="39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1"/>
              </a:lnSpc>
            </a:pPr>
            <a:r>
              <a:rPr lang="en-US" sz="250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9447874" y="6651637"/>
            <a:ext cx="407555" cy="407555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107462" y="6555076"/>
            <a:ext cx="8518157" cy="600679"/>
            <a:chOff x="0" y="0"/>
            <a:chExt cx="2243465" cy="15820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43465" cy="158203"/>
            </a:xfrm>
            <a:custGeom>
              <a:avLst/>
              <a:gdLst/>
              <a:ahLst/>
              <a:cxnLst/>
              <a:rect l="l" t="t" r="r" b="b"/>
              <a:pathLst>
                <a:path w="2243465" h="158203">
                  <a:moveTo>
                    <a:pt x="0" y="0"/>
                  </a:moveTo>
                  <a:lnTo>
                    <a:pt x="2243465" y="0"/>
                  </a:lnTo>
                  <a:lnTo>
                    <a:pt x="2243465" y="158203"/>
                  </a:lnTo>
                  <a:lnTo>
                    <a:pt x="0" y="158203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100000"/>
                  </a:srgbClr>
                </a:gs>
                <a:gs pos="50000">
                  <a:srgbClr val="AF5ABB">
                    <a:alpha val="97000"/>
                  </a:srgbClr>
                </a:gs>
                <a:gs pos="100000">
                  <a:srgbClr val="F5AEFF">
                    <a:alpha val="0"/>
                  </a:srgbClr>
                </a:gs>
              </a:gsLst>
              <a:lin ang="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2243465" cy="196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0165265" y="7698679"/>
            <a:ext cx="7919990" cy="1415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3000" b="1">
                <a:solidFill>
                  <a:srgbClr val="3E67C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Які ви знаєте властивості графічних примітивів?</a:t>
            </a:r>
          </a:p>
          <a:p>
            <a:pPr algn="l">
              <a:lnSpc>
                <a:spcPts val="3779"/>
              </a:lnSpc>
            </a:pPr>
            <a:endParaRPr lang="en-US" sz="3000" b="1">
              <a:solidFill>
                <a:srgbClr val="3E67C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0580286" y="6655347"/>
            <a:ext cx="7089948" cy="390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1"/>
              </a:lnSpc>
            </a:pPr>
            <a:r>
              <a:rPr lang="en-US" sz="2501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165265" y="2527525"/>
            <a:ext cx="7919990" cy="681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7"/>
              </a:lnSpc>
            </a:pPr>
            <a:r>
              <a:rPr lang="en-US" sz="4299" b="1">
                <a:solidFill>
                  <a:srgbClr val="FF66C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Пригадай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601</Words>
  <Application>Microsoft Office PowerPoint</Application>
  <PresentationFormat>Произвольный</PresentationFormat>
  <Paragraphs>98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30" baseType="lpstr">
      <vt:lpstr>Montserrat Semi-Bold</vt:lpstr>
      <vt:lpstr>Montserrat Bold</vt:lpstr>
      <vt:lpstr>Montserrat Medium</vt:lpstr>
      <vt:lpstr>Fredoka</vt:lpstr>
      <vt:lpstr>Arial</vt:lpstr>
      <vt:lpstr>Arial Black</vt:lpstr>
      <vt:lpstr>Poppins Semi-Bold</vt:lpstr>
      <vt:lpstr>Nunito Bold</vt:lpstr>
      <vt:lpstr>Nunito</vt:lpstr>
      <vt:lpstr>Calibri</vt:lpstr>
      <vt:lpstr>Montserrat Ultra-Bold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Комп’ютерні презентації з розгалуженнями. Створення гіперпосилань та використання кнопок дій на слайдах комп’ютерної презентації.</dc:title>
  <dc:creator>450G3</dc:creator>
  <cp:lastModifiedBy>450G3</cp:lastModifiedBy>
  <cp:revision>7</cp:revision>
  <dcterms:created xsi:type="dcterms:W3CDTF">2006-08-16T00:00:00Z</dcterms:created>
  <dcterms:modified xsi:type="dcterms:W3CDTF">2025-06-02T12:14:19Z</dcterms:modified>
  <dc:identifier>DAGpLxg5EY0</dc:identifier>
</cp:coreProperties>
</file>