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14630400" cy="8229600"/>
  <p:notesSz cx="8229600" cy="14630400"/>
  <p:embeddedFontLst>
    <p:embeddedFont>
      <p:font typeface="Lora" panose="020B0604020202020204" charset="-52"/>
      <p:regular r:id="rId15"/>
    </p:embeddedFont>
    <p:embeddedFont>
      <p:font typeface="Liberation Serif" panose="02020603050405020304" pitchFamily="18" charset="0"/>
      <p:regular r:id="rId16"/>
      <p:bold r:id="rId17"/>
      <p:italic r:id="rId18"/>
      <p:boldItalic r:id="rId19"/>
    </p:embeddedFont>
    <p:embeddedFont>
      <p:font typeface="Alice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ookman Old Style" panose="02050604050505020204" pitchFamily="18" charset="0"/>
      <p:regular r:id="rId25"/>
      <p:bold r:id="rId26"/>
      <p:italic r:id="rId27"/>
      <p:boldItalic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6B8AF6-5C1F-4DA3-A948-805ADBD221F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05DE764-415E-41AA-968F-BA2AD0D628BC}">
      <dgm:prSet phldrT="[Текст]"/>
      <dgm:spPr/>
      <dgm:t>
        <a:bodyPr/>
        <a:lstStyle/>
        <a:p>
          <a:r>
            <a:rPr lang="uk-UA" dirty="0" smtClean="0"/>
            <a:t>1</a:t>
          </a:r>
          <a:endParaRPr lang="uk-UA" dirty="0"/>
        </a:p>
      </dgm:t>
    </dgm:pt>
    <dgm:pt modelId="{55B8E6CD-E480-4987-9CC6-6BA10E843469}" type="parTrans" cxnId="{4505B7C9-7674-405A-AE0D-3AE4CB0EED95}">
      <dgm:prSet/>
      <dgm:spPr/>
      <dgm:t>
        <a:bodyPr/>
        <a:lstStyle/>
        <a:p>
          <a:endParaRPr lang="uk-UA"/>
        </a:p>
      </dgm:t>
    </dgm:pt>
    <dgm:pt modelId="{F3097D16-3009-4645-B9EA-097ADDB7AD0B}" type="sibTrans" cxnId="{4505B7C9-7674-405A-AE0D-3AE4CB0EED95}">
      <dgm:prSet/>
      <dgm:spPr/>
      <dgm:t>
        <a:bodyPr/>
        <a:lstStyle/>
        <a:p>
          <a:endParaRPr lang="uk-UA"/>
        </a:p>
      </dgm:t>
    </dgm:pt>
    <dgm:pt modelId="{6143B0C6-F989-4B28-BA0B-55FE62FB8370}">
      <dgm:prSet phldrT="[Текст]"/>
      <dgm:spPr/>
      <dgm:t>
        <a:bodyPr/>
        <a:lstStyle/>
        <a:p>
          <a:r>
            <a:rPr lang="uk-UA" dirty="0" smtClean="0"/>
            <a:t>4</a:t>
          </a:r>
          <a:endParaRPr lang="uk-UA" dirty="0"/>
        </a:p>
      </dgm:t>
    </dgm:pt>
    <dgm:pt modelId="{2BB3B672-7D94-4098-99AD-54347EA3E93D}" type="parTrans" cxnId="{E9476698-AB78-4E50-BBE9-FC5CA77D8359}">
      <dgm:prSet/>
      <dgm:spPr/>
      <dgm:t>
        <a:bodyPr/>
        <a:lstStyle/>
        <a:p>
          <a:endParaRPr lang="uk-UA"/>
        </a:p>
      </dgm:t>
    </dgm:pt>
    <dgm:pt modelId="{5E5D191B-4857-497E-BDC9-EF1CEC8A0BB7}" type="sibTrans" cxnId="{E9476698-AB78-4E50-BBE9-FC5CA77D8359}">
      <dgm:prSet/>
      <dgm:spPr/>
      <dgm:t>
        <a:bodyPr/>
        <a:lstStyle/>
        <a:p>
          <a:endParaRPr lang="uk-UA"/>
        </a:p>
      </dgm:t>
    </dgm:pt>
    <dgm:pt modelId="{BC8DE7D1-FC42-4BDC-9601-D56CE321F3EA}">
      <dgm:prSet phldrT="[Текст]"/>
      <dgm:spPr/>
      <dgm:t>
        <a:bodyPr/>
        <a:lstStyle/>
        <a:p>
          <a:r>
            <a:rPr lang="uk-UA" dirty="0" smtClean="0"/>
            <a:t>2</a:t>
          </a:r>
          <a:endParaRPr lang="uk-UA" dirty="0"/>
        </a:p>
      </dgm:t>
    </dgm:pt>
    <dgm:pt modelId="{65809F2D-4C09-45C4-AE0D-AA5A2FE7AE5A}" type="parTrans" cxnId="{3E701215-E4DE-4384-AB31-84FAD81428D5}">
      <dgm:prSet/>
      <dgm:spPr/>
      <dgm:t>
        <a:bodyPr/>
        <a:lstStyle/>
        <a:p>
          <a:endParaRPr lang="uk-UA"/>
        </a:p>
      </dgm:t>
    </dgm:pt>
    <dgm:pt modelId="{A2311695-77E1-4C06-ADC6-4235BE0C28BC}" type="sibTrans" cxnId="{3E701215-E4DE-4384-AB31-84FAD81428D5}">
      <dgm:prSet/>
      <dgm:spPr/>
      <dgm:t>
        <a:bodyPr/>
        <a:lstStyle/>
        <a:p>
          <a:endParaRPr lang="uk-UA"/>
        </a:p>
      </dgm:t>
    </dgm:pt>
    <dgm:pt modelId="{85ABD44A-44EE-412F-9432-893D41DD4C7B}">
      <dgm:prSet phldrT="[Текст]"/>
      <dgm:spPr/>
      <dgm:t>
        <a:bodyPr/>
        <a:lstStyle/>
        <a:p>
          <a:r>
            <a:rPr lang="uk-UA" dirty="0" smtClean="0"/>
            <a:t>3</a:t>
          </a:r>
          <a:endParaRPr lang="uk-UA" dirty="0"/>
        </a:p>
      </dgm:t>
    </dgm:pt>
    <dgm:pt modelId="{8E11359C-2E5A-4D71-B643-64702C68E241}" type="parTrans" cxnId="{8A798FA6-28FF-444A-B4C0-4FF77235CCC1}">
      <dgm:prSet/>
      <dgm:spPr/>
      <dgm:t>
        <a:bodyPr/>
        <a:lstStyle/>
        <a:p>
          <a:endParaRPr lang="uk-UA"/>
        </a:p>
      </dgm:t>
    </dgm:pt>
    <dgm:pt modelId="{5233A0A5-2827-422E-95C4-9B1EEDCE8918}" type="sibTrans" cxnId="{8A798FA6-28FF-444A-B4C0-4FF77235CCC1}">
      <dgm:prSet/>
      <dgm:spPr/>
      <dgm:t>
        <a:bodyPr/>
        <a:lstStyle/>
        <a:p>
          <a:endParaRPr lang="uk-UA"/>
        </a:p>
      </dgm:t>
    </dgm:pt>
    <dgm:pt modelId="{6D588864-0C3A-4133-8ACB-D813E6BD4705}" type="pres">
      <dgm:prSet presAssocID="{736B8AF6-5C1F-4DA3-A948-805ADBD221F6}" presName="Name0" presStyleCnt="0">
        <dgm:presLayoutVars>
          <dgm:dir/>
          <dgm:animLvl val="lvl"/>
          <dgm:resizeHandles val="exact"/>
        </dgm:presLayoutVars>
      </dgm:prSet>
      <dgm:spPr/>
    </dgm:pt>
    <dgm:pt modelId="{8F8ED04D-0D51-45CD-B1C9-6E12E886A358}" type="pres">
      <dgm:prSet presAssocID="{405DE764-415E-41AA-968F-BA2AD0D628BC}" presName="Name8" presStyleCnt="0"/>
      <dgm:spPr/>
    </dgm:pt>
    <dgm:pt modelId="{67C537B9-B05B-4627-807A-1F8814044919}" type="pres">
      <dgm:prSet presAssocID="{405DE764-415E-41AA-968F-BA2AD0D628BC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2F4D13-7406-4C07-93D8-EA462CD5E180}" type="pres">
      <dgm:prSet presAssocID="{405DE764-415E-41AA-968F-BA2AD0D628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B6429F-996B-43AC-AA41-0E64A196E244}" type="pres">
      <dgm:prSet presAssocID="{BC8DE7D1-FC42-4BDC-9601-D56CE321F3EA}" presName="Name8" presStyleCnt="0"/>
      <dgm:spPr/>
    </dgm:pt>
    <dgm:pt modelId="{1270D653-3FCD-4EC4-91E6-C36550680D33}" type="pres">
      <dgm:prSet presAssocID="{BC8DE7D1-FC42-4BDC-9601-D56CE321F3EA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46023F2-4CA7-4482-81BF-F58965C50858}" type="pres">
      <dgm:prSet presAssocID="{BC8DE7D1-FC42-4BDC-9601-D56CE321F3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EB17DF-629C-4F9D-BC7A-950348E89BF1}" type="pres">
      <dgm:prSet presAssocID="{85ABD44A-44EE-412F-9432-893D41DD4C7B}" presName="Name8" presStyleCnt="0"/>
      <dgm:spPr/>
    </dgm:pt>
    <dgm:pt modelId="{3515287B-26FF-4273-89DD-888A2DE3BE59}" type="pres">
      <dgm:prSet presAssocID="{85ABD44A-44EE-412F-9432-893D41DD4C7B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581F60-44A1-4377-AA8B-BC0FABAF8937}" type="pres">
      <dgm:prSet presAssocID="{85ABD44A-44EE-412F-9432-893D41DD4C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75D784-2BFA-498C-AF56-C5C8B1F5E226}" type="pres">
      <dgm:prSet presAssocID="{6143B0C6-F989-4B28-BA0B-55FE62FB8370}" presName="Name8" presStyleCnt="0"/>
      <dgm:spPr/>
    </dgm:pt>
    <dgm:pt modelId="{40AFF2C3-98BA-4380-9C79-F5375189D2F4}" type="pres">
      <dgm:prSet presAssocID="{6143B0C6-F989-4B28-BA0B-55FE62FB8370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C1DABC-BC04-4D49-97B6-CE36839848EB}" type="pres">
      <dgm:prSet presAssocID="{6143B0C6-F989-4B28-BA0B-55FE62FB837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9A1BD04-A5BB-4B5A-BE16-E33B1FE462A4}" type="presOf" srcId="{736B8AF6-5C1F-4DA3-A948-805ADBD221F6}" destId="{6D588864-0C3A-4133-8ACB-D813E6BD4705}" srcOrd="0" destOrd="0" presId="urn:microsoft.com/office/officeart/2005/8/layout/pyramid1"/>
    <dgm:cxn modelId="{7B97C450-2F47-4C1D-883E-4A8F6E557926}" type="presOf" srcId="{6143B0C6-F989-4B28-BA0B-55FE62FB8370}" destId="{51C1DABC-BC04-4D49-97B6-CE36839848EB}" srcOrd="1" destOrd="0" presId="urn:microsoft.com/office/officeart/2005/8/layout/pyramid1"/>
    <dgm:cxn modelId="{E9476698-AB78-4E50-BBE9-FC5CA77D8359}" srcId="{736B8AF6-5C1F-4DA3-A948-805ADBD221F6}" destId="{6143B0C6-F989-4B28-BA0B-55FE62FB8370}" srcOrd="3" destOrd="0" parTransId="{2BB3B672-7D94-4098-99AD-54347EA3E93D}" sibTransId="{5E5D191B-4857-497E-BDC9-EF1CEC8A0BB7}"/>
    <dgm:cxn modelId="{4505B7C9-7674-405A-AE0D-3AE4CB0EED95}" srcId="{736B8AF6-5C1F-4DA3-A948-805ADBD221F6}" destId="{405DE764-415E-41AA-968F-BA2AD0D628BC}" srcOrd="0" destOrd="0" parTransId="{55B8E6CD-E480-4987-9CC6-6BA10E843469}" sibTransId="{F3097D16-3009-4645-B9EA-097ADDB7AD0B}"/>
    <dgm:cxn modelId="{D3567040-D2B4-488F-B51F-39491DA224EF}" type="presOf" srcId="{405DE764-415E-41AA-968F-BA2AD0D628BC}" destId="{67C537B9-B05B-4627-807A-1F8814044919}" srcOrd="0" destOrd="0" presId="urn:microsoft.com/office/officeart/2005/8/layout/pyramid1"/>
    <dgm:cxn modelId="{08737870-2284-4BC9-BA39-5DECA05175DF}" type="presOf" srcId="{85ABD44A-44EE-412F-9432-893D41DD4C7B}" destId="{38581F60-44A1-4377-AA8B-BC0FABAF8937}" srcOrd="1" destOrd="0" presId="urn:microsoft.com/office/officeart/2005/8/layout/pyramid1"/>
    <dgm:cxn modelId="{2B96D5CC-8D91-4301-AFBE-6CFFFC12D097}" type="presOf" srcId="{405DE764-415E-41AA-968F-BA2AD0D628BC}" destId="{632F4D13-7406-4C07-93D8-EA462CD5E180}" srcOrd="1" destOrd="0" presId="urn:microsoft.com/office/officeart/2005/8/layout/pyramid1"/>
    <dgm:cxn modelId="{8A798FA6-28FF-444A-B4C0-4FF77235CCC1}" srcId="{736B8AF6-5C1F-4DA3-A948-805ADBD221F6}" destId="{85ABD44A-44EE-412F-9432-893D41DD4C7B}" srcOrd="2" destOrd="0" parTransId="{8E11359C-2E5A-4D71-B643-64702C68E241}" sibTransId="{5233A0A5-2827-422E-95C4-9B1EEDCE8918}"/>
    <dgm:cxn modelId="{D0004F02-5310-4159-A04B-219915A3BF41}" type="presOf" srcId="{85ABD44A-44EE-412F-9432-893D41DD4C7B}" destId="{3515287B-26FF-4273-89DD-888A2DE3BE59}" srcOrd="0" destOrd="0" presId="urn:microsoft.com/office/officeart/2005/8/layout/pyramid1"/>
    <dgm:cxn modelId="{3E701215-E4DE-4384-AB31-84FAD81428D5}" srcId="{736B8AF6-5C1F-4DA3-A948-805ADBD221F6}" destId="{BC8DE7D1-FC42-4BDC-9601-D56CE321F3EA}" srcOrd="1" destOrd="0" parTransId="{65809F2D-4C09-45C4-AE0D-AA5A2FE7AE5A}" sibTransId="{A2311695-77E1-4C06-ADC6-4235BE0C28BC}"/>
    <dgm:cxn modelId="{DACC7B7E-506B-4A4B-B907-080CC3ECAAAA}" type="presOf" srcId="{BC8DE7D1-FC42-4BDC-9601-D56CE321F3EA}" destId="{A46023F2-4CA7-4482-81BF-F58965C50858}" srcOrd="1" destOrd="0" presId="urn:microsoft.com/office/officeart/2005/8/layout/pyramid1"/>
    <dgm:cxn modelId="{FA6D6118-538E-430E-ABE7-319609527ABE}" type="presOf" srcId="{6143B0C6-F989-4B28-BA0B-55FE62FB8370}" destId="{40AFF2C3-98BA-4380-9C79-F5375189D2F4}" srcOrd="0" destOrd="0" presId="urn:microsoft.com/office/officeart/2005/8/layout/pyramid1"/>
    <dgm:cxn modelId="{4FE4699A-3F7E-4FF5-B8C9-7762872A487E}" type="presOf" srcId="{BC8DE7D1-FC42-4BDC-9601-D56CE321F3EA}" destId="{1270D653-3FCD-4EC4-91E6-C36550680D33}" srcOrd="0" destOrd="0" presId="urn:microsoft.com/office/officeart/2005/8/layout/pyramid1"/>
    <dgm:cxn modelId="{B4CF5924-927B-4377-9FE0-ED3A69C3FC53}" type="presParOf" srcId="{6D588864-0C3A-4133-8ACB-D813E6BD4705}" destId="{8F8ED04D-0D51-45CD-B1C9-6E12E886A358}" srcOrd="0" destOrd="0" presId="urn:microsoft.com/office/officeart/2005/8/layout/pyramid1"/>
    <dgm:cxn modelId="{61BE62B7-3233-48C5-AA23-5C462CD22D3F}" type="presParOf" srcId="{8F8ED04D-0D51-45CD-B1C9-6E12E886A358}" destId="{67C537B9-B05B-4627-807A-1F8814044919}" srcOrd="0" destOrd="0" presId="urn:microsoft.com/office/officeart/2005/8/layout/pyramid1"/>
    <dgm:cxn modelId="{99CB52AB-B251-4C5C-8D4A-1B6B822A4F0D}" type="presParOf" srcId="{8F8ED04D-0D51-45CD-B1C9-6E12E886A358}" destId="{632F4D13-7406-4C07-93D8-EA462CD5E180}" srcOrd="1" destOrd="0" presId="urn:microsoft.com/office/officeart/2005/8/layout/pyramid1"/>
    <dgm:cxn modelId="{2879076F-2E51-467D-BBB6-2690AEE04402}" type="presParOf" srcId="{6D588864-0C3A-4133-8ACB-D813E6BD4705}" destId="{8EB6429F-996B-43AC-AA41-0E64A196E244}" srcOrd="1" destOrd="0" presId="urn:microsoft.com/office/officeart/2005/8/layout/pyramid1"/>
    <dgm:cxn modelId="{D863461B-CC6F-42C9-92B7-0C6CF9AF35C2}" type="presParOf" srcId="{8EB6429F-996B-43AC-AA41-0E64A196E244}" destId="{1270D653-3FCD-4EC4-91E6-C36550680D33}" srcOrd="0" destOrd="0" presId="urn:microsoft.com/office/officeart/2005/8/layout/pyramid1"/>
    <dgm:cxn modelId="{6FD6130D-DCC1-4F10-A0DB-4A64E4767E35}" type="presParOf" srcId="{8EB6429F-996B-43AC-AA41-0E64A196E244}" destId="{A46023F2-4CA7-4482-81BF-F58965C50858}" srcOrd="1" destOrd="0" presId="urn:microsoft.com/office/officeart/2005/8/layout/pyramid1"/>
    <dgm:cxn modelId="{1989A1DF-433A-4260-AB87-EEB4F0670777}" type="presParOf" srcId="{6D588864-0C3A-4133-8ACB-D813E6BD4705}" destId="{E4EB17DF-629C-4F9D-BC7A-950348E89BF1}" srcOrd="2" destOrd="0" presId="urn:microsoft.com/office/officeart/2005/8/layout/pyramid1"/>
    <dgm:cxn modelId="{05533D55-746F-4BC6-80D7-00E003DAD467}" type="presParOf" srcId="{E4EB17DF-629C-4F9D-BC7A-950348E89BF1}" destId="{3515287B-26FF-4273-89DD-888A2DE3BE59}" srcOrd="0" destOrd="0" presId="urn:microsoft.com/office/officeart/2005/8/layout/pyramid1"/>
    <dgm:cxn modelId="{74BD3066-3D84-45BD-9450-E7131BA4E8C6}" type="presParOf" srcId="{E4EB17DF-629C-4F9D-BC7A-950348E89BF1}" destId="{38581F60-44A1-4377-AA8B-BC0FABAF8937}" srcOrd="1" destOrd="0" presId="urn:microsoft.com/office/officeart/2005/8/layout/pyramid1"/>
    <dgm:cxn modelId="{BFD99F1B-4EEE-4156-9110-5EA342634109}" type="presParOf" srcId="{6D588864-0C3A-4133-8ACB-D813E6BD4705}" destId="{3C75D784-2BFA-498C-AF56-C5C8B1F5E226}" srcOrd="3" destOrd="0" presId="urn:microsoft.com/office/officeart/2005/8/layout/pyramid1"/>
    <dgm:cxn modelId="{FC5571A2-22AD-412C-A83F-8603A767C1E5}" type="presParOf" srcId="{3C75D784-2BFA-498C-AF56-C5C8B1F5E226}" destId="{40AFF2C3-98BA-4380-9C79-F5375189D2F4}" srcOrd="0" destOrd="0" presId="urn:microsoft.com/office/officeart/2005/8/layout/pyramid1"/>
    <dgm:cxn modelId="{86060C7A-773F-4A8C-9D8E-570E69ED5CCD}" type="presParOf" srcId="{3C75D784-2BFA-498C-AF56-C5C8B1F5E226}" destId="{51C1DABC-BC04-4D49-97B6-CE3683984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537B9-B05B-4627-807A-1F8814044919}">
      <dsp:nvSpPr>
        <dsp:cNvPr id="0" name=""/>
        <dsp:cNvSpPr/>
      </dsp:nvSpPr>
      <dsp:spPr>
        <a:xfrm>
          <a:off x="2479129" y="0"/>
          <a:ext cx="1652753" cy="1257222"/>
        </a:xfrm>
        <a:prstGeom prst="trapezoid">
          <a:avLst>
            <a:gd name="adj" fmla="val 657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1</a:t>
          </a:r>
          <a:endParaRPr lang="uk-UA" sz="6500" kern="1200" dirty="0"/>
        </a:p>
      </dsp:txBody>
      <dsp:txXfrm>
        <a:off x="2479129" y="0"/>
        <a:ext cx="1652753" cy="1257222"/>
      </dsp:txXfrm>
    </dsp:sp>
    <dsp:sp modelId="{1270D653-3FCD-4EC4-91E6-C36550680D33}">
      <dsp:nvSpPr>
        <dsp:cNvPr id="0" name=""/>
        <dsp:cNvSpPr/>
      </dsp:nvSpPr>
      <dsp:spPr>
        <a:xfrm>
          <a:off x="1652753" y="1257222"/>
          <a:ext cx="3305506" cy="1257222"/>
        </a:xfrm>
        <a:prstGeom prst="trapezoid">
          <a:avLst>
            <a:gd name="adj" fmla="val 657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2</a:t>
          </a:r>
          <a:endParaRPr lang="uk-UA" sz="6500" kern="1200" dirty="0"/>
        </a:p>
      </dsp:txBody>
      <dsp:txXfrm>
        <a:off x="2231216" y="1257222"/>
        <a:ext cx="2148579" cy="1257222"/>
      </dsp:txXfrm>
    </dsp:sp>
    <dsp:sp modelId="{3515287B-26FF-4273-89DD-888A2DE3BE59}">
      <dsp:nvSpPr>
        <dsp:cNvPr id="0" name=""/>
        <dsp:cNvSpPr/>
      </dsp:nvSpPr>
      <dsp:spPr>
        <a:xfrm>
          <a:off x="826376" y="2514445"/>
          <a:ext cx="4958259" cy="1257222"/>
        </a:xfrm>
        <a:prstGeom prst="trapezoid">
          <a:avLst>
            <a:gd name="adj" fmla="val 657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3</a:t>
          </a:r>
          <a:endParaRPr lang="uk-UA" sz="6500" kern="1200" dirty="0"/>
        </a:p>
      </dsp:txBody>
      <dsp:txXfrm>
        <a:off x="1694072" y="2514445"/>
        <a:ext cx="3222868" cy="1257222"/>
      </dsp:txXfrm>
    </dsp:sp>
    <dsp:sp modelId="{40AFF2C3-98BA-4380-9C79-F5375189D2F4}">
      <dsp:nvSpPr>
        <dsp:cNvPr id="0" name=""/>
        <dsp:cNvSpPr/>
      </dsp:nvSpPr>
      <dsp:spPr>
        <a:xfrm>
          <a:off x="0" y="3771668"/>
          <a:ext cx="6611013" cy="1257222"/>
        </a:xfrm>
        <a:prstGeom prst="trapezoid">
          <a:avLst>
            <a:gd name="adj" fmla="val 657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4</a:t>
          </a:r>
          <a:endParaRPr lang="uk-UA" sz="6500" kern="1200" dirty="0"/>
        </a:p>
      </dsp:txBody>
      <dsp:txXfrm>
        <a:off x="1156927" y="3771668"/>
        <a:ext cx="4297158" cy="1257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28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" y="-78771"/>
            <a:ext cx="14556828" cy="8308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0041" y="1272030"/>
            <a:ext cx="8996855" cy="300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7200" b="1" dirty="0" err="1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Як</a:t>
            </a:r>
            <a:r>
              <a:rPr lang="en-US" sz="7200" b="1" dirty="0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штучний</a:t>
            </a:r>
            <a:r>
              <a:rPr lang="en-US" sz="7200" b="1" dirty="0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інтелект</a:t>
            </a:r>
            <a:r>
              <a:rPr lang="en-US" sz="7200" b="1" dirty="0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змінює</a:t>
            </a:r>
            <a:r>
              <a:rPr lang="en-US" sz="7200" b="1" dirty="0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створення</a:t>
            </a:r>
            <a:r>
              <a:rPr lang="en-US" sz="7200" b="1" dirty="0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Bookman Old Style" panose="02050604050505020204" pitchFamily="18" charset="0"/>
                <a:ea typeface="Alice" pitchFamily="34" charset="-122"/>
                <a:cs typeface="Alice" pitchFamily="34" charset="-120"/>
              </a:rPr>
              <a:t>контенту</a:t>
            </a:r>
            <a:endParaRPr lang="en-US" sz="72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414" y="5101593"/>
            <a:ext cx="6642538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uk-UA" sz="3200" b="1" dirty="0">
                <a:solidFill>
                  <a:srgbClr val="FFC000"/>
                </a:solidFill>
                <a:latin typeface="Bookman Old Style" panose="02050604050505020204" pitchFamily="18" charset="0"/>
                <a:ea typeface="Lora Bold" pitchFamily="34" charset="-122"/>
                <a:cs typeface="Lora Bold" pitchFamily="34" charset="-120"/>
              </a:rPr>
              <a:t>Вчитель інформатики Заводського ліцею №1</a:t>
            </a:r>
          </a:p>
          <a:p>
            <a:pPr algn="ctr">
              <a:lnSpc>
                <a:spcPts val="3100"/>
              </a:lnSpc>
            </a:pPr>
            <a:r>
              <a:rPr lang="uk-UA" sz="3200" b="1" dirty="0">
                <a:solidFill>
                  <a:srgbClr val="FFC000"/>
                </a:solidFill>
                <a:latin typeface="Bookman Old Style" panose="02050604050505020204" pitchFamily="18" charset="0"/>
                <a:ea typeface="Lora Bold" pitchFamily="34" charset="-122"/>
                <a:cs typeface="Lora Bold" pitchFamily="34" charset="-120"/>
              </a:rPr>
              <a:t>Заводської міської ради </a:t>
            </a:r>
          </a:p>
          <a:p>
            <a:pPr algn="ctr">
              <a:lnSpc>
                <a:spcPts val="3100"/>
              </a:lnSpc>
            </a:pPr>
            <a:r>
              <a:rPr lang="en-US" sz="3200" b="1" dirty="0" err="1">
                <a:solidFill>
                  <a:srgbClr val="FFC000"/>
                </a:solidFill>
                <a:latin typeface="Bookman Old Style" panose="02050604050505020204" pitchFamily="18" charset="0"/>
                <a:ea typeface="Lora Bold" pitchFamily="34" charset="-122"/>
                <a:cs typeface="Lora Bold" pitchFamily="34" charset="-120"/>
              </a:rPr>
              <a:t>Лисечко</a:t>
            </a:r>
            <a:r>
              <a:rPr lang="en-US" sz="3200" b="1" dirty="0">
                <a:solidFill>
                  <a:srgbClr val="FFC000"/>
                </a:solidFill>
                <a:latin typeface="Bookman Old Style" panose="02050604050505020204" pitchFamily="18" charset="0"/>
                <a:ea typeface="Lora Bold" pitchFamily="34" charset="-122"/>
                <a:cs typeface="Lora Bold" pitchFamily="34" charset="-12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Bookman Old Style" panose="02050604050505020204" pitchFamily="18" charset="0"/>
                <a:ea typeface="Lora Bold" pitchFamily="34" charset="-122"/>
                <a:cs typeface="Lora Bold" pitchFamily="34" charset="-120"/>
              </a:rPr>
              <a:t>Володимир</a:t>
            </a:r>
            <a:r>
              <a:rPr lang="en-US" sz="3200" b="1" dirty="0">
                <a:solidFill>
                  <a:srgbClr val="FFC000"/>
                </a:solidFill>
                <a:latin typeface="Bookman Old Style" panose="02050604050505020204" pitchFamily="18" charset="0"/>
                <a:ea typeface="Lora Bold" pitchFamily="34" charset="-122"/>
                <a:cs typeface="Lora Bold" pitchFamily="34" charset="-12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Bookman Old Style" panose="02050604050505020204" pitchFamily="18" charset="0"/>
                <a:ea typeface="Lora Bold" pitchFamily="34" charset="-122"/>
                <a:cs typeface="Lora Bold" pitchFamily="34" charset="-120"/>
              </a:rPr>
              <a:t>Петрович</a:t>
            </a:r>
            <a:endParaRPr lang="en-US" sz="32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algn="ctr"/>
            <a:endParaRPr lang="uk-UA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8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90585" y="740640"/>
            <a:ext cx="7130772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000" b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Етичні</a:t>
            </a:r>
            <a:r>
              <a:rPr lang="en-US" sz="4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uk-UA" sz="40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</a:t>
            </a:r>
            <a:r>
              <a:rPr lang="en-US" sz="40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іркування</a:t>
            </a:r>
            <a:r>
              <a:rPr lang="en-US" sz="40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000" b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та</a:t>
            </a:r>
            <a:r>
              <a:rPr lang="en-US" sz="4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uk-UA" sz="40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</a:t>
            </a:r>
            <a:r>
              <a:rPr lang="en-US" sz="40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иклики</a:t>
            </a:r>
            <a:endParaRPr lang="en-US" sz="4000" b="1" dirty="0"/>
          </a:p>
        </p:txBody>
      </p:sp>
      <p:sp>
        <p:nvSpPr>
          <p:cNvPr id="4" name="Text 1"/>
          <p:cNvSpPr/>
          <p:nvPr/>
        </p:nvSpPr>
        <p:spPr>
          <a:xfrm>
            <a:off x="3918823" y="2838688"/>
            <a:ext cx="27110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5054203" y="2507933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Відповідальність</a:t>
            </a:r>
            <a:endParaRPr lang="en-US" sz="3200" b="1" dirty="0"/>
          </a:p>
        </p:txBody>
      </p:sp>
      <p:sp>
        <p:nvSpPr>
          <p:cNvPr id="6" name="Text 3"/>
          <p:cNvSpPr/>
          <p:nvPr/>
        </p:nvSpPr>
        <p:spPr>
          <a:xfrm>
            <a:off x="5054203" y="2924770"/>
            <a:ext cx="4896445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Хто несе відповідальність за створений ШІ контент?</a:t>
            </a:r>
            <a:endParaRPr lang="en-US" sz="2400" b="1" dirty="0"/>
          </a:p>
        </p:txBody>
      </p:sp>
      <p:sp>
        <p:nvSpPr>
          <p:cNvPr id="7" name="Shape 4"/>
          <p:cNvSpPr/>
          <p:nvPr/>
        </p:nvSpPr>
        <p:spPr>
          <a:xfrm>
            <a:off x="4909542" y="3440430"/>
            <a:ext cx="8878967" cy="11430"/>
          </a:xfrm>
          <a:prstGeom prst="roundRect">
            <a:avLst>
              <a:gd name="adj" fmla="val 253023"/>
            </a:avLst>
          </a:prstGeom>
          <a:solidFill>
            <a:srgbClr val="D6D3CC"/>
          </a:solidFill>
          <a:ln/>
        </p:spPr>
      </p:sp>
      <p:sp>
        <p:nvSpPr>
          <p:cNvPr id="9" name="Text 5"/>
          <p:cNvSpPr/>
          <p:nvPr/>
        </p:nvSpPr>
        <p:spPr>
          <a:xfrm>
            <a:off x="3918823" y="3859887"/>
            <a:ext cx="27110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5861209" y="366676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Упередження</a:t>
            </a:r>
            <a:endParaRPr lang="en-US" sz="1850" b="1" dirty="0"/>
          </a:p>
        </p:txBody>
      </p:sp>
      <p:sp>
        <p:nvSpPr>
          <p:cNvPr id="11" name="Text 7"/>
          <p:cNvSpPr/>
          <p:nvPr/>
        </p:nvSpPr>
        <p:spPr>
          <a:xfrm>
            <a:off x="5861209" y="4083606"/>
            <a:ext cx="369855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Відтворення стереотипів у контенті ШІ.</a:t>
            </a:r>
            <a:endParaRPr lang="en-US" sz="2400" b="1" dirty="0"/>
          </a:p>
        </p:txBody>
      </p:sp>
      <p:sp>
        <p:nvSpPr>
          <p:cNvPr id="12" name="Shape 8"/>
          <p:cNvSpPr/>
          <p:nvPr/>
        </p:nvSpPr>
        <p:spPr>
          <a:xfrm>
            <a:off x="5716548" y="4599265"/>
            <a:ext cx="8071961" cy="11430"/>
          </a:xfrm>
          <a:prstGeom prst="roundRect">
            <a:avLst>
              <a:gd name="adj" fmla="val 253023"/>
            </a:avLst>
          </a:prstGeom>
          <a:solidFill>
            <a:srgbClr val="D6D3CC"/>
          </a:solidFill>
          <a:ln/>
        </p:spPr>
      </p:sp>
      <p:sp>
        <p:nvSpPr>
          <p:cNvPr id="14" name="Text 9"/>
          <p:cNvSpPr/>
          <p:nvPr/>
        </p:nvSpPr>
        <p:spPr>
          <a:xfrm>
            <a:off x="3918823" y="5018723"/>
            <a:ext cx="27110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6668214" y="4825603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Авторські права</a:t>
            </a:r>
            <a:endParaRPr lang="en-US" sz="3200" b="1" dirty="0"/>
          </a:p>
        </p:txBody>
      </p:sp>
      <p:sp>
        <p:nvSpPr>
          <p:cNvPr id="16" name="Text 11"/>
          <p:cNvSpPr/>
          <p:nvPr/>
        </p:nvSpPr>
        <p:spPr>
          <a:xfrm>
            <a:off x="6668214" y="5242441"/>
            <a:ext cx="4137184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Використання чужого контенту без дозволу</a:t>
            </a: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500" dirty="0"/>
          </a:p>
        </p:txBody>
      </p:sp>
      <p:sp>
        <p:nvSpPr>
          <p:cNvPr id="17" name="Shape 12"/>
          <p:cNvSpPr/>
          <p:nvPr/>
        </p:nvSpPr>
        <p:spPr>
          <a:xfrm>
            <a:off x="6523553" y="5758101"/>
            <a:ext cx="7264956" cy="11430"/>
          </a:xfrm>
          <a:prstGeom prst="roundRect">
            <a:avLst>
              <a:gd name="adj" fmla="val 253023"/>
            </a:avLst>
          </a:prstGeom>
          <a:solidFill>
            <a:srgbClr val="D6D3CC"/>
          </a:solidFill>
          <a:ln/>
        </p:spPr>
      </p:sp>
      <p:sp>
        <p:nvSpPr>
          <p:cNvPr id="19" name="Text 13"/>
          <p:cNvSpPr/>
          <p:nvPr/>
        </p:nvSpPr>
        <p:spPr>
          <a:xfrm>
            <a:off x="3918704" y="6177558"/>
            <a:ext cx="27110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100" dirty="0"/>
          </a:p>
        </p:txBody>
      </p:sp>
      <p:sp>
        <p:nvSpPr>
          <p:cNvPr id="20" name="Text 14"/>
          <p:cNvSpPr/>
          <p:nvPr/>
        </p:nvSpPr>
        <p:spPr>
          <a:xfrm>
            <a:off x="7475220" y="598443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Дезінформація</a:t>
            </a:r>
            <a:endParaRPr lang="en-US" sz="1850" b="1" dirty="0"/>
          </a:p>
        </p:txBody>
      </p:sp>
      <p:sp>
        <p:nvSpPr>
          <p:cNvPr id="21" name="Text 15"/>
          <p:cNvSpPr/>
          <p:nvPr/>
        </p:nvSpPr>
        <p:spPr>
          <a:xfrm>
            <a:off x="7475220" y="6401276"/>
            <a:ext cx="470177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Розповсюдження фейкових новин та маніпуляцій</a:t>
            </a: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500" dirty="0"/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264744148"/>
              </p:ext>
            </p:extLst>
          </p:nvPr>
        </p:nvGraphicFramePr>
        <p:xfrm>
          <a:off x="344958" y="2123023"/>
          <a:ext cx="6611013" cy="502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11212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Майбутнє ШІ в </a:t>
            </a:r>
            <a:r>
              <a:rPr lang="uk-UA" sz="48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</a:t>
            </a:r>
            <a:r>
              <a:rPr lang="en-US" sz="48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творенні</a:t>
            </a:r>
            <a:r>
              <a:rPr lang="en-US" sz="48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uk-UA" sz="48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</a:t>
            </a:r>
            <a:r>
              <a:rPr lang="en-US" sz="48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онтенту</a:t>
            </a:r>
            <a:endParaRPr lang="en-US" sz="4800" b="1" dirty="0"/>
          </a:p>
        </p:txBody>
      </p:sp>
      <p:sp>
        <p:nvSpPr>
          <p:cNvPr id="4" name="Shape 1"/>
          <p:cNvSpPr/>
          <p:nvPr/>
        </p:nvSpPr>
        <p:spPr>
          <a:xfrm>
            <a:off x="6280190" y="3373398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790373" y="33733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Розвиток моделей</a:t>
            </a:r>
            <a:endParaRPr lang="en-US" sz="3200" b="1" dirty="0"/>
          </a:p>
        </p:txBody>
      </p:sp>
      <p:sp>
        <p:nvSpPr>
          <p:cNvPr id="6" name="Text 3"/>
          <p:cNvSpPr/>
          <p:nvPr/>
        </p:nvSpPr>
        <p:spPr>
          <a:xfrm>
            <a:off x="6790373" y="386381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Більш реалістичний та інтерактивний контент.</a:t>
            </a:r>
            <a:endParaRPr lang="en-US" sz="2400" b="1" dirty="0"/>
          </a:p>
        </p:txBody>
      </p:sp>
      <p:sp>
        <p:nvSpPr>
          <p:cNvPr id="7" name="Shape 4"/>
          <p:cNvSpPr/>
          <p:nvPr/>
        </p:nvSpPr>
        <p:spPr>
          <a:xfrm>
            <a:off x="6620351" y="4453533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7130534" y="44535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Інтеграція</a:t>
            </a:r>
            <a:endParaRPr lang="en-US" sz="3200" b="1" dirty="0"/>
          </a:p>
        </p:txBody>
      </p:sp>
      <p:sp>
        <p:nvSpPr>
          <p:cNvPr id="9" name="Text 6"/>
          <p:cNvSpPr/>
          <p:nvPr/>
        </p:nvSpPr>
        <p:spPr>
          <a:xfrm>
            <a:off x="7130534" y="494395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ШІ поєднується з блокчейном, IoT, 5G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533668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7470815" y="5533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Нові можливості</a:t>
            </a:r>
            <a:endParaRPr lang="en-US" sz="3200" b="1" dirty="0"/>
          </a:p>
        </p:txBody>
      </p:sp>
      <p:sp>
        <p:nvSpPr>
          <p:cNvPr id="12" name="Text 9"/>
          <p:cNvSpPr/>
          <p:nvPr/>
        </p:nvSpPr>
        <p:spPr>
          <a:xfrm>
            <a:off x="7470815" y="602408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Розширення інструментарію, </a:t>
            </a:r>
            <a:r>
              <a:rPr lang="en-US" sz="2400" b="1" dirty="0" err="1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автоматизація</a:t>
            </a:r>
            <a:endParaRPr lang="uk-UA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рутини.</a:t>
            </a:r>
            <a:endParaRPr lang="en-US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7669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2764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Як штучний інтелект змінює створення контенту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62456" y="3174125"/>
            <a:ext cx="7887756" cy="4771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4000" i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Штучний інтелект (ШІ) глибоко трансформує підхід до створення контенту. Він охоплює діпфейки, віртуальну, змішану та доповнену реальності (VR/MR/AR). Це відкриває нові можливості, але і створює нові виклики </a:t>
            </a:r>
            <a:r>
              <a:rPr lang="en-US" sz="4000" i="1" dirty="0" err="1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lang="en-US" sz="4000" i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uk-UA" sz="4000" i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творц</a:t>
            </a:r>
            <a:r>
              <a:rPr lang="en-US" sz="4000" i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ів</a:t>
            </a:r>
            <a:r>
              <a:rPr lang="en-US" sz="4000" i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en-US" sz="4000" i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5665470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322665" y="1574007"/>
            <a:ext cx="114466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chemeClr val="bg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Основи Штучного Інтелекту для Контенту</a:t>
            </a:r>
            <a:endParaRPr lang="en-US" sz="445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275648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Машинне навчання (МН)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211122"/>
            <a:ext cx="284559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Алгоритми, що навчаються на великих обсягах даних для виявлення закономірностей.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4200406" y="32756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Нейронні</a:t>
            </a: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мережі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4200406" y="3856792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Моделюють структуру людського мозку для обробки та аналізу інформації.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7607022" y="3275648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Обробка природної мови (NLP)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7607022" y="4211122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Дозволяє комп'ютерам розуміти, інтерпретувати та генерувати людську мову.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11013638" y="32756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Генеративні</a:t>
            </a: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3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моделі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11013638" y="3856792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Створюють абсолютно новий контент: зображення, текст, відео, музику.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97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Діпфейки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: </a:t>
            </a:r>
            <a:r>
              <a:rPr lang="en-US" sz="445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Нова </a:t>
            </a:r>
            <a:r>
              <a:rPr lang="en-US" sz="4450" b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Ера</a:t>
            </a:r>
            <a:r>
              <a:rPr lang="en-US" sz="445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uk-UA" sz="4450" b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</a:t>
            </a:r>
            <a:r>
              <a:rPr lang="en-US" sz="445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ізуального</a:t>
            </a:r>
            <a:r>
              <a:rPr lang="en-US" sz="445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uk-UA" sz="445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</a:t>
            </a:r>
            <a:r>
              <a:rPr lang="en-US" sz="445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онтенту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6280190" y="2847499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3074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Що таке діпфейк?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564731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Синтетичний медіафайл, де обличчя або голос однієї людини замінюється на іншу, використовуючи ШІ.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847499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3074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Технології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681" y="3564731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Глибоке навчання та генеративні змагальні мережі (GAN) є основними рушіями.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69969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696783"/>
            <a:ext cx="32254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Застосування та ризики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6187202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Використовується в розвагах та кіно, але несе загрози дезінформації та маніпуляцій.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615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Віртуальна Реальність (VR) </a:t>
            </a:r>
            <a:endParaRPr lang="uk-UA" sz="4450" b="1" dirty="0" smtClean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 </a:t>
            </a:r>
            <a:r>
              <a:rPr lang="uk-UA" sz="445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</a:t>
            </a:r>
            <a:r>
              <a:rPr lang="en-US" sz="445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онтенті</a:t>
            </a:r>
            <a:endParaRPr lang="en-US" sz="445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3938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187660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VR-ігри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280190" y="3678079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Повне занурення в ігровий світ.</a:t>
            </a:r>
            <a:endParaRPr lang="en-US" sz="2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493" y="23938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3187660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Освіта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93493" y="3678079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Віртуальні лабораторії та тренування.</a:t>
            </a:r>
            <a:endParaRPr lang="en-US" sz="2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6795" y="23938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3187660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Віртуальні тури</a:t>
            </a:r>
            <a:endParaRPr lang="en-US" sz="2800" dirty="0"/>
          </a:p>
        </p:txBody>
      </p:sp>
      <p:sp>
        <p:nvSpPr>
          <p:cNvPr id="12" name="Text 6"/>
          <p:cNvSpPr/>
          <p:nvPr/>
        </p:nvSpPr>
        <p:spPr>
          <a:xfrm>
            <a:off x="11506795" y="3678079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Дослідження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місць, не виходячи з дому.</a:t>
            </a:r>
            <a:endParaRPr lang="en-US" sz="2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5220414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80190" y="6014204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Ринок</a:t>
            </a: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VR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6280190" y="6504623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Зростання до $50 мільярдів до 2026 року.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788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Змішана Реальність (MR) </a:t>
            </a:r>
            <a:endParaRPr lang="uk-UA" sz="4450" b="1" dirty="0" smtClean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 </a:t>
            </a:r>
            <a:r>
              <a:rPr lang="uk-UA" sz="445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</a:t>
            </a:r>
            <a:r>
              <a:rPr lang="en-US" sz="445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реативі</a:t>
            </a:r>
            <a:endParaRPr lang="en-US" sz="4450" b="1" dirty="0"/>
          </a:p>
        </p:txBody>
      </p:sp>
      <p:sp>
        <p:nvSpPr>
          <p:cNvPr id="4" name="Shape 1"/>
          <p:cNvSpPr/>
          <p:nvPr/>
        </p:nvSpPr>
        <p:spPr>
          <a:xfrm>
            <a:off x="793790" y="232823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37074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89162" y="2429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Поєднання</a:t>
            </a: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3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світів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304092" y="2919650"/>
            <a:ext cx="3126224" cy="2758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MR поєднує реальний та віртуальний світи, накладаючи цифрові об'єкти на фізичне середовище.</a:t>
            </a:r>
            <a:endParaRPr lang="en-US" sz="2400" dirty="0"/>
          </a:p>
        </p:txBody>
      </p:sp>
      <p:sp>
        <p:nvSpPr>
          <p:cNvPr id="8" name="Shape 4"/>
          <p:cNvSpPr/>
          <p:nvPr/>
        </p:nvSpPr>
        <p:spPr>
          <a:xfrm>
            <a:off x="4713803" y="292834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74" y="2970848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30062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Застосування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50919" y="3496627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Використовується в промисловості, медицині, дизайні та архітектурі для інтерактивних проєктів.</a:t>
            </a:r>
            <a:endParaRPr lang="en-US" sz="2400" dirty="0"/>
          </a:p>
        </p:txBody>
      </p:sp>
      <p:sp>
        <p:nvSpPr>
          <p:cNvPr id="12" name="Shape 7"/>
          <p:cNvSpPr/>
          <p:nvPr/>
        </p:nvSpPr>
        <p:spPr>
          <a:xfrm>
            <a:off x="793790" y="576476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807273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8426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Взаємодія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33305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Користувачі можуть взаємодіяти з голографічними об'єктами в реальному часі.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35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91665" y="2701171"/>
            <a:ext cx="1040868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4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Доповнена Реальність (AR) </a:t>
            </a:r>
            <a:r>
              <a:rPr lang="en-US" sz="4400" b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для</a:t>
            </a:r>
            <a:r>
              <a:rPr lang="en-US" sz="44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uk-UA" sz="44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</a:t>
            </a:r>
            <a:r>
              <a:rPr lang="en-US" sz="44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онтенту</a:t>
            </a:r>
            <a:endParaRPr lang="en-US" sz="4400" b="1" dirty="0"/>
          </a:p>
        </p:txBody>
      </p:sp>
      <p:sp>
        <p:nvSpPr>
          <p:cNvPr id="4" name="Shape 1"/>
          <p:cNvSpPr/>
          <p:nvPr/>
        </p:nvSpPr>
        <p:spPr>
          <a:xfrm>
            <a:off x="793790" y="4542949"/>
            <a:ext cx="13042821" cy="2833688"/>
          </a:xfrm>
          <a:prstGeom prst="roundRect">
            <a:avLst>
              <a:gd name="adj" fmla="val 114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93790" y="3724156"/>
            <a:ext cx="13027581" cy="6184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r>
              <a:rPr lang="uk-UA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 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Визначення</a:t>
            </a:r>
            <a:r>
              <a:rPr lang="uk-UA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                         </a:t>
            </a:r>
            <a:r>
              <a:rPr lang="en-US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AR </a:t>
            </a:r>
            <a:r>
              <a:rPr lang="en-US" sz="2400" b="1" dirty="0" err="1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накладає</a:t>
            </a: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цифрову</a:t>
            </a: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інформацію</a:t>
            </a: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</a:t>
            </a: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реальний</a:t>
            </a: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світ</a:t>
            </a:r>
            <a:endParaRPr lang="uk-UA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16794" y="4687372"/>
            <a:ext cx="607921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534394" y="4687372"/>
            <a:ext cx="607921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6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Смартфони</a:t>
            </a:r>
            <a:r>
              <a:rPr lang="en-US" sz="16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планшети</a:t>
            </a:r>
            <a:r>
              <a:rPr lang="en-US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AR-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окуляри</a:t>
            </a:r>
            <a:endParaRPr lang="en-US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4722971"/>
            <a:ext cx="6286976" cy="6184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01553" y="4722971"/>
            <a:ext cx="607921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Обладнання</a:t>
            </a:r>
            <a:endParaRPr lang="en-US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534394" y="5305782"/>
            <a:ext cx="607921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816650" y="5406985"/>
            <a:ext cx="13027581" cy="6184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r>
              <a:rPr lang="uk-UA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Приклади</a:t>
            </a:r>
            <a:r>
              <a:rPr lang="uk-UA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                            </a:t>
            </a:r>
            <a:r>
              <a:rPr lang="en-US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Pokémon GO, 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фільтри</a:t>
            </a:r>
            <a:r>
              <a:rPr lang="en-US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Snapchat, AR-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додатки</a:t>
            </a:r>
            <a:r>
              <a:rPr lang="en-US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</a:t>
            </a:r>
            <a:r>
              <a:rPr lang="en-US" sz="2400" b="1" dirty="0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меблів</a:t>
            </a:r>
            <a:endParaRPr lang="en-US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12" name="Text 9"/>
          <p:cNvSpPr/>
          <p:nvPr/>
        </p:nvSpPr>
        <p:spPr>
          <a:xfrm>
            <a:off x="1016794" y="5924193"/>
            <a:ext cx="607921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34394" y="5924193"/>
            <a:ext cx="607921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86170" y="6364605"/>
            <a:ext cx="13027581" cy="9632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16794" y="6542603"/>
            <a:ext cx="607921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Переваги</a:t>
            </a:r>
            <a:endParaRPr lang="en-US" sz="165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34394" y="6542603"/>
            <a:ext cx="6079212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Доступність, інтерактивність, покращення користувацького досвіду.</a:t>
            </a:r>
            <a:endParaRPr lang="en-US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013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ШІ в </a:t>
            </a:r>
            <a:r>
              <a:rPr lang="uk-UA" sz="4800" b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</a:t>
            </a:r>
            <a:r>
              <a:rPr lang="en-US" sz="4800" b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втоматизації </a:t>
            </a:r>
            <a:r>
              <a:rPr lang="uk-UA" sz="4800" b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</a:t>
            </a:r>
            <a:r>
              <a:rPr lang="en-US" sz="4800" b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творення </a:t>
            </a:r>
            <a:r>
              <a:rPr lang="uk-UA" sz="4800" b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</a:t>
            </a:r>
            <a:r>
              <a:rPr lang="en-US" sz="4800" b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онтенту</a:t>
            </a:r>
            <a:endParaRPr lang="en-US" sz="480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797850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0246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Написання текстів</a:t>
            </a:r>
            <a:endParaRPr lang="en-US" sz="3200" b="1" dirty="0"/>
          </a:p>
        </p:txBody>
      </p:sp>
      <p:sp>
        <p:nvSpPr>
          <p:cNvPr id="6" name="Text 2"/>
          <p:cNvSpPr/>
          <p:nvPr/>
        </p:nvSpPr>
        <p:spPr>
          <a:xfrm>
            <a:off x="2268022" y="3515082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Генерація статей, описів продуктів, сценаріїв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58734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Створення візуалу</a:t>
            </a:r>
            <a:endParaRPr lang="en-US" sz="3200" b="1" dirty="0"/>
          </a:p>
        </p:txBody>
      </p:sp>
      <p:sp>
        <p:nvSpPr>
          <p:cNvPr id="9" name="Text 4"/>
          <p:cNvSpPr/>
          <p:nvPr/>
        </p:nvSpPr>
        <p:spPr>
          <a:xfrm>
            <a:off x="2268022" y="487596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Генерація логотипів, банерів, </a:t>
            </a:r>
            <a:r>
              <a:rPr lang="en-US" sz="2400" b="1" dirty="0" err="1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коротких</a:t>
            </a:r>
            <a:endParaRPr lang="uk-UA" sz="2400" b="1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відеороликів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519618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464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Персоналізація</a:t>
            </a:r>
            <a:endParaRPr lang="en-US" sz="2200" b="1" dirty="0"/>
          </a:p>
        </p:txBody>
      </p:sp>
      <p:sp>
        <p:nvSpPr>
          <p:cNvPr id="12" name="Text 6"/>
          <p:cNvSpPr/>
          <p:nvPr/>
        </p:nvSpPr>
        <p:spPr>
          <a:xfrm>
            <a:off x="2268022" y="6236851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Адаптація контенту до індивідуальних потреб користувачів.</a:t>
            </a:r>
            <a:endParaRPr lang="en-US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55771" y="580429"/>
            <a:ext cx="7913727" cy="448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500"/>
              </a:lnSpc>
              <a:buNone/>
            </a:pPr>
            <a:r>
              <a:rPr lang="en-US" sz="36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Практичн</a:t>
            </a:r>
            <a:r>
              <a:rPr lang="uk-UA" sz="36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е</a:t>
            </a:r>
            <a:r>
              <a:rPr lang="en-US" sz="36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uk-UA" sz="36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</a:t>
            </a:r>
            <a:r>
              <a:rPr lang="en-US" sz="36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астосування</a:t>
            </a:r>
            <a:endParaRPr lang="uk-UA" sz="3600" b="1" dirty="0" smtClean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marL="0" indent="0" algn="ctr" rtl="1">
              <a:lnSpc>
                <a:spcPts val="3500"/>
              </a:lnSpc>
              <a:buNone/>
            </a:pPr>
            <a:r>
              <a:rPr lang="en-US" sz="3600" b="1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36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ШІ в </a:t>
            </a:r>
            <a:r>
              <a:rPr lang="uk-UA" sz="36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</a:t>
            </a:r>
            <a:r>
              <a:rPr lang="en-US" sz="3600" b="1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онтенті</a:t>
            </a:r>
            <a:endParaRPr lang="uk-UA" sz="3600" b="1" dirty="0" smtClean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marL="0" indent="0" algn="just" rtl="1">
              <a:lnSpc>
                <a:spcPts val="3500"/>
              </a:lnSpc>
              <a:buNone/>
            </a:pPr>
            <a:endParaRPr lang="uk-UA" sz="3600" b="1" dirty="0">
              <a:solidFill>
                <a:srgbClr val="233E32"/>
              </a:solidFill>
              <a:latin typeface="Alice" pitchFamily="34" charset="0"/>
              <a:ea typeface="Alice" pitchFamily="34" charset="-122"/>
            </a:endParaRPr>
          </a:p>
          <a:p>
            <a:pPr marL="0" indent="0" algn="ctr" rtl="1">
              <a:lnSpc>
                <a:spcPts val="3500"/>
              </a:lnSpc>
              <a:buNone/>
            </a:pPr>
            <a:endParaRPr lang="en-US" sz="3600" b="1" dirty="0"/>
          </a:p>
        </p:txBody>
      </p:sp>
      <p:sp>
        <p:nvSpPr>
          <p:cNvPr id="4" name="Text 1"/>
          <p:cNvSpPr/>
          <p:nvPr/>
        </p:nvSpPr>
        <p:spPr>
          <a:xfrm>
            <a:off x="6259473" y="1343025"/>
            <a:ext cx="7597854" cy="473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700"/>
              </a:lnSpc>
              <a:buNone/>
            </a:pPr>
            <a:r>
              <a:rPr lang="en-US" sz="370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r>
              <a:rPr lang="uk-UA" sz="3700" dirty="0" smtClean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.</a:t>
            </a:r>
            <a:endParaRPr lang="en-US" sz="3700" dirty="0"/>
          </a:p>
        </p:txBody>
      </p:sp>
      <p:sp>
        <p:nvSpPr>
          <p:cNvPr id="5" name="Text 2"/>
          <p:cNvSpPr/>
          <p:nvPr/>
        </p:nvSpPr>
        <p:spPr>
          <a:xfrm>
            <a:off x="9161026" y="1996083"/>
            <a:ext cx="1794748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Маркетинг</a:t>
            </a:r>
            <a:endParaRPr lang="en-US" sz="3200" b="1" dirty="0"/>
          </a:p>
        </p:txBody>
      </p:sp>
      <p:sp>
        <p:nvSpPr>
          <p:cNvPr id="6" name="Text 3"/>
          <p:cNvSpPr/>
          <p:nvPr/>
        </p:nvSpPr>
        <p:spPr>
          <a:xfrm>
            <a:off x="6259473" y="2306360"/>
            <a:ext cx="7597854" cy="229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Персоналізовані кампанії, аналіз трендів</a:t>
            </a: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6259473" y="3038356"/>
            <a:ext cx="7597854" cy="473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700"/>
              </a:lnSpc>
              <a:buNone/>
            </a:pPr>
            <a:r>
              <a:rPr lang="en-US" sz="37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3700" b="1" dirty="0"/>
          </a:p>
        </p:txBody>
      </p:sp>
      <p:sp>
        <p:nvSpPr>
          <p:cNvPr id="8" name="Text 5"/>
          <p:cNvSpPr/>
          <p:nvPr/>
        </p:nvSpPr>
        <p:spPr>
          <a:xfrm>
            <a:off x="9161026" y="3691414"/>
            <a:ext cx="1794748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Медіа</a:t>
            </a:r>
            <a:endParaRPr lang="en-US" sz="1400" b="1" dirty="0"/>
          </a:p>
        </p:txBody>
      </p:sp>
      <p:sp>
        <p:nvSpPr>
          <p:cNvPr id="9" name="Text 6"/>
          <p:cNvSpPr/>
          <p:nvPr/>
        </p:nvSpPr>
        <p:spPr>
          <a:xfrm>
            <a:off x="6259473" y="4001691"/>
            <a:ext cx="7597854" cy="229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Автоматизація новин, перевірка фактів</a:t>
            </a: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6259473" y="4733687"/>
            <a:ext cx="7597854" cy="473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700"/>
              </a:lnSpc>
              <a:buNone/>
            </a:pPr>
            <a:r>
              <a:rPr lang="en-US" sz="3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3700" dirty="0"/>
          </a:p>
        </p:txBody>
      </p:sp>
      <p:sp>
        <p:nvSpPr>
          <p:cNvPr id="11" name="Text 8"/>
          <p:cNvSpPr/>
          <p:nvPr/>
        </p:nvSpPr>
        <p:spPr>
          <a:xfrm>
            <a:off x="9161026" y="5386745"/>
            <a:ext cx="1794748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Освіта</a:t>
            </a:r>
            <a:endParaRPr lang="en-US" sz="1400" b="1" dirty="0"/>
          </a:p>
        </p:txBody>
      </p:sp>
      <p:sp>
        <p:nvSpPr>
          <p:cNvPr id="12" name="Text 9"/>
          <p:cNvSpPr/>
          <p:nvPr/>
        </p:nvSpPr>
        <p:spPr>
          <a:xfrm>
            <a:off x="6259473" y="5697022"/>
            <a:ext cx="7597854" cy="229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Інтерактивні матеріали, віртуальні екскурсії</a:t>
            </a: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6259473" y="6429018"/>
            <a:ext cx="7597854" cy="473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3700"/>
              </a:lnSpc>
              <a:buNone/>
            </a:pPr>
            <a:r>
              <a:rPr lang="en-US" sz="37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3700" dirty="0"/>
          </a:p>
        </p:txBody>
      </p:sp>
      <p:sp>
        <p:nvSpPr>
          <p:cNvPr id="14" name="Text 11"/>
          <p:cNvSpPr/>
          <p:nvPr/>
        </p:nvSpPr>
        <p:spPr>
          <a:xfrm>
            <a:off x="9161026" y="7082076"/>
            <a:ext cx="1794748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750"/>
              </a:lnSpc>
              <a:buNone/>
            </a:pPr>
            <a:r>
              <a:rPr lang="en-US" sz="32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Розваги</a:t>
            </a:r>
            <a:endParaRPr lang="en-US" sz="1400" b="1" dirty="0"/>
          </a:p>
        </p:txBody>
      </p:sp>
      <p:sp>
        <p:nvSpPr>
          <p:cNvPr id="15" name="Text 12"/>
          <p:cNvSpPr/>
          <p:nvPr/>
        </p:nvSpPr>
        <p:spPr>
          <a:xfrm>
            <a:off x="6259473" y="7392353"/>
            <a:ext cx="7597854" cy="229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Розробка ігор, створення віртуальних світів.</a:t>
            </a:r>
            <a:endParaRPr lang="en-US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489</Words>
  <Application>Microsoft Office PowerPoint</Application>
  <PresentationFormat>Довільний</PresentationFormat>
  <Paragraphs>103</Paragraphs>
  <Slides>12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0" baseType="lpstr">
      <vt:lpstr>Lora</vt:lpstr>
      <vt:lpstr>Liberation Serif</vt:lpstr>
      <vt:lpstr>Arial</vt:lpstr>
      <vt:lpstr>Alice</vt:lpstr>
      <vt:lpstr>Lora Bold</vt:lpstr>
      <vt:lpstr>Calibri</vt:lpstr>
      <vt:lpstr>Bookman Old Style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Користувач</cp:lastModifiedBy>
  <cp:revision>14</cp:revision>
  <dcterms:created xsi:type="dcterms:W3CDTF">2025-06-01T08:47:36Z</dcterms:created>
  <dcterms:modified xsi:type="dcterms:W3CDTF">2025-06-01T11:37:25Z</dcterms:modified>
</cp:coreProperties>
</file>