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75" r:id="rId3"/>
    <p:sldId id="279" r:id="rId4"/>
    <p:sldId id="280" r:id="rId5"/>
    <p:sldId id="281" r:id="rId6"/>
    <p:sldId id="260" r:id="rId7"/>
    <p:sldId id="261" r:id="rId8"/>
    <p:sldId id="285" r:id="rId9"/>
    <p:sldId id="286" r:id="rId10"/>
    <p:sldId id="287" r:id="rId11"/>
    <p:sldId id="288" r:id="rId12"/>
    <p:sldId id="290" r:id="rId13"/>
    <p:sldId id="269" r:id="rId14"/>
    <p:sldId id="28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29.03.2025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3/29/2025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3/29/2025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3/29/2025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8192" y="5125790"/>
            <a:ext cx="6892342" cy="1043189"/>
          </a:xfrm>
        </p:spPr>
        <p:txBody>
          <a:bodyPr>
            <a:normAutofit/>
          </a:bodyPr>
          <a:lstStyle/>
          <a:p>
            <a:r>
              <a:rPr lang="uk-UA" dirty="0" smtClean="0"/>
              <a:t>Пошук інформації </a:t>
            </a:r>
            <a:r>
              <a:rPr lang="uk-UA" dirty="0"/>
              <a:t>в Інтернеті</a:t>
            </a:r>
          </a:p>
        </p:txBody>
      </p:sp>
      <p:pic>
        <p:nvPicPr>
          <p:cNvPr id="1026" name="Picture 2" descr="15 цікавих фактів про і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5" y="107161"/>
            <a:ext cx="8146031" cy="48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26472" r="11739" b="17647"/>
          <a:stretch/>
        </p:blipFill>
        <p:spPr bwMode="auto">
          <a:xfrm>
            <a:off x="127084" y="1244516"/>
            <a:ext cx="8764209" cy="444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9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49" y="1371599"/>
            <a:ext cx="8404439" cy="78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1904" y="2138082"/>
            <a:ext cx="6158753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61"/>
              </a:lnSpc>
            </a:pP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Деякі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матеріали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розміщені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інтернеті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ти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можеш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безкоштовно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використовувати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з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навчальною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метою,наприклад</a:t>
            </a:r>
            <a:r>
              <a:rPr lang="en-US" dirty="0" smtClean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створення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презентацій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відео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.</a:t>
            </a:r>
          </a:p>
          <a:p>
            <a:pPr>
              <a:lnSpc>
                <a:spcPts val="6061"/>
              </a:lnSpc>
            </a:pP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Але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обов'язково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склади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список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джерел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звідки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взято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матеріал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хто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автор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адресу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сайта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де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його</a:t>
            </a:r>
            <a:r>
              <a:rPr lang="en-US" dirty="0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eelawadee UI" pitchFamily="34" charset="-34"/>
                <a:cs typeface="Leelawadee UI" pitchFamily="34" charset="-34"/>
              </a:rPr>
              <a:t>розміщено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47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Информатика 5 класс: Правила поведінки в комп'ютерному класі | KSU-on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2"/>
          <a:stretch/>
        </p:blipFill>
        <p:spPr bwMode="auto">
          <a:xfrm>
            <a:off x="323001" y="363939"/>
            <a:ext cx="8575388" cy="61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3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Практична робота за </a:t>
            </a:r>
            <a:r>
              <a:rPr lang="ru-RU" dirty="0" err="1" smtClean="0"/>
              <a:t>комп’ютером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Знайди</a:t>
            </a:r>
            <a:r>
              <a:rPr lang="ru-RU" dirty="0" smtClean="0"/>
              <a:t> </a:t>
            </a:r>
            <a:r>
              <a:rPr lang="ru-RU" dirty="0" err="1"/>
              <a:t>відомості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а) Чи є зуби в </a:t>
            </a:r>
            <a:r>
              <a:rPr lang="ru-RU" dirty="0" err="1" smtClean="0"/>
              <a:t>равлика</a:t>
            </a:r>
            <a:r>
              <a:rPr lang="ru-RU" dirty="0" smtClean="0"/>
              <a:t>?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uk-UA" dirty="0" smtClean="0"/>
              <a:t>	б) ЯК виглядає планета Марс</a:t>
            </a:r>
          </a:p>
          <a:p>
            <a:pPr>
              <a:buNone/>
            </a:pPr>
            <a:r>
              <a:rPr lang="ru-RU" dirty="0" smtClean="0"/>
              <a:t>	в) Як зробити сніжинку з паперу?</a:t>
            </a:r>
          </a:p>
          <a:p>
            <a:pPr>
              <a:buNone/>
            </a:pPr>
            <a:r>
              <a:rPr lang="ru-RU" dirty="0" smtClean="0"/>
              <a:t>	г)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інопланетяни</a:t>
            </a:r>
            <a:r>
              <a:rPr lang="ru-RU" dirty="0" smtClean="0"/>
              <a:t>?</a:t>
            </a:r>
            <a:endParaRPr lang="ru-RU" dirty="0"/>
          </a:p>
          <a:p>
            <a:pPr>
              <a:buNone/>
            </a:pPr>
            <a:r>
              <a:rPr lang="uk-UA" dirty="0" smtClean="0"/>
              <a:t>   д) Яка річка найдовша?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е) Який вигляд має найменша пташка у світі?</a:t>
            </a:r>
            <a:endParaRPr lang="ru-RU" dirty="0" smtClean="0"/>
          </a:p>
        </p:txBody>
      </p:sp>
      <p:sp>
        <p:nvSpPr>
          <p:cNvPr id="4" name="AutoShape 2" descr="ЦПМК 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41" y="160338"/>
            <a:ext cx="1547582" cy="263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20221" r="13909" b="17463"/>
          <a:stretch/>
        </p:blipFill>
        <p:spPr bwMode="auto">
          <a:xfrm>
            <a:off x="623488" y="659853"/>
            <a:ext cx="8108387" cy="49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8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Сьогодні На уроці ви дізнаєтесь про:</a:t>
            </a:r>
            <a:endParaRPr lang="uk-UA" dirty="0"/>
          </a:p>
        </p:txBody>
      </p:sp>
      <p:grpSp>
        <p:nvGrpSpPr>
          <p:cNvPr id="7" name="Group 2"/>
          <p:cNvGrpSpPr/>
          <p:nvPr/>
        </p:nvGrpSpPr>
        <p:grpSpPr>
          <a:xfrm>
            <a:off x="1674254" y="1365161"/>
            <a:ext cx="5492754" cy="5078514"/>
            <a:chOff x="0" y="0"/>
            <a:chExt cx="9834818" cy="1097280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9834818" cy="10972800"/>
            </a:xfrm>
            <a:custGeom>
              <a:avLst/>
              <a:gdLst/>
              <a:ahLst/>
              <a:cxnLst/>
              <a:rect l="l" t="t" r="r" b="b"/>
              <a:pathLst>
                <a:path w="9834818" h="10972800">
                  <a:moveTo>
                    <a:pt x="0" y="0"/>
                  </a:moveTo>
                  <a:lnTo>
                    <a:pt x="9834818" y="0"/>
                  </a:lnTo>
                  <a:lnTo>
                    <a:pt x="9834818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4"/>
            <p:cNvGrpSpPr/>
            <p:nvPr/>
          </p:nvGrpSpPr>
          <p:grpSpPr>
            <a:xfrm>
              <a:off x="1271693" y="737396"/>
              <a:ext cx="6904808" cy="9251757"/>
              <a:chOff x="0" y="0"/>
              <a:chExt cx="1688100" cy="2261886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1688100" cy="2261886"/>
              </a:xfrm>
              <a:custGeom>
                <a:avLst/>
                <a:gdLst/>
                <a:ahLst/>
                <a:cxnLst/>
                <a:rect l="l" t="t" r="r" b="b"/>
                <a:pathLst>
                  <a:path w="1688100" h="2261886">
                    <a:moveTo>
                      <a:pt x="0" y="0"/>
                    </a:moveTo>
                    <a:lnTo>
                      <a:pt x="1688100" y="0"/>
                    </a:lnTo>
                    <a:lnTo>
                      <a:pt x="1688100" y="2261886"/>
                    </a:lnTo>
                    <a:lnTo>
                      <a:pt x="0" y="2261886"/>
                    </a:lnTo>
                    <a:close/>
                  </a:path>
                </a:pathLst>
              </a:custGeom>
              <a:solidFill>
                <a:srgbClr val="FCF1E0"/>
              </a:solidFill>
            </p:spPr>
          </p:sp>
          <p:sp>
            <p:nvSpPr>
              <p:cNvPr id="11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338" tIns="47338" rIns="47338" bIns="47338" rtlCol="0" anchor="ctr"/>
              <a:lstStyle/>
              <a:p>
                <a:pPr algn="ctr">
                  <a:lnSpc>
                    <a:spcPts val="2149"/>
                  </a:lnSpc>
                </a:pPr>
                <a:endParaRPr/>
              </a:p>
            </p:txBody>
          </p:sp>
        </p:grpSp>
      </p:grp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944709" y="1706448"/>
            <a:ext cx="4275788" cy="45216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4990"/>
              </a:lnSpc>
            </a:pPr>
            <a:r>
              <a:rPr lang="en-US" sz="2800" dirty="0" err="1">
                <a:solidFill>
                  <a:srgbClr val="000000"/>
                </a:solidFill>
                <a:latin typeface="Handyman"/>
              </a:rPr>
              <a:t>як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шукати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інформацію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інтернеті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; </a:t>
            </a:r>
          </a:p>
          <a:p>
            <a:pPr>
              <a:lnSpc>
                <a:spcPts val="4990"/>
              </a:lnSpc>
            </a:pPr>
            <a:r>
              <a:rPr lang="en-US" sz="2800" dirty="0">
                <a:solidFill>
                  <a:srgbClr val="000000"/>
                </a:solidFill>
                <a:latin typeface="Handyman"/>
              </a:rPr>
              <a:t>  -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згадаєте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,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що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таке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авторське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ndyman"/>
              </a:rPr>
              <a:t>право</a:t>
            </a:r>
            <a:r>
              <a:rPr lang="en-US" sz="2800" dirty="0">
                <a:solidFill>
                  <a:srgbClr val="000000"/>
                </a:solidFill>
                <a:latin typeface="Handyman"/>
              </a:rPr>
              <a:t>;</a:t>
            </a:r>
          </a:p>
          <a:p>
            <a:pPr>
              <a:lnSpc>
                <a:spcPts val="5253"/>
              </a:lnSpc>
            </a:pPr>
            <a:r>
              <a:rPr lang="en-US" sz="3200" dirty="0">
                <a:solidFill>
                  <a:srgbClr val="000000"/>
                </a:solidFill>
                <a:latin typeface="Handyman"/>
              </a:rPr>
              <a:t> -</a:t>
            </a:r>
            <a:r>
              <a:rPr lang="en-US" sz="3200" dirty="0" err="1">
                <a:solidFill>
                  <a:srgbClr val="000000"/>
                </a:solidFill>
                <a:latin typeface="Handyman"/>
              </a:rPr>
              <a:t>навчитесь</a:t>
            </a:r>
            <a:r>
              <a:rPr lang="en-US" sz="32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andyman"/>
              </a:rPr>
              <a:t>визначати</a:t>
            </a:r>
            <a:r>
              <a:rPr lang="en-US" sz="32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andyman"/>
              </a:rPr>
              <a:t>ключові</a:t>
            </a:r>
            <a:r>
              <a:rPr lang="en-US" sz="3200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andyman"/>
              </a:rPr>
              <a:t>слова</a:t>
            </a:r>
            <a:endParaRPr lang="en-US" sz="3200" dirty="0">
              <a:solidFill>
                <a:srgbClr val="000000"/>
              </a:solidFill>
              <a:latin typeface="Handy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шукові системи - де шукати ваш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9" y="3995284"/>
            <a:ext cx="2649970" cy="26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0843" y="567905"/>
            <a:ext cx="646885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137"/>
              </a:lnSpc>
            </a:pPr>
            <a:r>
              <a:rPr lang="en-US" sz="4000" dirty="0" err="1">
                <a:solidFill>
                  <a:srgbClr val="000000"/>
                </a:solidFill>
                <a:latin typeface="Bernard MT Condensed" pitchFamily="18" charset="0"/>
              </a:rPr>
              <a:t>Як</a:t>
            </a:r>
            <a:r>
              <a:rPr lang="en-US" sz="4000" dirty="0">
                <a:solidFill>
                  <a:srgbClr val="000000"/>
                </a:solidFill>
                <a:latin typeface="Bernard MT Condensed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nard MT Condensed" pitchFamily="18" charset="0"/>
              </a:rPr>
              <a:t>шукати</a:t>
            </a:r>
            <a:r>
              <a:rPr lang="en-US" sz="4000" dirty="0">
                <a:solidFill>
                  <a:srgbClr val="000000"/>
                </a:solidFill>
                <a:latin typeface="Bernard MT Condensed" pitchFamily="18" charset="0"/>
              </a:rPr>
              <a:t> в </a:t>
            </a:r>
            <a:r>
              <a:rPr lang="en-US" sz="4000" dirty="0" err="1">
                <a:solidFill>
                  <a:srgbClr val="000000"/>
                </a:solidFill>
                <a:latin typeface="Bernard MT Condensed" pitchFamily="18" charset="0"/>
              </a:rPr>
              <a:t>інтернеті</a:t>
            </a:r>
            <a:r>
              <a:rPr lang="en-US" sz="4000" dirty="0">
                <a:solidFill>
                  <a:srgbClr val="000000"/>
                </a:solidFill>
                <a:latin typeface="Bernard MT Condensed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Bernard MT Condensed" pitchFamily="18" charset="0"/>
              </a:rPr>
              <a:t>потрібну</a:t>
            </a:r>
            <a:r>
              <a:rPr lang="uk-UA" sz="4000" dirty="0" smtClean="0">
                <a:solidFill>
                  <a:srgbClr val="000000"/>
                </a:solidFill>
                <a:latin typeface="Bernard MT Condensed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Bernard MT Condensed" pitchFamily="18" charset="0"/>
              </a:rPr>
              <a:t>інформацію</a:t>
            </a:r>
            <a:r>
              <a:rPr lang="en-US" sz="4000" dirty="0">
                <a:solidFill>
                  <a:srgbClr val="000000"/>
                </a:solidFill>
                <a:latin typeface="Bernard MT Condensed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353"/>
            <a:ext cx="3332878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Ключові слова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8209" y="1219200"/>
            <a:ext cx="8821882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</a:pPr>
            <a:r>
              <a:rPr lang="uk-UA" sz="3200" dirty="0" smtClean="0"/>
              <a:t>Зазвичай ми розуміємо, які відомості нам потрібні, але не знаємо, на якому сайті їх знайти. У таких випадках для пошуку необхідної інформації треба використовувати ключові слова.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818" t="10190" r="14546" b="12258"/>
          <a:stretch/>
        </p:blipFill>
        <p:spPr>
          <a:xfrm>
            <a:off x="831273" y="3179618"/>
            <a:ext cx="3979718" cy="3117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991" y="3352366"/>
            <a:ext cx="3691977" cy="26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Як дібрати ключові слова?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Добирай слова, які стисло і точно описують тему, що тебе цікавить.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Випробуй кілька варіантів ключових слів, порівняй результати пошуку.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З'ясуй, які словосполучення найшвидше приводять до бажаного результату.</a:t>
            </a:r>
            <a:endParaRPr lang="ru-RU" dirty="0"/>
          </a:p>
        </p:txBody>
      </p:sp>
      <p:pic>
        <p:nvPicPr>
          <p:cNvPr id="3074" name="Picture 2" descr="Що таке ключові слова простими словами? - TutHost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5" y="3843215"/>
            <a:ext cx="4868214" cy="27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Пошук інформації</a:t>
            </a:r>
            <a:endParaRPr lang="uk-UA" sz="4000" dirty="0"/>
          </a:p>
        </p:txBody>
      </p:sp>
      <p:sp>
        <p:nvSpPr>
          <p:cNvPr id="6" name="Freeform 2"/>
          <p:cNvSpPr/>
          <p:nvPr/>
        </p:nvSpPr>
        <p:spPr>
          <a:xfrm>
            <a:off x="0" y="1944710"/>
            <a:ext cx="9144000" cy="3245476"/>
          </a:xfrm>
          <a:custGeom>
            <a:avLst/>
            <a:gdLst/>
            <a:ahLst/>
            <a:cxnLst/>
            <a:rect l="l" t="t" r="r" b="b"/>
            <a:pathLst>
              <a:path w="17547229" h="6172273">
                <a:moveTo>
                  <a:pt x="0" y="0"/>
                </a:moveTo>
                <a:lnTo>
                  <a:pt x="17547228" y="0"/>
                </a:lnTo>
                <a:lnTo>
                  <a:pt x="17547228" y="6172273"/>
                </a:lnTo>
                <a:lnTo>
                  <a:pt x="0" y="6172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24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пошуку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67" y="1296461"/>
            <a:ext cx="6092116" cy="5127600"/>
          </a:xfrm>
          <a:prstGeom prst="rect">
            <a:avLst/>
          </a:prstGeom>
        </p:spPr>
      </p:pic>
      <p:sp>
        <p:nvSpPr>
          <p:cNvPr id="5" name="Прямокутна виноска 4"/>
          <p:cNvSpPr/>
          <p:nvPr/>
        </p:nvSpPr>
        <p:spPr>
          <a:xfrm>
            <a:off x="5583146" y="3284984"/>
            <a:ext cx="3103654" cy="463524"/>
          </a:xfrm>
          <a:prstGeom prst="wedgeRectCallout">
            <a:avLst>
              <a:gd name="adj1" fmla="val -105275"/>
              <a:gd name="adj2" fmla="val 27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Гіперпосилання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19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199" y="228600"/>
            <a:ext cx="8519375" cy="914400"/>
          </a:xfrm>
        </p:spPr>
        <p:txBody>
          <a:bodyPr>
            <a:noAutofit/>
          </a:bodyPr>
          <a:lstStyle/>
          <a:p>
            <a:pPr algn="ctr"/>
            <a:r>
              <a:rPr lang="en-US" sz="2000" spc="414" dirty="0">
                <a:solidFill>
                  <a:srgbClr val="000000"/>
                </a:solidFill>
                <a:latin typeface="Mongolian Baiti" pitchFamily="66" charset="0"/>
                <a:cs typeface="Mongolian Baiti" pitchFamily="66" charset="0"/>
              </a:rPr>
              <a:t>ПРАВИЛА ПОШУКУ ЗА КЛЮЧОВИМИ СЛОВАМИ</a:t>
            </a:r>
            <a:br>
              <a:rPr lang="en-US" sz="2000" spc="414" dirty="0">
                <a:solidFill>
                  <a:srgbClr val="000000"/>
                </a:solidFill>
                <a:latin typeface="Mongolian Baiti" pitchFamily="66" charset="0"/>
                <a:cs typeface="Mongolian Baiti" pitchFamily="66" charset="0"/>
              </a:rPr>
            </a:br>
            <a:endParaRPr lang="ru-RU" sz="2000" dirty="0">
              <a:cs typeface="Mongolian Baiti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7900" y="997615"/>
            <a:ext cx="7777292" cy="5404379"/>
            <a:chOff x="0" y="0"/>
            <a:chExt cx="16185503" cy="11784393"/>
          </a:xfrm>
        </p:grpSpPr>
        <p:sp>
          <p:nvSpPr>
            <p:cNvPr id="6" name="Freeform 5"/>
            <p:cNvSpPr/>
            <p:nvPr/>
          </p:nvSpPr>
          <p:spPr>
            <a:xfrm rot="5400000">
              <a:off x="2200555" y="-2200555"/>
              <a:ext cx="11784393" cy="16185503"/>
            </a:xfrm>
            <a:custGeom>
              <a:avLst/>
              <a:gdLst/>
              <a:ahLst/>
              <a:cxnLst/>
              <a:rect l="l" t="t" r="r" b="b"/>
              <a:pathLst>
                <a:path w="11784393" h="16185503">
                  <a:moveTo>
                    <a:pt x="0" y="0"/>
                  </a:moveTo>
                  <a:lnTo>
                    <a:pt x="11784393" y="0"/>
                  </a:lnTo>
                  <a:lnTo>
                    <a:pt x="11784393" y="16185503"/>
                  </a:lnTo>
                  <a:lnTo>
                    <a:pt x="0" y="16185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6"/>
            <p:cNvGrpSpPr/>
            <p:nvPr/>
          </p:nvGrpSpPr>
          <p:grpSpPr>
            <a:xfrm>
              <a:off x="2203490" y="1558542"/>
              <a:ext cx="12047742" cy="8133733"/>
              <a:chOff x="0" y="0"/>
              <a:chExt cx="1656285" cy="1118200"/>
            </a:xfrm>
          </p:grpSpPr>
          <p:sp>
            <p:nvSpPr>
              <p:cNvPr id="14" name="Freeform 7"/>
              <p:cNvSpPr/>
              <p:nvPr/>
            </p:nvSpPr>
            <p:spPr>
              <a:xfrm>
                <a:off x="0" y="0"/>
                <a:ext cx="1656285" cy="1118200"/>
              </a:xfrm>
              <a:custGeom>
                <a:avLst/>
                <a:gdLst/>
                <a:ahLst/>
                <a:cxnLst/>
                <a:rect l="l" t="t" r="r" b="b"/>
                <a:pathLst>
                  <a:path w="1656285" h="1118200">
                    <a:moveTo>
                      <a:pt x="0" y="0"/>
                    </a:moveTo>
                    <a:lnTo>
                      <a:pt x="1656285" y="0"/>
                    </a:lnTo>
                    <a:lnTo>
                      <a:pt x="1656285" y="1118200"/>
                    </a:lnTo>
                    <a:lnTo>
                      <a:pt x="0" y="1118200"/>
                    </a:lnTo>
                    <a:close/>
                  </a:path>
                </a:pathLst>
              </a:custGeom>
              <a:solidFill>
                <a:srgbClr val="FCF0E0"/>
              </a:solidFill>
            </p:spPr>
          </p:sp>
          <p:sp>
            <p:nvSpPr>
              <p:cNvPr id="15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4"/>
                  </a:lnSpc>
                </a:pPr>
                <a:endParaRPr/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2203490" y="9407674"/>
              <a:ext cx="11408682" cy="1040746"/>
              <a:chOff x="0" y="0"/>
              <a:chExt cx="1568429" cy="143078"/>
            </a:xfrm>
          </p:grpSpPr>
          <p:sp>
            <p:nvSpPr>
              <p:cNvPr id="12" name="Freeform 10"/>
              <p:cNvSpPr/>
              <p:nvPr/>
            </p:nvSpPr>
            <p:spPr>
              <a:xfrm>
                <a:off x="0" y="0"/>
                <a:ext cx="1568429" cy="143078"/>
              </a:xfrm>
              <a:custGeom>
                <a:avLst/>
                <a:gdLst/>
                <a:ahLst/>
                <a:cxnLst/>
                <a:rect l="l" t="t" r="r" b="b"/>
                <a:pathLst>
                  <a:path w="1568429" h="143078">
                    <a:moveTo>
                      <a:pt x="0" y="0"/>
                    </a:moveTo>
                    <a:lnTo>
                      <a:pt x="1568429" y="0"/>
                    </a:lnTo>
                    <a:lnTo>
                      <a:pt x="1568429" y="143078"/>
                    </a:lnTo>
                    <a:lnTo>
                      <a:pt x="0" y="143078"/>
                    </a:lnTo>
                    <a:close/>
                  </a:path>
                </a:pathLst>
              </a:custGeom>
              <a:solidFill>
                <a:srgbClr val="FCF0E0"/>
              </a:solidFill>
            </p:spPr>
          </p:sp>
          <p:sp>
            <p:nvSpPr>
              <p:cNvPr id="13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4"/>
                  </a:lnSpc>
                </a:pPr>
                <a:endParaRPr/>
              </a:p>
            </p:txBody>
          </p:sp>
        </p:grpSp>
        <p:grpSp>
          <p:nvGrpSpPr>
            <p:cNvPr id="9" name="Group 12"/>
            <p:cNvGrpSpPr/>
            <p:nvPr/>
          </p:nvGrpSpPr>
          <p:grpSpPr>
            <a:xfrm rot="2250877">
              <a:off x="13263559" y="9219672"/>
              <a:ext cx="985179" cy="945208"/>
              <a:chOff x="0" y="0"/>
              <a:chExt cx="135439" cy="129944"/>
            </a:xfrm>
          </p:grpSpPr>
          <p:sp>
            <p:nvSpPr>
              <p:cNvPr id="10" name="Freeform 13"/>
              <p:cNvSpPr/>
              <p:nvPr/>
            </p:nvSpPr>
            <p:spPr>
              <a:xfrm>
                <a:off x="0" y="0"/>
                <a:ext cx="135439" cy="129944"/>
              </a:xfrm>
              <a:custGeom>
                <a:avLst/>
                <a:gdLst/>
                <a:ahLst/>
                <a:cxnLst/>
                <a:rect l="l" t="t" r="r" b="b"/>
                <a:pathLst>
                  <a:path w="135439" h="129944">
                    <a:moveTo>
                      <a:pt x="0" y="0"/>
                    </a:moveTo>
                    <a:lnTo>
                      <a:pt x="135439" y="0"/>
                    </a:lnTo>
                    <a:lnTo>
                      <a:pt x="135439" y="129944"/>
                    </a:lnTo>
                    <a:lnTo>
                      <a:pt x="0" y="129944"/>
                    </a:lnTo>
                    <a:close/>
                  </a:path>
                </a:pathLst>
              </a:custGeom>
              <a:solidFill>
                <a:srgbClr val="FCF0E0"/>
              </a:solidFill>
            </p:spPr>
          </p:sp>
          <p:sp>
            <p:nvSpPr>
              <p:cNvPr id="11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4"/>
                  </a:lnSpc>
                </a:pPr>
                <a:endParaRPr/>
              </a:p>
            </p:txBody>
          </p:sp>
        </p:grpSp>
      </p:grpSp>
      <p:sp>
        <p:nvSpPr>
          <p:cNvPr id="17" name="TextBox 15"/>
          <p:cNvSpPr txBox="1"/>
          <p:nvPr/>
        </p:nvSpPr>
        <p:spPr>
          <a:xfrm>
            <a:off x="1294024" y="1407930"/>
            <a:ext cx="6634404" cy="502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dirty="0">
                <a:solidFill>
                  <a:srgbClr val="000000"/>
                </a:solidFill>
                <a:latin typeface="Handyman"/>
              </a:rPr>
              <a:t>1.Добирай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ключові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слова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так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щоб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вони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чітко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відбивали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тему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шуканої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інформації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.</a:t>
            </a:r>
          </a:p>
          <a:p>
            <a:pPr>
              <a:lnSpc>
                <a:spcPts val="5039"/>
              </a:lnSpc>
            </a:pPr>
            <a:r>
              <a:rPr lang="en-US" dirty="0">
                <a:solidFill>
                  <a:srgbClr val="000000"/>
                </a:solidFill>
                <a:latin typeface="Handyman"/>
              </a:rPr>
              <a:t>2.Використовуй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пошуку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більше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ніж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одне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ключове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слово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.</a:t>
            </a:r>
          </a:p>
          <a:p>
            <a:pPr>
              <a:lnSpc>
                <a:spcPts val="5039"/>
              </a:lnSpc>
            </a:pPr>
            <a:r>
              <a:rPr lang="en-US" dirty="0">
                <a:solidFill>
                  <a:srgbClr val="000000"/>
                </a:solidFill>
                <a:latin typeface="Handyman"/>
              </a:rPr>
              <a:t>3.Великі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букви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використовуй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лише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написання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першої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букви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у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власних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іменах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.</a:t>
            </a:r>
          </a:p>
          <a:p>
            <a:pPr>
              <a:lnSpc>
                <a:spcPts val="5039"/>
              </a:lnSpc>
            </a:pPr>
            <a:r>
              <a:rPr lang="en-US" dirty="0">
                <a:solidFill>
                  <a:srgbClr val="000000"/>
                </a:solidFill>
                <a:latin typeface="Handyman"/>
              </a:rPr>
              <a:t>4.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Перевіряй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правильність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написання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ключових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слів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Якщо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пошук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не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дав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результату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,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то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можливо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сталася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andyman"/>
              </a:rPr>
              <a:t>помилка</a:t>
            </a:r>
            <a:r>
              <a:rPr lang="en-US" dirty="0">
                <a:solidFill>
                  <a:srgbClr val="000000"/>
                </a:solidFill>
                <a:latin typeface="Handyman"/>
              </a:rPr>
              <a:t>.</a:t>
            </a:r>
          </a:p>
          <a:p>
            <a:pPr>
              <a:lnSpc>
                <a:spcPts val="5039"/>
              </a:lnSpc>
            </a:pPr>
            <a:endParaRPr lang="en-US" dirty="0">
              <a:solidFill>
                <a:srgbClr val="000000"/>
              </a:solidFill>
              <a:latin typeface="Handy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32" y="2193608"/>
            <a:ext cx="1643008" cy="24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7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t="20588" r="9465" b="14706"/>
          <a:stretch/>
        </p:blipFill>
        <p:spPr bwMode="auto">
          <a:xfrm>
            <a:off x="292048" y="1312887"/>
            <a:ext cx="8525436" cy="473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6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ія1" id="{BC2C166E-0A7D-45FE-8E28-0EE9730C6AE8}" vid="{E8CD0671-6AAD-4F40-A7FA-40A439B9AEB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1074</TotalTime>
  <Words>219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Вихідна</vt:lpstr>
      <vt:lpstr>Пошук інформації в Інтернеті</vt:lpstr>
      <vt:lpstr>Сьогодні На уроці ви дізнаєтесь про:</vt:lpstr>
      <vt:lpstr>Презентация PowerPoint</vt:lpstr>
      <vt:lpstr>Ключові слова</vt:lpstr>
      <vt:lpstr>Як дібрати ключові слова?</vt:lpstr>
      <vt:lpstr>Пошук інформації</vt:lpstr>
      <vt:lpstr>Результат пошуку</vt:lpstr>
      <vt:lpstr>ПРАВИЛА ПОШУКУ ЗА КЛЮЧОВИМИ СЛОВАМИ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робота за комп’ютером  Знайди відомості в мережі Інтернет: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в Інтернеті</dc:title>
  <dc:creator>Oksana Pasichnyk</dc:creator>
  <cp:lastModifiedBy>Пользователь</cp:lastModifiedBy>
  <cp:revision>28</cp:revision>
  <dcterms:created xsi:type="dcterms:W3CDTF">2016-08-22T20:02:08Z</dcterms:created>
  <dcterms:modified xsi:type="dcterms:W3CDTF">2025-03-29T18:38:36Z</dcterms:modified>
</cp:coreProperties>
</file>