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9"/>
  </p:notesMasterIdLst>
  <p:sldIdLst>
    <p:sldId id="295" r:id="rId2"/>
    <p:sldId id="307" r:id="rId3"/>
    <p:sldId id="282" r:id="rId4"/>
    <p:sldId id="257" r:id="rId5"/>
    <p:sldId id="259" r:id="rId6"/>
    <p:sldId id="285" r:id="rId7"/>
    <p:sldId id="286" r:id="rId8"/>
    <p:sldId id="269" r:id="rId9"/>
    <p:sldId id="270" r:id="rId10"/>
    <p:sldId id="272" r:id="rId11"/>
    <p:sldId id="271" r:id="rId12"/>
    <p:sldId id="273" r:id="rId13"/>
    <p:sldId id="274" r:id="rId14"/>
    <p:sldId id="278" r:id="rId15"/>
    <p:sldId id="261" r:id="rId16"/>
    <p:sldId id="262" r:id="rId17"/>
    <p:sldId id="277" r:id="rId18"/>
    <p:sldId id="263" r:id="rId19"/>
    <p:sldId id="265" r:id="rId20"/>
    <p:sldId id="266" r:id="rId21"/>
    <p:sldId id="280" r:id="rId22"/>
    <p:sldId id="310" r:id="rId23"/>
    <p:sldId id="298" r:id="rId24"/>
    <p:sldId id="267" r:id="rId25"/>
    <p:sldId id="311" r:id="rId26"/>
    <p:sldId id="308" r:id="rId27"/>
    <p:sldId id="276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536CF0-4B50-40E6-A9B5-4A643AAF1B22}" type="doc">
      <dgm:prSet loTypeId="urn:microsoft.com/office/officeart/2005/8/layout/hProcess9" loCatId="process" qsTypeId="urn:microsoft.com/office/officeart/2005/8/quickstyle/simple3" qsCatId="simple" csTypeId="urn:microsoft.com/office/officeart/2005/8/colors/colorful1#2" csCatId="colorful" phldr="1"/>
      <dgm:spPr/>
    </dgm:pt>
    <dgm:pt modelId="{96594EB9-C1C4-409F-9AA4-3651280CF138}">
      <dgm:prSet phldrT="[Текст]"/>
      <dgm:spPr/>
      <dgm:t>
        <a:bodyPr/>
        <a:lstStyle/>
        <a:p>
          <a:r>
            <a:rPr lang="uk-UA" dirty="0"/>
            <a:t>Що називають об'єктом </a:t>
          </a:r>
          <a:endParaRPr lang="ru-RU" dirty="0"/>
        </a:p>
      </dgm:t>
    </dgm:pt>
    <dgm:pt modelId="{8FA541F7-B670-4377-B8E8-92D11B669005}" type="parTrans" cxnId="{4BC6E97F-6080-42AD-9C07-12349A172955}">
      <dgm:prSet/>
      <dgm:spPr/>
      <dgm:t>
        <a:bodyPr/>
        <a:lstStyle/>
        <a:p>
          <a:endParaRPr lang="ru-RU"/>
        </a:p>
      </dgm:t>
    </dgm:pt>
    <dgm:pt modelId="{1B835531-D1FF-48A4-9447-B45AA09716B6}" type="sibTrans" cxnId="{4BC6E97F-6080-42AD-9C07-12349A172955}">
      <dgm:prSet/>
      <dgm:spPr/>
      <dgm:t>
        <a:bodyPr/>
        <a:lstStyle/>
        <a:p>
          <a:endParaRPr lang="ru-RU"/>
        </a:p>
      </dgm:t>
    </dgm:pt>
    <dgm:pt modelId="{C0056835-3CA0-40B0-BDF6-E4D510CFE99B}">
      <dgm:prSet phldrT="[Текст]"/>
      <dgm:spPr/>
      <dgm:t>
        <a:bodyPr/>
        <a:lstStyle/>
        <a:p>
          <a:r>
            <a:rPr lang="uk-UA" dirty="0"/>
            <a:t>Що таке властивості об'єктів </a:t>
          </a:r>
          <a:endParaRPr lang="ru-RU" dirty="0"/>
        </a:p>
      </dgm:t>
    </dgm:pt>
    <dgm:pt modelId="{D261ADFA-1A66-4423-9354-A069A7589C92}" type="parTrans" cxnId="{80FC3965-4FD0-4FFB-BEFC-A61A8A9ACAF8}">
      <dgm:prSet/>
      <dgm:spPr/>
      <dgm:t>
        <a:bodyPr/>
        <a:lstStyle/>
        <a:p>
          <a:endParaRPr lang="ru-RU"/>
        </a:p>
      </dgm:t>
    </dgm:pt>
    <dgm:pt modelId="{32481A65-FE51-4F04-91C3-5DD543E5126C}" type="sibTrans" cxnId="{80FC3965-4FD0-4FFB-BEFC-A61A8A9ACAF8}">
      <dgm:prSet/>
      <dgm:spPr/>
      <dgm:t>
        <a:bodyPr/>
        <a:lstStyle/>
        <a:p>
          <a:endParaRPr lang="ru-RU"/>
        </a:p>
      </dgm:t>
    </dgm:pt>
    <dgm:pt modelId="{DF20A7F6-B2E5-4CB1-ADCC-16BBAB0FB29D}">
      <dgm:prSet/>
      <dgm:spPr/>
      <dgm:t>
        <a:bodyPr/>
        <a:lstStyle/>
        <a:p>
          <a:r>
            <a:rPr lang="uk-UA" dirty="0"/>
            <a:t>Як можна об'єднувати об'єкти в групи </a:t>
          </a:r>
          <a:endParaRPr lang="ru-RU" dirty="0"/>
        </a:p>
      </dgm:t>
    </dgm:pt>
    <dgm:pt modelId="{893DB8F5-1AF0-4E8F-8A89-97E05BFFBD42}" type="parTrans" cxnId="{8B2B7F17-10D0-455C-9092-2C7F87D64AF9}">
      <dgm:prSet/>
      <dgm:spPr/>
      <dgm:t>
        <a:bodyPr/>
        <a:lstStyle/>
        <a:p>
          <a:endParaRPr lang="ru-RU"/>
        </a:p>
      </dgm:t>
    </dgm:pt>
    <dgm:pt modelId="{A7B3D3F6-121A-42B7-B133-B0F66CB75723}" type="sibTrans" cxnId="{8B2B7F17-10D0-455C-9092-2C7F87D64AF9}">
      <dgm:prSet/>
      <dgm:spPr/>
      <dgm:t>
        <a:bodyPr/>
        <a:lstStyle/>
        <a:p>
          <a:endParaRPr lang="ru-RU"/>
        </a:p>
      </dgm:t>
    </dgm:pt>
    <dgm:pt modelId="{916B213C-978A-49BB-8E24-BD19AB47B3DA}" type="pres">
      <dgm:prSet presAssocID="{25536CF0-4B50-40E6-A9B5-4A643AAF1B22}" presName="CompostProcess" presStyleCnt="0">
        <dgm:presLayoutVars>
          <dgm:dir/>
          <dgm:resizeHandles val="exact"/>
        </dgm:presLayoutVars>
      </dgm:prSet>
      <dgm:spPr/>
    </dgm:pt>
    <dgm:pt modelId="{749DBDB6-6C39-4A66-921F-2C394F0DFDA5}" type="pres">
      <dgm:prSet presAssocID="{25536CF0-4B50-40E6-A9B5-4A643AAF1B22}" presName="arrow" presStyleLbl="bgShp" presStyleIdx="0" presStyleCnt="1" custScaleX="117647"/>
      <dgm:spPr/>
    </dgm:pt>
    <dgm:pt modelId="{2F1C342A-2EBF-4C94-A1B2-716ADDCE58E6}" type="pres">
      <dgm:prSet presAssocID="{25536CF0-4B50-40E6-A9B5-4A643AAF1B22}" presName="linearProcess" presStyleCnt="0"/>
      <dgm:spPr/>
    </dgm:pt>
    <dgm:pt modelId="{45DF74EB-0B11-489D-8D84-6579490C538C}" type="pres">
      <dgm:prSet presAssocID="{96594EB9-C1C4-409F-9AA4-3651280CF138}" presName="textNode" presStyleLbl="node1" presStyleIdx="0" presStyleCnt="3" custScaleX="92031" custScaleY="63876">
        <dgm:presLayoutVars>
          <dgm:bulletEnabled val="1"/>
        </dgm:presLayoutVars>
      </dgm:prSet>
      <dgm:spPr/>
    </dgm:pt>
    <dgm:pt modelId="{25062FC6-F2D8-4D4F-AE79-4A42B88EB885}" type="pres">
      <dgm:prSet presAssocID="{1B835531-D1FF-48A4-9447-B45AA09716B6}" presName="sibTrans" presStyleCnt="0"/>
      <dgm:spPr/>
    </dgm:pt>
    <dgm:pt modelId="{4D83A136-33B5-4C02-BFB8-C2ADF8C1A196}" type="pres">
      <dgm:prSet presAssocID="{C0056835-3CA0-40B0-BDF6-E4D510CFE99B}" presName="textNode" presStyleLbl="node1" presStyleIdx="1" presStyleCnt="3" custScaleX="73753" custScaleY="63876">
        <dgm:presLayoutVars>
          <dgm:bulletEnabled val="1"/>
        </dgm:presLayoutVars>
      </dgm:prSet>
      <dgm:spPr/>
    </dgm:pt>
    <dgm:pt modelId="{B89BCA72-3AC6-4903-A5FB-986302346754}" type="pres">
      <dgm:prSet presAssocID="{32481A65-FE51-4F04-91C3-5DD543E5126C}" presName="sibTrans" presStyleCnt="0"/>
      <dgm:spPr/>
    </dgm:pt>
    <dgm:pt modelId="{0E0B3BE1-2B4B-43BB-988E-9B465639648E}" type="pres">
      <dgm:prSet presAssocID="{DF20A7F6-B2E5-4CB1-ADCC-16BBAB0FB29D}" presName="textNode" presStyleLbl="node1" presStyleIdx="2" presStyleCnt="3" custScaleX="63964" custScaleY="63404">
        <dgm:presLayoutVars>
          <dgm:bulletEnabled val="1"/>
        </dgm:presLayoutVars>
      </dgm:prSet>
      <dgm:spPr/>
    </dgm:pt>
  </dgm:ptLst>
  <dgm:cxnLst>
    <dgm:cxn modelId="{8B2B7F17-10D0-455C-9092-2C7F87D64AF9}" srcId="{25536CF0-4B50-40E6-A9B5-4A643AAF1B22}" destId="{DF20A7F6-B2E5-4CB1-ADCC-16BBAB0FB29D}" srcOrd="2" destOrd="0" parTransId="{893DB8F5-1AF0-4E8F-8A89-97E05BFFBD42}" sibTransId="{A7B3D3F6-121A-42B7-B133-B0F66CB75723}"/>
    <dgm:cxn modelId="{34351420-3372-45DA-97B9-99DFC6E8C375}" type="presOf" srcId="{C0056835-3CA0-40B0-BDF6-E4D510CFE99B}" destId="{4D83A136-33B5-4C02-BFB8-C2ADF8C1A196}" srcOrd="0" destOrd="0" presId="urn:microsoft.com/office/officeart/2005/8/layout/hProcess9"/>
    <dgm:cxn modelId="{80FC3965-4FD0-4FFB-BEFC-A61A8A9ACAF8}" srcId="{25536CF0-4B50-40E6-A9B5-4A643AAF1B22}" destId="{C0056835-3CA0-40B0-BDF6-E4D510CFE99B}" srcOrd="1" destOrd="0" parTransId="{D261ADFA-1A66-4423-9354-A069A7589C92}" sibTransId="{32481A65-FE51-4F04-91C3-5DD543E5126C}"/>
    <dgm:cxn modelId="{4BC6E97F-6080-42AD-9C07-12349A172955}" srcId="{25536CF0-4B50-40E6-A9B5-4A643AAF1B22}" destId="{96594EB9-C1C4-409F-9AA4-3651280CF138}" srcOrd="0" destOrd="0" parTransId="{8FA541F7-B670-4377-B8E8-92D11B669005}" sibTransId="{1B835531-D1FF-48A4-9447-B45AA09716B6}"/>
    <dgm:cxn modelId="{80C5FD83-7C31-4181-8877-B66D9A26BE12}" type="presOf" srcId="{25536CF0-4B50-40E6-A9B5-4A643AAF1B22}" destId="{916B213C-978A-49BB-8E24-BD19AB47B3DA}" srcOrd="0" destOrd="0" presId="urn:microsoft.com/office/officeart/2005/8/layout/hProcess9"/>
    <dgm:cxn modelId="{F4E61B8C-87C0-4D20-BFDA-3DDEC7CFAE1F}" type="presOf" srcId="{96594EB9-C1C4-409F-9AA4-3651280CF138}" destId="{45DF74EB-0B11-489D-8D84-6579490C538C}" srcOrd="0" destOrd="0" presId="urn:microsoft.com/office/officeart/2005/8/layout/hProcess9"/>
    <dgm:cxn modelId="{776ED0C4-1158-4064-B556-759F49AAD2E0}" type="presOf" srcId="{DF20A7F6-B2E5-4CB1-ADCC-16BBAB0FB29D}" destId="{0E0B3BE1-2B4B-43BB-988E-9B465639648E}" srcOrd="0" destOrd="0" presId="urn:microsoft.com/office/officeart/2005/8/layout/hProcess9"/>
    <dgm:cxn modelId="{3AE707C8-C9C6-436D-9390-7E9762B68947}" type="presParOf" srcId="{916B213C-978A-49BB-8E24-BD19AB47B3DA}" destId="{749DBDB6-6C39-4A66-921F-2C394F0DFDA5}" srcOrd="0" destOrd="0" presId="urn:microsoft.com/office/officeart/2005/8/layout/hProcess9"/>
    <dgm:cxn modelId="{2549A9B4-32B0-411C-BC0A-A29749369330}" type="presParOf" srcId="{916B213C-978A-49BB-8E24-BD19AB47B3DA}" destId="{2F1C342A-2EBF-4C94-A1B2-716ADDCE58E6}" srcOrd="1" destOrd="0" presId="urn:microsoft.com/office/officeart/2005/8/layout/hProcess9"/>
    <dgm:cxn modelId="{85CF4BB2-16D2-4942-8ADF-1194B3407793}" type="presParOf" srcId="{2F1C342A-2EBF-4C94-A1B2-716ADDCE58E6}" destId="{45DF74EB-0B11-489D-8D84-6579490C538C}" srcOrd="0" destOrd="0" presId="urn:microsoft.com/office/officeart/2005/8/layout/hProcess9"/>
    <dgm:cxn modelId="{016005D3-E7D8-4A8B-B837-787D73F8151D}" type="presParOf" srcId="{2F1C342A-2EBF-4C94-A1B2-716ADDCE58E6}" destId="{25062FC6-F2D8-4D4F-AE79-4A42B88EB885}" srcOrd="1" destOrd="0" presId="urn:microsoft.com/office/officeart/2005/8/layout/hProcess9"/>
    <dgm:cxn modelId="{F02DCBCC-B43F-41DF-84AB-FC38851F8899}" type="presParOf" srcId="{2F1C342A-2EBF-4C94-A1B2-716ADDCE58E6}" destId="{4D83A136-33B5-4C02-BFB8-C2ADF8C1A196}" srcOrd="2" destOrd="0" presId="urn:microsoft.com/office/officeart/2005/8/layout/hProcess9"/>
    <dgm:cxn modelId="{04E6CBBF-993A-45C0-B918-5729C233155A}" type="presParOf" srcId="{2F1C342A-2EBF-4C94-A1B2-716ADDCE58E6}" destId="{B89BCA72-3AC6-4903-A5FB-986302346754}" srcOrd="3" destOrd="0" presId="urn:microsoft.com/office/officeart/2005/8/layout/hProcess9"/>
    <dgm:cxn modelId="{1EBDB46C-4E50-488D-9853-BEEDC9E6095B}" type="presParOf" srcId="{2F1C342A-2EBF-4C94-A1B2-716ADDCE58E6}" destId="{0E0B3BE1-2B4B-43BB-988E-9B465639648E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536CF0-4B50-40E6-A9B5-4A643AAF1B22}" type="doc">
      <dgm:prSet loTypeId="urn:microsoft.com/office/officeart/2005/8/layout/hProcess9" loCatId="process" qsTypeId="urn:microsoft.com/office/officeart/2005/8/quickstyle/simple3" qsCatId="simple" csTypeId="urn:microsoft.com/office/officeart/2005/8/colors/colorful1#7" csCatId="colorful" phldr="1"/>
      <dgm:spPr/>
    </dgm:pt>
    <dgm:pt modelId="{96594EB9-C1C4-409F-9AA4-3651280CF138}">
      <dgm:prSet phldrT="[Текст]"/>
      <dgm:spPr/>
      <dgm:t>
        <a:bodyPr/>
        <a:lstStyle/>
        <a:p>
          <a:r>
            <a:rPr lang="uk-UA" dirty="0"/>
            <a:t>Якими бувають персональні комп'ютери? </a:t>
          </a:r>
          <a:endParaRPr lang="ru-RU" dirty="0"/>
        </a:p>
      </dgm:t>
    </dgm:pt>
    <dgm:pt modelId="{8FA541F7-B670-4377-B8E8-92D11B669005}" type="parTrans" cxnId="{4BC6E97F-6080-42AD-9C07-12349A172955}">
      <dgm:prSet/>
      <dgm:spPr/>
      <dgm:t>
        <a:bodyPr/>
        <a:lstStyle/>
        <a:p>
          <a:endParaRPr lang="ru-RU"/>
        </a:p>
      </dgm:t>
    </dgm:pt>
    <dgm:pt modelId="{1B835531-D1FF-48A4-9447-B45AA09716B6}" type="sibTrans" cxnId="{4BC6E97F-6080-42AD-9C07-12349A172955}">
      <dgm:prSet/>
      <dgm:spPr/>
      <dgm:t>
        <a:bodyPr/>
        <a:lstStyle/>
        <a:p>
          <a:endParaRPr lang="ru-RU"/>
        </a:p>
      </dgm:t>
    </dgm:pt>
    <dgm:pt modelId="{DF20A7F6-B2E5-4CB1-ADCC-16BBAB0FB29D}">
      <dgm:prSet/>
      <dgm:spPr/>
      <dgm:t>
        <a:bodyPr/>
        <a:lstStyle/>
        <a:p>
          <a:r>
            <a:rPr lang="uk-UA" dirty="0"/>
            <a:t>Чим відрізняються портативні та кишенькові комп'ютери від стаціонарних? </a:t>
          </a:r>
          <a:endParaRPr lang="ru-RU" dirty="0"/>
        </a:p>
      </dgm:t>
    </dgm:pt>
    <dgm:pt modelId="{893DB8F5-1AF0-4E8F-8A89-97E05BFFBD42}" type="parTrans" cxnId="{8B2B7F17-10D0-455C-9092-2C7F87D64AF9}">
      <dgm:prSet/>
      <dgm:spPr/>
      <dgm:t>
        <a:bodyPr/>
        <a:lstStyle/>
        <a:p>
          <a:endParaRPr lang="ru-RU"/>
        </a:p>
      </dgm:t>
    </dgm:pt>
    <dgm:pt modelId="{A7B3D3F6-121A-42B7-B133-B0F66CB75723}" type="sibTrans" cxnId="{8B2B7F17-10D0-455C-9092-2C7F87D64AF9}">
      <dgm:prSet/>
      <dgm:spPr/>
      <dgm:t>
        <a:bodyPr/>
        <a:lstStyle/>
        <a:p>
          <a:endParaRPr lang="ru-RU"/>
        </a:p>
      </dgm:t>
    </dgm:pt>
    <dgm:pt modelId="{916B213C-978A-49BB-8E24-BD19AB47B3DA}" type="pres">
      <dgm:prSet presAssocID="{25536CF0-4B50-40E6-A9B5-4A643AAF1B22}" presName="CompostProcess" presStyleCnt="0">
        <dgm:presLayoutVars>
          <dgm:dir/>
          <dgm:resizeHandles val="exact"/>
        </dgm:presLayoutVars>
      </dgm:prSet>
      <dgm:spPr/>
    </dgm:pt>
    <dgm:pt modelId="{749DBDB6-6C39-4A66-921F-2C394F0DFDA5}" type="pres">
      <dgm:prSet presAssocID="{25536CF0-4B50-40E6-A9B5-4A643AAF1B22}" presName="arrow" presStyleLbl="bgShp" presStyleIdx="0" presStyleCnt="1"/>
      <dgm:spPr/>
    </dgm:pt>
    <dgm:pt modelId="{2F1C342A-2EBF-4C94-A1B2-716ADDCE58E6}" type="pres">
      <dgm:prSet presAssocID="{25536CF0-4B50-40E6-A9B5-4A643AAF1B22}" presName="linearProcess" presStyleCnt="0"/>
      <dgm:spPr/>
    </dgm:pt>
    <dgm:pt modelId="{45DF74EB-0B11-489D-8D84-6579490C538C}" type="pres">
      <dgm:prSet presAssocID="{96594EB9-C1C4-409F-9AA4-3651280CF138}" presName="textNode" presStyleLbl="node1" presStyleIdx="0" presStyleCnt="2" custScaleX="64821" custScaleY="32547">
        <dgm:presLayoutVars>
          <dgm:bulletEnabled val="1"/>
        </dgm:presLayoutVars>
      </dgm:prSet>
      <dgm:spPr/>
    </dgm:pt>
    <dgm:pt modelId="{25062FC6-F2D8-4D4F-AE79-4A42B88EB885}" type="pres">
      <dgm:prSet presAssocID="{1B835531-D1FF-48A4-9447-B45AA09716B6}" presName="sibTrans" presStyleCnt="0"/>
      <dgm:spPr/>
    </dgm:pt>
    <dgm:pt modelId="{0E0B3BE1-2B4B-43BB-988E-9B465639648E}" type="pres">
      <dgm:prSet presAssocID="{DF20A7F6-B2E5-4CB1-ADCC-16BBAB0FB29D}" presName="textNode" presStyleLbl="node1" presStyleIdx="1" presStyleCnt="2" custScaleX="74370" custScaleY="47966">
        <dgm:presLayoutVars>
          <dgm:bulletEnabled val="1"/>
        </dgm:presLayoutVars>
      </dgm:prSet>
      <dgm:spPr/>
    </dgm:pt>
  </dgm:ptLst>
  <dgm:cxnLst>
    <dgm:cxn modelId="{8B2B7F17-10D0-455C-9092-2C7F87D64AF9}" srcId="{25536CF0-4B50-40E6-A9B5-4A643AAF1B22}" destId="{DF20A7F6-B2E5-4CB1-ADCC-16BBAB0FB29D}" srcOrd="1" destOrd="0" parTransId="{893DB8F5-1AF0-4E8F-8A89-97E05BFFBD42}" sibTransId="{A7B3D3F6-121A-42B7-B133-B0F66CB75723}"/>
    <dgm:cxn modelId="{4BC6E97F-6080-42AD-9C07-12349A172955}" srcId="{25536CF0-4B50-40E6-A9B5-4A643AAF1B22}" destId="{96594EB9-C1C4-409F-9AA4-3651280CF138}" srcOrd="0" destOrd="0" parTransId="{8FA541F7-B670-4377-B8E8-92D11B669005}" sibTransId="{1B835531-D1FF-48A4-9447-B45AA09716B6}"/>
    <dgm:cxn modelId="{C7BC4F93-0B0E-4B10-BD23-BCBBDCBFA1A3}" type="presOf" srcId="{96594EB9-C1C4-409F-9AA4-3651280CF138}" destId="{45DF74EB-0B11-489D-8D84-6579490C538C}" srcOrd="0" destOrd="0" presId="urn:microsoft.com/office/officeart/2005/8/layout/hProcess9"/>
    <dgm:cxn modelId="{938F0497-1000-4151-8E69-3DCE49EF5055}" type="presOf" srcId="{25536CF0-4B50-40E6-A9B5-4A643AAF1B22}" destId="{916B213C-978A-49BB-8E24-BD19AB47B3DA}" srcOrd="0" destOrd="0" presId="urn:microsoft.com/office/officeart/2005/8/layout/hProcess9"/>
    <dgm:cxn modelId="{6B629CE9-7FE7-49DE-9918-16B08849399A}" type="presOf" srcId="{DF20A7F6-B2E5-4CB1-ADCC-16BBAB0FB29D}" destId="{0E0B3BE1-2B4B-43BB-988E-9B465639648E}" srcOrd="0" destOrd="0" presId="urn:microsoft.com/office/officeart/2005/8/layout/hProcess9"/>
    <dgm:cxn modelId="{905B354B-923E-4222-A2F4-4B636297F7DC}" type="presParOf" srcId="{916B213C-978A-49BB-8E24-BD19AB47B3DA}" destId="{749DBDB6-6C39-4A66-921F-2C394F0DFDA5}" srcOrd="0" destOrd="0" presId="urn:microsoft.com/office/officeart/2005/8/layout/hProcess9"/>
    <dgm:cxn modelId="{3983E7DC-D135-4D8B-92E4-032F25FB4FCE}" type="presParOf" srcId="{916B213C-978A-49BB-8E24-BD19AB47B3DA}" destId="{2F1C342A-2EBF-4C94-A1B2-716ADDCE58E6}" srcOrd="1" destOrd="0" presId="urn:microsoft.com/office/officeart/2005/8/layout/hProcess9"/>
    <dgm:cxn modelId="{D3EEFDBC-D82C-4D28-A66E-F62923234498}" type="presParOf" srcId="{2F1C342A-2EBF-4C94-A1B2-716ADDCE58E6}" destId="{45DF74EB-0B11-489D-8D84-6579490C538C}" srcOrd="0" destOrd="0" presId="urn:microsoft.com/office/officeart/2005/8/layout/hProcess9"/>
    <dgm:cxn modelId="{3986D91B-10FF-415C-94DA-D5AB0B2CD923}" type="presParOf" srcId="{2F1C342A-2EBF-4C94-A1B2-716ADDCE58E6}" destId="{25062FC6-F2D8-4D4F-AE79-4A42B88EB885}" srcOrd="1" destOrd="0" presId="urn:microsoft.com/office/officeart/2005/8/layout/hProcess9"/>
    <dgm:cxn modelId="{F39E2F3C-84A0-46EB-9C80-A0C38772492C}" type="presParOf" srcId="{2F1C342A-2EBF-4C94-A1B2-716ADDCE58E6}" destId="{0E0B3BE1-2B4B-43BB-988E-9B465639648E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E4456C-7BDE-4433-89EC-4ACC6EB6FD56}" type="doc">
      <dgm:prSet loTypeId="urn:microsoft.com/office/officeart/2005/8/layout/radial3" loCatId="cycle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69598A98-3233-4368-B9CB-C1FBECD35AB9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2800" b="1" i="1" dirty="0">
              <a:solidFill>
                <a:schemeClr val="bg1"/>
              </a:solidFill>
            </a:rPr>
            <a:t>Види сучасних комп'ютерів</a:t>
          </a:r>
        </a:p>
      </dgm:t>
    </dgm:pt>
    <dgm:pt modelId="{F02FE2DB-6A4E-4327-977C-8197197BF629}" type="parTrans" cxnId="{AEFFD539-5A41-4C43-9315-D2A01895DCD8}">
      <dgm:prSet/>
      <dgm:spPr/>
      <dgm:t>
        <a:bodyPr/>
        <a:lstStyle/>
        <a:p>
          <a:endParaRPr lang="uk-UA" sz="2000" b="1" i="1">
            <a:solidFill>
              <a:schemeClr val="bg1"/>
            </a:solidFill>
          </a:endParaRPr>
        </a:p>
      </dgm:t>
    </dgm:pt>
    <dgm:pt modelId="{FB85FF61-DF80-4672-A3EC-56668BAFE785}" type="sibTrans" cxnId="{AEFFD539-5A41-4C43-9315-D2A01895DCD8}">
      <dgm:prSet/>
      <dgm:spPr/>
      <dgm:t>
        <a:bodyPr/>
        <a:lstStyle/>
        <a:p>
          <a:endParaRPr lang="uk-UA" sz="2000" b="1" i="1">
            <a:solidFill>
              <a:schemeClr val="bg1"/>
            </a:solidFill>
          </a:endParaRPr>
        </a:p>
      </dgm:t>
    </dgm:pt>
    <dgm:pt modelId="{C067A6CE-5071-4E35-AFAD-CE69F1B621D9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2000" b="1" i="1" dirty="0">
              <a:solidFill>
                <a:schemeClr val="bg1"/>
              </a:solidFill>
            </a:rPr>
            <a:t>Стаціонарні</a:t>
          </a:r>
        </a:p>
      </dgm:t>
    </dgm:pt>
    <dgm:pt modelId="{B7169929-AB31-4F9E-ABBF-299B0EF365E3}" type="parTrans" cxnId="{E2C23B66-8055-42D0-914B-5FD299D504A2}">
      <dgm:prSet/>
      <dgm:spPr/>
      <dgm:t>
        <a:bodyPr/>
        <a:lstStyle/>
        <a:p>
          <a:endParaRPr lang="uk-UA" sz="2000" b="1" i="1">
            <a:solidFill>
              <a:schemeClr val="bg1"/>
            </a:solidFill>
          </a:endParaRPr>
        </a:p>
      </dgm:t>
    </dgm:pt>
    <dgm:pt modelId="{6CEDF361-87E4-4316-8699-C74E0BC60007}" type="sibTrans" cxnId="{E2C23B66-8055-42D0-914B-5FD299D504A2}">
      <dgm:prSet/>
      <dgm:spPr/>
      <dgm:t>
        <a:bodyPr/>
        <a:lstStyle/>
        <a:p>
          <a:endParaRPr lang="uk-UA" sz="2000" b="1" i="1">
            <a:solidFill>
              <a:schemeClr val="bg1"/>
            </a:solidFill>
          </a:endParaRPr>
        </a:p>
      </dgm:t>
    </dgm:pt>
    <dgm:pt modelId="{2D4B17B9-673B-4BC4-A6DC-8983E1D35ADB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2000" b="1" i="1" dirty="0">
              <a:solidFill>
                <a:schemeClr val="bg1"/>
              </a:solidFill>
            </a:rPr>
            <a:t>Планшети</a:t>
          </a:r>
        </a:p>
      </dgm:t>
    </dgm:pt>
    <dgm:pt modelId="{2C8E4B7E-B4D9-4160-AD30-08846BD10259}" type="parTrans" cxnId="{C56090EA-6811-4AF6-A53E-407EBB2AA9D1}">
      <dgm:prSet/>
      <dgm:spPr/>
      <dgm:t>
        <a:bodyPr/>
        <a:lstStyle/>
        <a:p>
          <a:endParaRPr lang="uk-UA" sz="2000" b="1" i="1">
            <a:solidFill>
              <a:schemeClr val="bg1"/>
            </a:solidFill>
          </a:endParaRPr>
        </a:p>
      </dgm:t>
    </dgm:pt>
    <dgm:pt modelId="{1EA807CD-7F3E-4464-A30F-9B283C905523}" type="sibTrans" cxnId="{C56090EA-6811-4AF6-A53E-407EBB2AA9D1}">
      <dgm:prSet/>
      <dgm:spPr/>
      <dgm:t>
        <a:bodyPr/>
        <a:lstStyle/>
        <a:p>
          <a:endParaRPr lang="uk-UA" sz="2000" b="1" i="1">
            <a:solidFill>
              <a:schemeClr val="bg1"/>
            </a:solidFill>
          </a:endParaRPr>
        </a:p>
      </dgm:t>
    </dgm:pt>
    <dgm:pt modelId="{B12AC625-F9B5-4AB4-B748-6FE8903DE449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2000" b="1" i="1" dirty="0">
              <a:solidFill>
                <a:schemeClr val="bg1"/>
              </a:solidFill>
            </a:rPr>
            <a:t>Кишенькові </a:t>
          </a:r>
        </a:p>
      </dgm:t>
    </dgm:pt>
    <dgm:pt modelId="{7B82BB91-498B-4375-9FEC-5A191F4755C0}" type="parTrans" cxnId="{77F95DDF-7C35-4533-8BD2-E36A658CEC26}">
      <dgm:prSet/>
      <dgm:spPr/>
      <dgm:t>
        <a:bodyPr/>
        <a:lstStyle/>
        <a:p>
          <a:endParaRPr lang="uk-UA" sz="2000" b="1" i="1">
            <a:solidFill>
              <a:schemeClr val="bg1"/>
            </a:solidFill>
          </a:endParaRPr>
        </a:p>
      </dgm:t>
    </dgm:pt>
    <dgm:pt modelId="{C155383C-1422-48AB-BB09-60EC87BA2D9F}" type="sibTrans" cxnId="{77F95DDF-7C35-4533-8BD2-E36A658CEC26}">
      <dgm:prSet/>
      <dgm:spPr/>
      <dgm:t>
        <a:bodyPr/>
        <a:lstStyle/>
        <a:p>
          <a:endParaRPr lang="uk-UA" sz="2000" b="1" i="1">
            <a:solidFill>
              <a:schemeClr val="bg1"/>
            </a:solidFill>
          </a:endParaRPr>
        </a:p>
      </dgm:t>
    </dgm:pt>
    <dgm:pt modelId="{6C839013-C9DE-4C04-A2EB-107F83D606B7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2000" b="1" i="1" dirty="0">
              <a:solidFill>
                <a:schemeClr val="bg1"/>
              </a:solidFill>
            </a:rPr>
            <a:t>Портативні </a:t>
          </a:r>
        </a:p>
      </dgm:t>
    </dgm:pt>
    <dgm:pt modelId="{98AFAABA-8E99-491E-945C-B0D970F16600}" type="parTrans" cxnId="{1EB891DB-7580-434C-A3A0-B1106FD7B7C5}">
      <dgm:prSet/>
      <dgm:spPr/>
      <dgm:t>
        <a:bodyPr/>
        <a:lstStyle/>
        <a:p>
          <a:endParaRPr lang="uk-UA" sz="2000" b="1" i="1">
            <a:solidFill>
              <a:schemeClr val="bg1"/>
            </a:solidFill>
          </a:endParaRPr>
        </a:p>
      </dgm:t>
    </dgm:pt>
    <dgm:pt modelId="{8FDA2D71-8428-4F63-94DE-93EE8602F119}" type="sibTrans" cxnId="{1EB891DB-7580-434C-A3A0-B1106FD7B7C5}">
      <dgm:prSet/>
      <dgm:spPr/>
      <dgm:t>
        <a:bodyPr/>
        <a:lstStyle/>
        <a:p>
          <a:endParaRPr lang="uk-UA" sz="2000" b="1" i="1">
            <a:solidFill>
              <a:schemeClr val="bg1"/>
            </a:solidFill>
          </a:endParaRPr>
        </a:p>
      </dgm:t>
    </dgm:pt>
    <dgm:pt modelId="{8FCEEFE9-F27C-4232-BEE3-21B6358E720C}" type="pres">
      <dgm:prSet presAssocID="{5AE4456C-7BDE-4433-89EC-4ACC6EB6FD56}" presName="composite" presStyleCnt="0">
        <dgm:presLayoutVars>
          <dgm:chMax val="1"/>
          <dgm:dir/>
          <dgm:resizeHandles val="exact"/>
        </dgm:presLayoutVars>
      </dgm:prSet>
      <dgm:spPr/>
    </dgm:pt>
    <dgm:pt modelId="{DA443125-C3D2-4139-A11A-2963EE7C4B28}" type="pres">
      <dgm:prSet presAssocID="{5AE4456C-7BDE-4433-89EC-4ACC6EB6FD56}" presName="radial" presStyleCnt="0">
        <dgm:presLayoutVars>
          <dgm:animLvl val="ctr"/>
        </dgm:presLayoutVars>
      </dgm:prSet>
      <dgm:spPr/>
    </dgm:pt>
    <dgm:pt modelId="{668AB08E-8180-4308-9FEB-5313595EFC57}" type="pres">
      <dgm:prSet presAssocID="{69598A98-3233-4368-B9CB-C1FBECD35AB9}" presName="centerShape" presStyleLbl="vennNode1" presStyleIdx="0" presStyleCnt="5" custScaleX="103485" custScaleY="65341" custLinFactNeighborX="7813" custLinFactNeighborY="-3206"/>
      <dgm:spPr/>
    </dgm:pt>
    <dgm:pt modelId="{89E27578-0237-433B-A77C-5DCA363206FB}" type="pres">
      <dgm:prSet presAssocID="{C067A6CE-5071-4E35-AFAD-CE69F1B621D9}" presName="node" presStyleLbl="vennNode1" presStyleIdx="1" presStyleCnt="5" custScaleX="174796" custScaleY="70364" custRadScaleRad="86915" custRadScaleInc="12302">
        <dgm:presLayoutVars>
          <dgm:bulletEnabled val="1"/>
        </dgm:presLayoutVars>
      </dgm:prSet>
      <dgm:spPr/>
    </dgm:pt>
    <dgm:pt modelId="{26B03113-97D8-44D8-9FDD-DC37731B48D7}" type="pres">
      <dgm:prSet presAssocID="{2D4B17B9-673B-4BC4-A6DC-8983E1D35ADB}" presName="node" presStyleLbl="vennNode1" presStyleIdx="2" presStyleCnt="5" custScaleX="138250" custScaleY="72413" custRadScaleRad="150592" custRadScaleInc="-2992">
        <dgm:presLayoutVars>
          <dgm:bulletEnabled val="1"/>
        </dgm:presLayoutVars>
      </dgm:prSet>
      <dgm:spPr/>
    </dgm:pt>
    <dgm:pt modelId="{2F0D05D7-E693-4A4B-A3F2-30E3604580C1}" type="pres">
      <dgm:prSet presAssocID="{B12AC625-F9B5-4AB4-B748-6FE8903DE449}" presName="node" presStyleLbl="vennNode1" presStyleIdx="3" presStyleCnt="5" custScaleX="163571" custScaleY="67620" custRadScaleRad="74663" custRadScaleInc="-14997">
        <dgm:presLayoutVars>
          <dgm:bulletEnabled val="1"/>
        </dgm:presLayoutVars>
      </dgm:prSet>
      <dgm:spPr/>
    </dgm:pt>
    <dgm:pt modelId="{CDAFC1B4-073C-4AA3-BF98-44CC4288D16B}" type="pres">
      <dgm:prSet presAssocID="{6C839013-C9DE-4C04-A2EB-107F83D606B7}" presName="node" presStyleLbl="vennNode1" presStyleIdx="4" presStyleCnt="5" custScaleX="150631" custScaleY="67242" custRadScaleRad="124873" custRadScaleInc="3610">
        <dgm:presLayoutVars>
          <dgm:bulletEnabled val="1"/>
        </dgm:presLayoutVars>
      </dgm:prSet>
      <dgm:spPr/>
    </dgm:pt>
  </dgm:ptLst>
  <dgm:cxnLst>
    <dgm:cxn modelId="{9F645815-5AF3-4E58-9A50-8006A6B56D87}" type="presOf" srcId="{C067A6CE-5071-4E35-AFAD-CE69F1B621D9}" destId="{89E27578-0237-433B-A77C-5DCA363206FB}" srcOrd="0" destOrd="0" presId="urn:microsoft.com/office/officeart/2005/8/layout/radial3"/>
    <dgm:cxn modelId="{E487D11D-5968-48EB-B24F-D7005C1A8D02}" type="presOf" srcId="{B12AC625-F9B5-4AB4-B748-6FE8903DE449}" destId="{2F0D05D7-E693-4A4B-A3F2-30E3604580C1}" srcOrd="0" destOrd="0" presId="urn:microsoft.com/office/officeart/2005/8/layout/radial3"/>
    <dgm:cxn modelId="{3BC2F435-9C64-4FB0-9F30-512C9751D027}" type="presOf" srcId="{2D4B17B9-673B-4BC4-A6DC-8983E1D35ADB}" destId="{26B03113-97D8-44D8-9FDD-DC37731B48D7}" srcOrd="0" destOrd="0" presId="urn:microsoft.com/office/officeart/2005/8/layout/radial3"/>
    <dgm:cxn modelId="{AEFFD539-5A41-4C43-9315-D2A01895DCD8}" srcId="{5AE4456C-7BDE-4433-89EC-4ACC6EB6FD56}" destId="{69598A98-3233-4368-B9CB-C1FBECD35AB9}" srcOrd="0" destOrd="0" parTransId="{F02FE2DB-6A4E-4327-977C-8197197BF629}" sibTransId="{FB85FF61-DF80-4672-A3EC-56668BAFE785}"/>
    <dgm:cxn modelId="{310E0044-2F4F-4D59-A68A-2E0D034B8544}" type="presOf" srcId="{5AE4456C-7BDE-4433-89EC-4ACC6EB6FD56}" destId="{8FCEEFE9-F27C-4232-BEE3-21B6358E720C}" srcOrd="0" destOrd="0" presId="urn:microsoft.com/office/officeart/2005/8/layout/radial3"/>
    <dgm:cxn modelId="{E2C23B66-8055-42D0-914B-5FD299D504A2}" srcId="{69598A98-3233-4368-B9CB-C1FBECD35AB9}" destId="{C067A6CE-5071-4E35-AFAD-CE69F1B621D9}" srcOrd="0" destOrd="0" parTransId="{B7169929-AB31-4F9E-ABBF-299B0EF365E3}" sibTransId="{6CEDF361-87E4-4316-8699-C74E0BC60007}"/>
    <dgm:cxn modelId="{84CC48BE-9C6C-4D54-A3EB-787BDBF7102A}" type="presOf" srcId="{69598A98-3233-4368-B9CB-C1FBECD35AB9}" destId="{668AB08E-8180-4308-9FEB-5313595EFC57}" srcOrd="0" destOrd="0" presId="urn:microsoft.com/office/officeart/2005/8/layout/radial3"/>
    <dgm:cxn modelId="{1EB891DB-7580-434C-A3A0-B1106FD7B7C5}" srcId="{69598A98-3233-4368-B9CB-C1FBECD35AB9}" destId="{6C839013-C9DE-4C04-A2EB-107F83D606B7}" srcOrd="3" destOrd="0" parTransId="{98AFAABA-8E99-491E-945C-B0D970F16600}" sibTransId="{8FDA2D71-8428-4F63-94DE-93EE8602F119}"/>
    <dgm:cxn modelId="{77F95DDF-7C35-4533-8BD2-E36A658CEC26}" srcId="{69598A98-3233-4368-B9CB-C1FBECD35AB9}" destId="{B12AC625-F9B5-4AB4-B748-6FE8903DE449}" srcOrd="2" destOrd="0" parTransId="{7B82BB91-498B-4375-9FEC-5A191F4755C0}" sibTransId="{C155383C-1422-48AB-BB09-60EC87BA2D9F}"/>
    <dgm:cxn modelId="{4EE273DF-27B4-4D8C-8F74-DC3B409EE70D}" type="presOf" srcId="{6C839013-C9DE-4C04-A2EB-107F83D606B7}" destId="{CDAFC1B4-073C-4AA3-BF98-44CC4288D16B}" srcOrd="0" destOrd="0" presId="urn:microsoft.com/office/officeart/2005/8/layout/radial3"/>
    <dgm:cxn modelId="{C56090EA-6811-4AF6-A53E-407EBB2AA9D1}" srcId="{69598A98-3233-4368-B9CB-C1FBECD35AB9}" destId="{2D4B17B9-673B-4BC4-A6DC-8983E1D35ADB}" srcOrd="1" destOrd="0" parTransId="{2C8E4B7E-B4D9-4160-AD30-08846BD10259}" sibTransId="{1EA807CD-7F3E-4464-A30F-9B283C905523}"/>
    <dgm:cxn modelId="{BDAA731C-0A1D-4DB5-B52E-40D5921A0036}" type="presParOf" srcId="{8FCEEFE9-F27C-4232-BEE3-21B6358E720C}" destId="{DA443125-C3D2-4139-A11A-2963EE7C4B28}" srcOrd="0" destOrd="0" presId="urn:microsoft.com/office/officeart/2005/8/layout/radial3"/>
    <dgm:cxn modelId="{5AC5D437-DA94-4496-8EFE-3B9FB03DF738}" type="presParOf" srcId="{DA443125-C3D2-4139-A11A-2963EE7C4B28}" destId="{668AB08E-8180-4308-9FEB-5313595EFC57}" srcOrd="0" destOrd="0" presId="urn:microsoft.com/office/officeart/2005/8/layout/radial3"/>
    <dgm:cxn modelId="{C347993D-8F5F-4E1B-B6E5-BEE382474D1F}" type="presParOf" srcId="{DA443125-C3D2-4139-A11A-2963EE7C4B28}" destId="{89E27578-0237-433B-A77C-5DCA363206FB}" srcOrd="1" destOrd="0" presId="urn:microsoft.com/office/officeart/2005/8/layout/radial3"/>
    <dgm:cxn modelId="{18797371-90EB-47FA-91E0-3F66FDADA3FF}" type="presParOf" srcId="{DA443125-C3D2-4139-A11A-2963EE7C4B28}" destId="{26B03113-97D8-44D8-9FDD-DC37731B48D7}" srcOrd="2" destOrd="0" presId="urn:microsoft.com/office/officeart/2005/8/layout/radial3"/>
    <dgm:cxn modelId="{5F9E2651-8DBE-4F83-8108-C10CB107C81F}" type="presParOf" srcId="{DA443125-C3D2-4139-A11A-2963EE7C4B28}" destId="{2F0D05D7-E693-4A4B-A3F2-30E3604580C1}" srcOrd="3" destOrd="0" presId="urn:microsoft.com/office/officeart/2005/8/layout/radial3"/>
    <dgm:cxn modelId="{0327421E-7ED8-4F76-8811-CF2F8B3EDBC3}" type="presParOf" srcId="{DA443125-C3D2-4139-A11A-2963EE7C4B28}" destId="{CDAFC1B4-073C-4AA3-BF98-44CC4288D16B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DF4E5C-B63F-4149-AE0F-FBB0173805B9}" type="doc">
      <dgm:prSet loTypeId="urn:microsoft.com/office/officeart/2005/8/layout/hierarchy3" loCatId="hierarchy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uk-UA"/>
        </a:p>
      </dgm:t>
    </dgm:pt>
    <dgm:pt modelId="{0BFE97CF-7856-4218-8256-6AF951C0A3DE}">
      <dgm:prSet phldrT="[Текст]"/>
      <dgm:spPr/>
      <dgm:t>
        <a:bodyPr/>
        <a:lstStyle/>
        <a:p>
          <a:r>
            <a:rPr lang="uk-UA" b="1" i="1" dirty="0"/>
            <a:t>Об'єкти відрізняються:</a:t>
          </a:r>
        </a:p>
      </dgm:t>
    </dgm:pt>
    <dgm:pt modelId="{456FDEBD-834F-496F-9DB0-FCA38BDAEC05}" type="parTrans" cxnId="{EB4D88FB-FA34-4A90-9DAE-436388923AB5}">
      <dgm:prSet/>
      <dgm:spPr/>
      <dgm:t>
        <a:bodyPr/>
        <a:lstStyle/>
        <a:p>
          <a:endParaRPr lang="uk-UA" b="1" i="1"/>
        </a:p>
      </dgm:t>
    </dgm:pt>
    <dgm:pt modelId="{8A2841D4-B7C7-4BFA-9B38-F1DBC35BB84E}" type="sibTrans" cxnId="{EB4D88FB-FA34-4A90-9DAE-436388923AB5}">
      <dgm:prSet/>
      <dgm:spPr/>
      <dgm:t>
        <a:bodyPr/>
        <a:lstStyle/>
        <a:p>
          <a:endParaRPr lang="uk-UA" b="1" i="1"/>
        </a:p>
      </dgm:t>
    </dgm:pt>
    <dgm:pt modelId="{B8C58433-8BCA-4E84-9CC7-CEE29281CD84}">
      <dgm:prSet phldrT="[Текст]"/>
      <dgm:spPr/>
      <dgm:t>
        <a:bodyPr/>
        <a:lstStyle/>
        <a:p>
          <a:r>
            <a:rPr lang="uk-UA" b="1" i="1"/>
            <a:t>Властивостями </a:t>
          </a:r>
          <a:endParaRPr lang="uk-UA" b="1" i="1" dirty="0"/>
        </a:p>
      </dgm:t>
    </dgm:pt>
    <dgm:pt modelId="{B4602934-20D8-45EA-B5EC-1920873463F8}" type="parTrans" cxnId="{99877559-15A1-43C3-A12B-0121947906A8}">
      <dgm:prSet/>
      <dgm:spPr/>
      <dgm:t>
        <a:bodyPr/>
        <a:lstStyle/>
        <a:p>
          <a:endParaRPr lang="uk-UA" b="1" i="1"/>
        </a:p>
      </dgm:t>
    </dgm:pt>
    <dgm:pt modelId="{B09B5F1A-E9A5-427D-A886-971F56CD0CF1}" type="sibTrans" cxnId="{99877559-15A1-43C3-A12B-0121947906A8}">
      <dgm:prSet/>
      <dgm:spPr/>
      <dgm:t>
        <a:bodyPr/>
        <a:lstStyle/>
        <a:p>
          <a:endParaRPr lang="uk-UA" b="1" i="1"/>
        </a:p>
      </dgm:t>
    </dgm:pt>
    <dgm:pt modelId="{A9243FB9-FCF1-4B90-8BF8-39467FDD6CEE}">
      <dgm:prSet phldrT="[Текст]"/>
      <dgm:spPr/>
      <dgm:t>
        <a:bodyPr/>
        <a:lstStyle/>
        <a:p>
          <a:r>
            <a:rPr lang="uk-UA" b="1" i="1"/>
            <a:t>Значеннями властивостей</a:t>
          </a:r>
          <a:endParaRPr lang="uk-UA" b="1" i="1" dirty="0"/>
        </a:p>
      </dgm:t>
    </dgm:pt>
    <dgm:pt modelId="{2717797B-E6BD-482E-BF3C-C3D701477BBB}" type="parTrans" cxnId="{BAE99447-123E-4F2C-9346-00C7EFDF6EF7}">
      <dgm:prSet/>
      <dgm:spPr/>
      <dgm:t>
        <a:bodyPr/>
        <a:lstStyle/>
        <a:p>
          <a:endParaRPr lang="uk-UA" b="1" i="1"/>
        </a:p>
      </dgm:t>
    </dgm:pt>
    <dgm:pt modelId="{BAD65C0A-EEBB-47C6-ACD8-2FC43F90A194}" type="sibTrans" cxnId="{BAE99447-123E-4F2C-9346-00C7EFDF6EF7}">
      <dgm:prSet/>
      <dgm:spPr/>
      <dgm:t>
        <a:bodyPr/>
        <a:lstStyle/>
        <a:p>
          <a:endParaRPr lang="uk-UA" b="1" i="1"/>
        </a:p>
      </dgm:t>
    </dgm:pt>
    <dgm:pt modelId="{76FF4EA8-0D04-4974-A0A4-CD31DA3554A7}">
      <dgm:prSet phldrT="[Текст]"/>
      <dgm:spPr/>
      <dgm:t>
        <a:bodyPr/>
        <a:lstStyle/>
        <a:p>
          <a:r>
            <a:rPr lang="uk-UA" b="1" i="1"/>
            <a:t>Діями, що можна виконувати над об'єктом </a:t>
          </a:r>
          <a:endParaRPr lang="uk-UA" b="1" i="1" dirty="0"/>
        </a:p>
      </dgm:t>
    </dgm:pt>
    <dgm:pt modelId="{242DA45E-038B-4A1A-8F61-6A00547F2DFD}" type="parTrans" cxnId="{AD56E701-259A-4B15-90C2-EE54F5AABCDE}">
      <dgm:prSet/>
      <dgm:spPr/>
      <dgm:t>
        <a:bodyPr/>
        <a:lstStyle/>
        <a:p>
          <a:endParaRPr lang="uk-UA" b="1" i="1"/>
        </a:p>
      </dgm:t>
    </dgm:pt>
    <dgm:pt modelId="{11127EF5-5483-4E8E-BB8D-D19223F3BD52}" type="sibTrans" cxnId="{AD56E701-259A-4B15-90C2-EE54F5AABCDE}">
      <dgm:prSet/>
      <dgm:spPr/>
      <dgm:t>
        <a:bodyPr/>
        <a:lstStyle/>
        <a:p>
          <a:endParaRPr lang="uk-UA" b="1" i="1"/>
        </a:p>
      </dgm:t>
    </dgm:pt>
    <dgm:pt modelId="{F2CE0F20-505E-4316-BFFC-CC5821EE280C}" type="pres">
      <dgm:prSet presAssocID="{AEDF4E5C-B63F-4149-AE0F-FBB0173805B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01EC7B4-29A5-4D9D-AD67-6FE682E49640}" type="pres">
      <dgm:prSet presAssocID="{0BFE97CF-7856-4218-8256-6AF951C0A3DE}" presName="root" presStyleCnt="0"/>
      <dgm:spPr/>
    </dgm:pt>
    <dgm:pt modelId="{76616CC3-E989-4893-82EC-DBF049CEB3B4}" type="pres">
      <dgm:prSet presAssocID="{0BFE97CF-7856-4218-8256-6AF951C0A3DE}" presName="rootComposite" presStyleCnt="0"/>
      <dgm:spPr/>
    </dgm:pt>
    <dgm:pt modelId="{971A5588-C12C-4FE4-9EF2-6F9CA59FD231}" type="pres">
      <dgm:prSet presAssocID="{0BFE97CF-7856-4218-8256-6AF951C0A3DE}" presName="rootText" presStyleLbl="node1" presStyleIdx="0" presStyleCnt="1" custScaleX="346276" custLinFactNeighborX="4109" custLinFactNeighborY="5893"/>
      <dgm:spPr/>
    </dgm:pt>
    <dgm:pt modelId="{DD593E53-C26E-46BE-8E02-4AB0C4ABA115}" type="pres">
      <dgm:prSet presAssocID="{0BFE97CF-7856-4218-8256-6AF951C0A3DE}" presName="rootConnector" presStyleLbl="node1" presStyleIdx="0" presStyleCnt="1"/>
      <dgm:spPr/>
    </dgm:pt>
    <dgm:pt modelId="{4DCE63C1-8012-4A1B-ABED-6D169D5EB3F5}" type="pres">
      <dgm:prSet presAssocID="{0BFE97CF-7856-4218-8256-6AF951C0A3DE}" presName="childShape" presStyleCnt="0"/>
      <dgm:spPr/>
    </dgm:pt>
    <dgm:pt modelId="{A689F532-622F-4458-8D20-BB983D92AB62}" type="pres">
      <dgm:prSet presAssocID="{B4602934-20D8-45EA-B5EC-1920873463F8}" presName="Name13" presStyleLbl="parChTrans1D2" presStyleIdx="0" presStyleCnt="3"/>
      <dgm:spPr/>
    </dgm:pt>
    <dgm:pt modelId="{12DA6777-6419-4142-8BAE-2658ECFB8B27}" type="pres">
      <dgm:prSet presAssocID="{B8C58433-8BCA-4E84-9CC7-CEE29281CD84}" presName="childText" presStyleLbl="bgAcc1" presStyleIdx="0" presStyleCnt="3" custScaleX="303989">
        <dgm:presLayoutVars>
          <dgm:bulletEnabled val="1"/>
        </dgm:presLayoutVars>
      </dgm:prSet>
      <dgm:spPr/>
    </dgm:pt>
    <dgm:pt modelId="{4DC0B16F-4914-4B3E-A1CB-01D093784314}" type="pres">
      <dgm:prSet presAssocID="{2717797B-E6BD-482E-BF3C-C3D701477BBB}" presName="Name13" presStyleLbl="parChTrans1D2" presStyleIdx="1" presStyleCnt="3"/>
      <dgm:spPr/>
    </dgm:pt>
    <dgm:pt modelId="{57369365-FA43-4ED3-AD09-68BFE7472C3E}" type="pres">
      <dgm:prSet presAssocID="{A9243FB9-FCF1-4B90-8BF8-39467FDD6CEE}" presName="childText" presStyleLbl="bgAcc1" presStyleIdx="1" presStyleCnt="3" custScaleX="301994">
        <dgm:presLayoutVars>
          <dgm:bulletEnabled val="1"/>
        </dgm:presLayoutVars>
      </dgm:prSet>
      <dgm:spPr/>
    </dgm:pt>
    <dgm:pt modelId="{DA9D28B8-1F67-4069-BC47-516CAECC67A8}" type="pres">
      <dgm:prSet presAssocID="{242DA45E-038B-4A1A-8F61-6A00547F2DFD}" presName="Name13" presStyleLbl="parChTrans1D2" presStyleIdx="2" presStyleCnt="3"/>
      <dgm:spPr/>
    </dgm:pt>
    <dgm:pt modelId="{ACA047C0-E42F-4D5C-A5C8-C4C3A12E629A}" type="pres">
      <dgm:prSet presAssocID="{76FF4EA8-0D04-4974-A0A4-CD31DA3554A7}" presName="childText" presStyleLbl="bgAcc1" presStyleIdx="2" presStyleCnt="3" custScaleX="303989">
        <dgm:presLayoutVars>
          <dgm:bulletEnabled val="1"/>
        </dgm:presLayoutVars>
      </dgm:prSet>
      <dgm:spPr/>
    </dgm:pt>
  </dgm:ptLst>
  <dgm:cxnLst>
    <dgm:cxn modelId="{AD56E701-259A-4B15-90C2-EE54F5AABCDE}" srcId="{0BFE97CF-7856-4218-8256-6AF951C0A3DE}" destId="{76FF4EA8-0D04-4974-A0A4-CD31DA3554A7}" srcOrd="2" destOrd="0" parTransId="{242DA45E-038B-4A1A-8F61-6A00547F2DFD}" sibTransId="{11127EF5-5483-4E8E-BB8D-D19223F3BD52}"/>
    <dgm:cxn modelId="{2B4C4614-8633-4897-934C-88AAA419FCFA}" type="presOf" srcId="{0BFE97CF-7856-4218-8256-6AF951C0A3DE}" destId="{971A5588-C12C-4FE4-9EF2-6F9CA59FD231}" srcOrd="0" destOrd="0" presId="urn:microsoft.com/office/officeart/2005/8/layout/hierarchy3"/>
    <dgm:cxn modelId="{1853583A-CF7E-4179-BB7E-3E3BC211FDF2}" type="presOf" srcId="{A9243FB9-FCF1-4B90-8BF8-39467FDD6CEE}" destId="{57369365-FA43-4ED3-AD09-68BFE7472C3E}" srcOrd="0" destOrd="0" presId="urn:microsoft.com/office/officeart/2005/8/layout/hierarchy3"/>
    <dgm:cxn modelId="{589E6547-F47E-4C51-A822-2BE70B822754}" type="presOf" srcId="{2717797B-E6BD-482E-BF3C-C3D701477BBB}" destId="{4DC0B16F-4914-4B3E-A1CB-01D093784314}" srcOrd="0" destOrd="0" presId="urn:microsoft.com/office/officeart/2005/8/layout/hierarchy3"/>
    <dgm:cxn modelId="{BAE99447-123E-4F2C-9346-00C7EFDF6EF7}" srcId="{0BFE97CF-7856-4218-8256-6AF951C0A3DE}" destId="{A9243FB9-FCF1-4B90-8BF8-39467FDD6CEE}" srcOrd="1" destOrd="0" parTransId="{2717797B-E6BD-482E-BF3C-C3D701477BBB}" sibTransId="{BAD65C0A-EEBB-47C6-ACD8-2FC43F90A194}"/>
    <dgm:cxn modelId="{E74EA04A-D571-462B-AC0A-A5533B97A751}" type="presOf" srcId="{B4602934-20D8-45EA-B5EC-1920873463F8}" destId="{A689F532-622F-4458-8D20-BB983D92AB62}" srcOrd="0" destOrd="0" presId="urn:microsoft.com/office/officeart/2005/8/layout/hierarchy3"/>
    <dgm:cxn modelId="{99877559-15A1-43C3-A12B-0121947906A8}" srcId="{0BFE97CF-7856-4218-8256-6AF951C0A3DE}" destId="{B8C58433-8BCA-4E84-9CC7-CEE29281CD84}" srcOrd="0" destOrd="0" parTransId="{B4602934-20D8-45EA-B5EC-1920873463F8}" sibTransId="{B09B5F1A-E9A5-427D-A886-971F56CD0CF1}"/>
    <dgm:cxn modelId="{CF7FC18D-0AD4-440A-A277-F23AFDD8EC5D}" type="presOf" srcId="{0BFE97CF-7856-4218-8256-6AF951C0A3DE}" destId="{DD593E53-C26E-46BE-8E02-4AB0C4ABA115}" srcOrd="1" destOrd="0" presId="urn:microsoft.com/office/officeart/2005/8/layout/hierarchy3"/>
    <dgm:cxn modelId="{150E4895-0A3A-43F9-8153-38F14477E5F0}" type="presOf" srcId="{B8C58433-8BCA-4E84-9CC7-CEE29281CD84}" destId="{12DA6777-6419-4142-8BAE-2658ECFB8B27}" srcOrd="0" destOrd="0" presId="urn:microsoft.com/office/officeart/2005/8/layout/hierarchy3"/>
    <dgm:cxn modelId="{722B169F-BE66-4F27-B9F5-5E4A5D617C1A}" type="presOf" srcId="{AEDF4E5C-B63F-4149-AE0F-FBB0173805B9}" destId="{F2CE0F20-505E-4316-BFFC-CC5821EE280C}" srcOrd="0" destOrd="0" presId="urn:microsoft.com/office/officeart/2005/8/layout/hierarchy3"/>
    <dgm:cxn modelId="{817385A7-C774-4CF2-BBA1-9BFF34A47374}" type="presOf" srcId="{242DA45E-038B-4A1A-8F61-6A00547F2DFD}" destId="{DA9D28B8-1F67-4069-BC47-516CAECC67A8}" srcOrd="0" destOrd="0" presId="urn:microsoft.com/office/officeart/2005/8/layout/hierarchy3"/>
    <dgm:cxn modelId="{A99EBECF-9C59-4679-B272-0AC72CF657C1}" type="presOf" srcId="{76FF4EA8-0D04-4974-A0A4-CD31DA3554A7}" destId="{ACA047C0-E42F-4D5C-A5C8-C4C3A12E629A}" srcOrd="0" destOrd="0" presId="urn:microsoft.com/office/officeart/2005/8/layout/hierarchy3"/>
    <dgm:cxn modelId="{EB4D88FB-FA34-4A90-9DAE-436388923AB5}" srcId="{AEDF4E5C-B63F-4149-AE0F-FBB0173805B9}" destId="{0BFE97CF-7856-4218-8256-6AF951C0A3DE}" srcOrd="0" destOrd="0" parTransId="{456FDEBD-834F-496F-9DB0-FCA38BDAEC05}" sibTransId="{8A2841D4-B7C7-4BFA-9B38-F1DBC35BB84E}"/>
    <dgm:cxn modelId="{C5052BCF-F79C-4182-8ED0-85A9C9BEBC9A}" type="presParOf" srcId="{F2CE0F20-505E-4316-BFFC-CC5821EE280C}" destId="{501EC7B4-29A5-4D9D-AD67-6FE682E49640}" srcOrd="0" destOrd="0" presId="urn:microsoft.com/office/officeart/2005/8/layout/hierarchy3"/>
    <dgm:cxn modelId="{BC223ABB-E3F6-4D2A-9182-F2CFA833C610}" type="presParOf" srcId="{501EC7B4-29A5-4D9D-AD67-6FE682E49640}" destId="{76616CC3-E989-4893-82EC-DBF049CEB3B4}" srcOrd="0" destOrd="0" presId="urn:microsoft.com/office/officeart/2005/8/layout/hierarchy3"/>
    <dgm:cxn modelId="{F3B87A04-A521-4F43-B741-559970758DBF}" type="presParOf" srcId="{76616CC3-E989-4893-82EC-DBF049CEB3B4}" destId="{971A5588-C12C-4FE4-9EF2-6F9CA59FD231}" srcOrd="0" destOrd="0" presId="urn:microsoft.com/office/officeart/2005/8/layout/hierarchy3"/>
    <dgm:cxn modelId="{011BBCD6-E87A-4E2C-AE02-8B9555E1BE8D}" type="presParOf" srcId="{76616CC3-E989-4893-82EC-DBF049CEB3B4}" destId="{DD593E53-C26E-46BE-8E02-4AB0C4ABA115}" srcOrd="1" destOrd="0" presId="urn:microsoft.com/office/officeart/2005/8/layout/hierarchy3"/>
    <dgm:cxn modelId="{44861C92-9B7D-4FA8-BC0A-92BC0EB2769D}" type="presParOf" srcId="{501EC7B4-29A5-4D9D-AD67-6FE682E49640}" destId="{4DCE63C1-8012-4A1B-ABED-6D169D5EB3F5}" srcOrd="1" destOrd="0" presId="urn:microsoft.com/office/officeart/2005/8/layout/hierarchy3"/>
    <dgm:cxn modelId="{E88F3C86-6AD5-4C79-A453-F904804FB567}" type="presParOf" srcId="{4DCE63C1-8012-4A1B-ABED-6D169D5EB3F5}" destId="{A689F532-622F-4458-8D20-BB983D92AB62}" srcOrd="0" destOrd="0" presId="urn:microsoft.com/office/officeart/2005/8/layout/hierarchy3"/>
    <dgm:cxn modelId="{6B8C131B-A33B-4A50-80FD-911609781562}" type="presParOf" srcId="{4DCE63C1-8012-4A1B-ABED-6D169D5EB3F5}" destId="{12DA6777-6419-4142-8BAE-2658ECFB8B27}" srcOrd="1" destOrd="0" presId="urn:microsoft.com/office/officeart/2005/8/layout/hierarchy3"/>
    <dgm:cxn modelId="{3E513641-DC87-4740-A5C5-9164BBC9C8E8}" type="presParOf" srcId="{4DCE63C1-8012-4A1B-ABED-6D169D5EB3F5}" destId="{4DC0B16F-4914-4B3E-A1CB-01D093784314}" srcOrd="2" destOrd="0" presId="urn:microsoft.com/office/officeart/2005/8/layout/hierarchy3"/>
    <dgm:cxn modelId="{83801103-59FF-4B15-8F0E-2E5A80615EFE}" type="presParOf" srcId="{4DCE63C1-8012-4A1B-ABED-6D169D5EB3F5}" destId="{57369365-FA43-4ED3-AD09-68BFE7472C3E}" srcOrd="3" destOrd="0" presId="urn:microsoft.com/office/officeart/2005/8/layout/hierarchy3"/>
    <dgm:cxn modelId="{0F6084A4-BBC8-4439-9B55-FAADBDA2A6FC}" type="presParOf" srcId="{4DCE63C1-8012-4A1B-ABED-6D169D5EB3F5}" destId="{DA9D28B8-1F67-4069-BC47-516CAECC67A8}" srcOrd="4" destOrd="0" presId="urn:microsoft.com/office/officeart/2005/8/layout/hierarchy3"/>
    <dgm:cxn modelId="{1A8811D4-5A53-46BD-B928-3AC4FBE82E15}" type="presParOf" srcId="{4DCE63C1-8012-4A1B-ABED-6D169D5EB3F5}" destId="{ACA047C0-E42F-4D5C-A5C8-C4C3A12E629A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9DBDB6-6C39-4A66-921F-2C394F0DFDA5}">
      <dsp:nvSpPr>
        <dsp:cNvPr id="0" name=""/>
        <dsp:cNvSpPr/>
      </dsp:nvSpPr>
      <dsp:spPr>
        <a:xfrm>
          <a:off x="2" y="0"/>
          <a:ext cx="9577059" cy="4525963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5DF74EB-0B11-489D-8D84-6579490C538C}">
      <dsp:nvSpPr>
        <dsp:cNvPr id="0" name=""/>
        <dsp:cNvSpPr/>
      </dsp:nvSpPr>
      <dsp:spPr>
        <a:xfrm>
          <a:off x="1047727" y="1684780"/>
          <a:ext cx="2836963" cy="115640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Що називають об'єктом </a:t>
          </a:r>
          <a:endParaRPr lang="ru-RU" sz="1800" kern="1200" dirty="0"/>
        </a:p>
      </dsp:txBody>
      <dsp:txXfrm>
        <a:off x="1104178" y="1741231"/>
        <a:ext cx="2724061" cy="1043499"/>
      </dsp:txXfrm>
    </dsp:sp>
    <dsp:sp modelId="{4D83A136-33B5-4C02-BFB8-C2ADF8C1A196}">
      <dsp:nvSpPr>
        <dsp:cNvPr id="0" name=""/>
        <dsp:cNvSpPr/>
      </dsp:nvSpPr>
      <dsp:spPr>
        <a:xfrm>
          <a:off x="4084369" y="1684780"/>
          <a:ext cx="2273522" cy="115640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Що таке властивості об'єктів </a:t>
          </a:r>
          <a:endParaRPr lang="ru-RU" sz="1800" kern="1200" dirty="0"/>
        </a:p>
      </dsp:txBody>
      <dsp:txXfrm>
        <a:off x="4140820" y="1741231"/>
        <a:ext cx="2160620" cy="1043499"/>
      </dsp:txXfrm>
    </dsp:sp>
    <dsp:sp modelId="{0E0B3BE1-2B4B-43BB-988E-9B465639648E}">
      <dsp:nvSpPr>
        <dsp:cNvPr id="0" name=""/>
        <dsp:cNvSpPr/>
      </dsp:nvSpPr>
      <dsp:spPr>
        <a:xfrm>
          <a:off x="6557570" y="1689053"/>
          <a:ext cx="1971765" cy="114785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Як можна об'єднувати об'єкти в групи </a:t>
          </a:r>
          <a:endParaRPr lang="ru-RU" sz="1800" kern="1200" dirty="0"/>
        </a:p>
      </dsp:txBody>
      <dsp:txXfrm>
        <a:off x="6613604" y="1745087"/>
        <a:ext cx="1859697" cy="10357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9DBDB6-6C39-4A66-921F-2C394F0DFDA5}">
      <dsp:nvSpPr>
        <dsp:cNvPr id="0" name=""/>
        <dsp:cNvSpPr/>
      </dsp:nvSpPr>
      <dsp:spPr>
        <a:xfrm>
          <a:off x="724456" y="0"/>
          <a:ext cx="8210503" cy="4525963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5DF74EB-0B11-489D-8D84-6579490C538C}">
      <dsp:nvSpPr>
        <dsp:cNvPr id="0" name=""/>
        <dsp:cNvSpPr/>
      </dsp:nvSpPr>
      <dsp:spPr>
        <a:xfrm>
          <a:off x="1616130" y="1968368"/>
          <a:ext cx="2837165" cy="58922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Якими бувають персональні комп'ютери? </a:t>
          </a:r>
          <a:endParaRPr lang="ru-RU" sz="1400" kern="1200" dirty="0"/>
        </a:p>
      </dsp:txBody>
      <dsp:txXfrm>
        <a:off x="1644894" y="1997132"/>
        <a:ext cx="2779637" cy="531698"/>
      </dsp:txXfrm>
    </dsp:sp>
    <dsp:sp modelId="{0E0B3BE1-2B4B-43BB-988E-9B465639648E}">
      <dsp:nvSpPr>
        <dsp:cNvPr id="0" name=""/>
        <dsp:cNvSpPr/>
      </dsp:nvSpPr>
      <dsp:spPr>
        <a:xfrm>
          <a:off x="4788167" y="1828796"/>
          <a:ext cx="3255117" cy="86836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Чим відрізняються портативні та кишенькові комп'ютери від стаціонарних? </a:t>
          </a:r>
          <a:endParaRPr lang="ru-RU" sz="1400" kern="1200" dirty="0"/>
        </a:p>
      </dsp:txBody>
      <dsp:txXfrm>
        <a:off x="4830557" y="1871186"/>
        <a:ext cx="3170337" cy="7835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8AB08E-8180-4308-9FEB-5313595EFC57}">
      <dsp:nvSpPr>
        <dsp:cNvPr id="0" name=""/>
        <dsp:cNvSpPr/>
      </dsp:nvSpPr>
      <dsp:spPr>
        <a:xfrm>
          <a:off x="3146491" y="1659420"/>
          <a:ext cx="3201577" cy="2021493"/>
        </a:xfrm>
        <a:prstGeom prst="ellipse">
          <a:avLst/>
        </a:prstGeom>
        <a:gradFill rotWithShape="1">
          <a:gsLst>
            <a:gs pos="0">
              <a:schemeClr val="accent5">
                <a:tint val="96000"/>
                <a:lumMod val="104000"/>
              </a:schemeClr>
            </a:gs>
            <a:gs pos="100000">
              <a:schemeClr val="accent5"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i="1" kern="1200" dirty="0">
              <a:solidFill>
                <a:schemeClr val="bg1"/>
              </a:solidFill>
            </a:rPr>
            <a:t>Види сучасних комп'ютерів</a:t>
          </a:r>
        </a:p>
      </dsp:txBody>
      <dsp:txXfrm>
        <a:off x="3615351" y="1955461"/>
        <a:ext cx="2263857" cy="1429411"/>
      </dsp:txXfrm>
    </dsp:sp>
    <dsp:sp modelId="{89E27578-0237-433B-A77C-5DCA363206FB}">
      <dsp:nvSpPr>
        <dsp:cNvPr id="0" name=""/>
        <dsp:cNvSpPr/>
      </dsp:nvSpPr>
      <dsp:spPr>
        <a:xfrm>
          <a:off x="3416796" y="536603"/>
          <a:ext cx="2703884" cy="1088446"/>
        </a:xfrm>
        <a:prstGeom prst="ellipse">
          <a:avLst/>
        </a:prstGeom>
        <a:gradFill rotWithShape="1">
          <a:gsLst>
            <a:gs pos="0">
              <a:schemeClr val="accent4">
                <a:tint val="96000"/>
                <a:lumMod val="104000"/>
              </a:schemeClr>
            </a:gs>
            <a:gs pos="100000">
              <a:schemeClr val="accent4"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i="1" kern="1200" dirty="0">
              <a:solidFill>
                <a:schemeClr val="bg1"/>
              </a:solidFill>
            </a:rPr>
            <a:t>Стаціонарні</a:t>
          </a:r>
        </a:p>
      </dsp:txBody>
      <dsp:txXfrm>
        <a:off x="3812771" y="696002"/>
        <a:ext cx="1911934" cy="769648"/>
      </dsp:txXfrm>
    </dsp:sp>
    <dsp:sp modelId="{26B03113-97D8-44D8-9FDD-DC37731B48D7}">
      <dsp:nvSpPr>
        <dsp:cNvPr id="0" name=""/>
        <dsp:cNvSpPr/>
      </dsp:nvSpPr>
      <dsp:spPr>
        <a:xfrm>
          <a:off x="6393875" y="2096739"/>
          <a:ext cx="2138561" cy="1120142"/>
        </a:xfrm>
        <a:prstGeom prst="ellipse">
          <a:avLst/>
        </a:prstGeom>
        <a:gradFill rotWithShape="1">
          <a:gsLst>
            <a:gs pos="0">
              <a:schemeClr val="accent4">
                <a:tint val="96000"/>
                <a:lumMod val="104000"/>
              </a:schemeClr>
            </a:gs>
            <a:gs pos="100000">
              <a:schemeClr val="accent4"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i="1" kern="1200" dirty="0">
              <a:solidFill>
                <a:schemeClr val="bg1"/>
              </a:solidFill>
            </a:rPr>
            <a:t>Планшети</a:t>
          </a:r>
        </a:p>
      </dsp:txBody>
      <dsp:txXfrm>
        <a:off x="6707060" y="2260780"/>
        <a:ext cx="1512191" cy="792060"/>
      </dsp:txXfrm>
    </dsp:sp>
    <dsp:sp modelId="{2F0D05D7-E693-4A4B-A3F2-30E3604580C1}">
      <dsp:nvSpPr>
        <dsp:cNvPr id="0" name=""/>
        <dsp:cNvSpPr/>
      </dsp:nvSpPr>
      <dsp:spPr>
        <a:xfrm>
          <a:off x="3518428" y="3739078"/>
          <a:ext cx="2530247" cy="1046000"/>
        </a:xfrm>
        <a:prstGeom prst="ellipse">
          <a:avLst/>
        </a:prstGeom>
        <a:gradFill rotWithShape="1">
          <a:gsLst>
            <a:gs pos="0">
              <a:schemeClr val="accent4">
                <a:tint val="96000"/>
                <a:lumMod val="104000"/>
              </a:schemeClr>
            </a:gs>
            <a:gs pos="100000">
              <a:schemeClr val="accent4"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i="1" kern="1200" dirty="0">
              <a:solidFill>
                <a:schemeClr val="bg1"/>
              </a:solidFill>
            </a:rPr>
            <a:t>Кишенькові </a:t>
          </a:r>
        </a:p>
      </dsp:txBody>
      <dsp:txXfrm>
        <a:off x="3888974" y="3892261"/>
        <a:ext cx="1789155" cy="739634"/>
      </dsp:txXfrm>
    </dsp:sp>
    <dsp:sp modelId="{CDAFC1B4-073C-4AA3-BF98-44CC4288D16B}">
      <dsp:nvSpPr>
        <dsp:cNvPr id="0" name=""/>
        <dsp:cNvSpPr/>
      </dsp:nvSpPr>
      <dsp:spPr>
        <a:xfrm>
          <a:off x="755581" y="2136688"/>
          <a:ext cx="2330080" cy="1040153"/>
        </a:xfrm>
        <a:prstGeom prst="ellipse">
          <a:avLst/>
        </a:prstGeom>
        <a:gradFill rotWithShape="1">
          <a:gsLst>
            <a:gs pos="0">
              <a:schemeClr val="accent4">
                <a:tint val="96000"/>
                <a:lumMod val="104000"/>
              </a:schemeClr>
            </a:gs>
            <a:gs pos="100000">
              <a:schemeClr val="accent4"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i="1" kern="1200" dirty="0">
              <a:solidFill>
                <a:schemeClr val="bg1"/>
              </a:solidFill>
            </a:rPr>
            <a:t>Портативні </a:t>
          </a:r>
        </a:p>
      </dsp:txBody>
      <dsp:txXfrm>
        <a:off x="1096813" y="2289015"/>
        <a:ext cx="1647616" cy="7354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1A5588-C12C-4FE4-9EF2-6F9CA59FD231}">
      <dsp:nvSpPr>
        <dsp:cNvPr id="0" name=""/>
        <dsp:cNvSpPr/>
      </dsp:nvSpPr>
      <dsp:spPr>
        <a:xfrm>
          <a:off x="302572" y="72011"/>
          <a:ext cx="7951015" cy="11480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7155" tIns="64770" rIns="97155" bIns="6477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5100" b="1" i="1" kern="1200" dirty="0"/>
            <a:t>Об'єкти відрізняються:</a:t>
          </a:r>
        </a:p>
      </dsp:txBody>
      <dsp:txXfrm>
        <a:off x="336198" y="105637"/>
        <a:ext cx="7883763" cy="1080822"/>
      </dsp:txXfrm>
    </dsp:sp>
    <dsp:sp modelId="{A689F532-622F-4458-8D20-BB983D92AB62}">
      <dsp:nvSpPr>
        <dsp:cNvPr id="0" name=""/>
        <dsp:cNvSpPr/>
      </dsp:nvSpPr>
      <dsp:spPr>
        <a:xfrm>
          <a:off x="1097674" y="1220086"/>
          <a:ext cx="700752" cy="7934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3400"/>
              </a:lnTo>
              <a:lnTo>
                <a:pt x="700752" y="793400"/>
              </a:lnTo>
            </a:path>
          </a:pathLst>
        </a:custGeom>
        <a:noFill/>
        <a:ln w="15875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DA6777-6419-4142-8BAE-2658ECFB8B27}">
      <dsp:nvSpPr>
        <dsp:cNvPr id="0" name=""/>
        <dsp:cNvSpPr/>
      </dsp:nvSpPr>
      <dsp:spPr>
        <a:xfrm>
          <a:off x="1798427" y="1439449"/>
          <a:ext cx="5584034" cy="11480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i="1" kern="1200"/>
            <a:t>Властивостями </a:t>
          </a:r>
          <a:endParaRPr lang="uk-UA" sz="3200" b="1" i="1" kern="1200" dirty="0"/>
        </a:p>
      </dsp:txBody>
      <dsp:txXfrm>
        <a:off x="1832053" y="1473075"/>
        <a:ext cx="5516782" cy="1080822"/>
      </dsp:txXfrm>
    </dsp:sp>
    <dsp:sp modelId="{4DC0B16F-4914-4B3E-A1CB-01D093784314}">
      <dsp:nvSpPr>
        <dsp:cNvPr id="0" name=""/>
        <dsp:cNvSpPr/>
      </dsp:nvSpPr>
      <dsp:spPr>
        <a:xfrm>
          <a:off x="1097674" y="1220086"/>
          <a:ext cx="700752" cy="2228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8493"/>
              </a:lnTo>
              <a:lnTo>
                <a:pt x="700752" y="2228493"/>
              </a:lnTo>
            </a:path>
          </a:pathLst>
        </a:custGeom>
        <a:noFill/>
        <a:ln w="15875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369365-FA43-4ED3-AD09-68BFE7472C3E}">
      <dsp:nvSpPr>
        <dsp:cNvPr id="0" name=""/>
        <dsp:cNvSpPr/>
      </dsp:nvSpPr>
      <dsp:spPr>
        <a:xfrm>
          <a:off x="1798427" y="2874542"/>
          <a:ext cx="5547387" cy="11480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i="1" kern="1200"/>
            <a:t>Значеннями властивостей</a:t>
          </a:r>
          <a:endParaRPr lang="uk-UA" sz="3200" b="1" i="1" kern="1200" dirty="0"/>
        </a:p>
      </dsp:txBody>
      <dsp:txXfrm>
        <a:off x="1832053" y="2908168"/>
        <a:ext cx="5480135" cy="1080822"/>
      </dsp:txXfrm>
    </dsp:sp>
    <dsp:sp modelId="{DA9D28B8-1F67-4069-BC47-516CAECC67A8}">
      <dsp:nvSpPr>
        <dsp:cNvPr id="0" name=""/>
        <dsp:cNvSpPr/>
      </dsp:nvSpPr>
      <dsp:spPr>
        <a:xfrm>
          <a:off x="1097674" y="1220086"/>
          <a:ext cx="700752" cy="36635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63587"/>
              </a:lnTo>
              <a:lnTo>
                <a:pt x="700752" y="3663587"/>
              </a:lnTo>
            </a:path>
          </a:pathLst>
        </a:custGeom>
        <a:noFill/>
        <a:ln w="15875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A047C0-E42F-4D5C-A5C8-C4C3A12E629A}">
      <dsp:nvSpPr>
        <dsp:cNvPr id="0" name=""/>
        <dsp:cNvSpPr/>
      </dsp:nvSpPr>
      <dsp:spPr>
        <a:xfrm>
          <a:off x="1798427" y="4309636"/>
          <a:ext cx="5584034" cy="11480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i="1" kern="1200"/>
            <a:t>Діями, що можна виконувати над об'єктом </a:t>
          </a:r>
          <a:endParaRPr lang="uk-UA" sz="3200" b="1" i="1" kern="1200" dirty="0"/>
        </a:p>
      </dsp:txBody>
      <dsp:txXfrm>
        <a:off x="1832053" y="4343262"/>
        <a:ext cx="5516782" cy="10808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5AEBD-7C57-4A9D-A239-D8224090F558}" type="datetimeFigureOut">
              <a:rPr lang="uk-UA" smtClean="0"/>
              <a:pPr/>
              <a:t>05.03.2025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3EC0A5-0141-438C-9FBA-9490764711B7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9063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EC0A5-0141-438C-9FBA-9490764711B7}" type="slidenum">
              <a:rPr lang="uk-UA" smtClean="0"/>
              <a:pPr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0066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8289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042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2091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DDAE8-3D07-44D0-9B8A-DC8D3A54D36E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985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4562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3546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6DCD8D-E13E-4B0A-9921-DEC92A2466B1}" type="datetimeFigureOut">
              <a:rPr lang="ru-RU" smtClean="0"/>
              <a:pPr>
                <a:defRPr/>
              </a:pPr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>
              <a:defRPr/>
            </a:pPr>
            <a:fld id="{9D2B9333-927F-46DC-950C-1F7F5BAA1C3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71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6DCD8D-E13E-4B0A-9921-DEC92A2466B1}" type="datetimeFigureOut">
              <a:rPr lang="ru-RU" smtClean="0"/>
              <a:pPr>
                <a:defRPr/>
              </a:pPr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9D2B9333-927F-46DC-950C-1F7F5BAA1C3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379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6DCD8D-E13E-4B0A-9921-DEC92A2466B1}" type="datetimeFigureOut">
              <a:rPr lang="ru-RU" smtClean="0"/>
              <a:pPr>
                <a:defRPr/>
              </a:pPr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9D2B9333-927F-46DC-950C-1F7F5BAA1C3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1480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6DCD8D-E13E-4B0A-9921-DEC92A2466B1}" type="datetimeFigureOut">
              <a:rPr lang="ru-RU" smtClean="0"/>
              <a:pPr>
                <a:defRPr/>
              </a:pPr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9D2B9333-927F-46DC-950C-1F7F5BAA1C3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147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6DCD8D-E13E-4B0A-9921-DEC92A2466B1}" type="datetimeFigureOut">
              <a:rPr lang="ru-RU" smtClean="0"/>
              <a:pPr>
                <a:defRPr/>
              </a:pPr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9D2B9333-927F-46DC-950C-1F7F5BAA1C3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9868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6DCD8D-E13E-4B0A-9921-DEC92A2466B1}" type="datetimeFigureOut">
              <a:rPr lang="ru-RU" smtClean="0"/>
              <a:pPr>
                <a:defRPr/>
              </a:pPr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9D2B9333-927F-46DC-950C-1F7F5BAA1C3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793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6DCD8D-E13E-4B0A-9921-DEC92A2466B1}" type="datetimeFigureOut">
              <a:rPr lang="ru-RU" smtClean="0"/>
              <a:pPr>
                <a:defRPr/>
              </a:pPr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2B9333-927F-46DC-950C-1F7F5BAA1C3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739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6DCD8D-E13E-4B0A-9921-DEC92A2466B1}" type="datetimeFigureOut">
              <a:rPr lang="ru-RU" smtClean="0"/>
              <a:pPr>
                <a:defRPr/>
              </a:pPr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2B9333-927F-46DC-950C-1F7F5BAA1C3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932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6DCD8D-E13E-4B0A-9921-DEC92A2466B1}" type="datetimeFigureOut">
              <a:rPr lang="ru-RU" smtClean="0"/>
              <a:pPr>
                <a:defRPr/>
              </a:pPr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2B9333-927F-46DC-950C-1F7F5BAA1C3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445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6DCD8D-E13E-4B0A-9921-DEC92A2466B1}" type="datetimeFigureOut">
              <a:rPr lang="ru-RU" smtClean="0"/>
              <a:pPr>
                <a:defRPr/>
              </a:pPr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9D2B9333-927F-46DC-950C-1F7F5BAA1C3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886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6DCD8D-E13E-4B0A-9921-DEC92A2466B1}" type="datetimeFigureOut">
              <a:rPr lang="ru-RU" smtClean="0"/>
              <a:pPr>
                <a:defRPr/>
              </a:pPr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9D2B9333-927F-46DC-950C-1F7F5BAA1C3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056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6DCD8D-E13E-4B0A-9921-DEC92A2466B1}" type="datetimeFigureOut">
              <a:rPr lang="ru-RU" smtClean="0"/>
              <a:pPr>
                <a:defRPr/>
              </a:pPr>
              <a:t>05.03.2025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9D2B9333-927F-46DC-950C-1F7F5BAA1C3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602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6DCD8D-E13E-4B0A-9921-DEC92A2466B1}" type="datetimeFigureOut">
              <a:rPr lang="ru-RU" smtClean="0"/>
              <a:pPr>
                <a:defRPr/>
              </a:pPr>
              <a:t>05.03.2025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2B9333-927F-46DC-950C-1F7F5BAA1C3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660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6DCD8D-E13E-4B0A-9921-DEC92A2466B1}" type="datetimeFigureOut">
              <a:rPr lang="ru-RU" smtClean="0"/>
              <a:pPr>
                <a:defRPr/>
              </a:pPr>
              <a:t>05.03.2025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2B9333-927F-46DC-950C-1F7F5BAA1C3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50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6DCD8D-E13E-4B0A-9921-DEC92A2466B1}" type="datetimeFigureOut">
              <a:rPr lang="ru-RU" smtClean="0"/>
              <a:pPr>
                <a:defRPr/>
              </a:pPr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2B9333-927F-46DC-950C-1F7F5BAA1C3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364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6DCD8D-E13E-4B0A-9921-DEC92A2466B1}" type="datetimeFigureOut">
              <a:rPr lang="ru-RU" smtClean="0"/>
              <a:pPr>
                <a:defRPr/>
              </a:pPr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9D2B9333-927F-46DC-950C-1F7F5BAA1C3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55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46DCD8D-E13E-4B0A-9921-DEC92A2466B1}" type="datetimeFigureOut">
              <a:rPr lang="ru-RU" smtClean="0"/>
              <a:pPr>
                <a:defRPr/>
              </a:pPr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9D2B9333-927F-46DC-950C-1F7F5BAA1C38}" type="slidenum">
              <a:rPr lang="ru-RU" smtClean="0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13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8.png"/><Relationship Id="rId10" Type="http://schemas.microsoft.com/office/2007/relationships/hdphoto" Target="../media/hdphoto9.wdp"/><Relationship Id="rId4" Type="http://schemas.openxmlformats.org/officeDocument/2006/relationships/image" Target="../media/image27.jpe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4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431704" y="5444396"/>
            <a:ext cx="6577493" cy="78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b="1" i="1" dirty="0">
                <a:latin typeface="Century Gothic" pitchFamily="34" charset="0"/>
              </a:rPr>
              <a:t>Підготувала: вчитель Ліцею №2 «Подільський» Полтавської міської роди</a:t>
            </a:r>
          </a:p>
          <a:p>
            <a:pPr algn="ctr"/>
            <a:r>
              <a:rPr lang="uk-UA" b="1" i="1" dirty="0" err="1">
                <a:latin typeface="Century Gothic" pitchFamily="34" charset="0"/>
              </a:rPr>
              <a:t>Дзьох</a:t>
            </a:r>
            <a:r>
              <a:rPr lang="uk-UA" b="1" i="1" dirty="0">
                <a:latin typeface="Century Gothic" pitchFamily="34" charset="0"/>
              </a:rPr>
              <a:t> Анастасія Миколаївна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2E7D2518-3D18-40F5-B30C-B5EAA9D7C54E}"/>
              </a:ext>
            </a:extLst>
          </p:cNvPr>
          <p:cNvSpPr/>
          <p:nvPr/>
        </p:nvSpPr>
        <p:spPr>
          <a:xfrm>
            <a:off x="1631504" y="627082"/>
            <a:ext cx="9937104" cy="25858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Тема: </a:t>
            </a:r>
            <a:r>
              <a:rPr lang="ru-RU" sz="3200" b="1" dirty="0" err="1"/>
              <a:t>Ознайомлення</a:t>
            </a:r>
            <a:r>
              <a:rPr lang="ru-RU" sz="3200" b="1" dirty="0"/>
              <a:t> з </a:t>
            </a:r>
            <a:r>
              <a:rPr lang="ru-RU" sz="3200" b="1" dirty="0" err="1"/>
              <a:t>об'єктами</a:t>
            </a:r>
            <a:r>
              <a:rPr lang="ru-RU" sz="3200" b="1" dirty="0"/>
              <a:t>, </a:t>
            </a:r>
            <a:r>
              <a:rPr lang="ru-RU" sz="3200" b="1" dirty="0" err="1"/>
              <a:t>їхніми</a:t>
            </a:r>
            <a:r>
              <a:rPr lang="ru-RU" sz="3200" b="1" dirty="0"/>
              <a:t> характеристиками та </a:t>
            </a:r>
            <a:r>
              <a:rPr lang="ru-RU" sz="3200" b="1" dirty="0" err="1"/>
              <a:t>значеннями</a:t>
            </a:r>
            <a:r>
              <a:rPr lang="ru-RU" sz="3200" b="1" dirty="0"/>
              <a:t> </a:t>
            </a:r>
            <a:r>
              <a:rPr lang="ru-RU" sz="3200" b="1" dirty="0" err="1"/>
              <a:t>властивостей</a:t>
            </a:r>
            <a:endParaRPr lang="ru-RU" sz="3200" b="1" dirty="0"/>
          </a:p>
          <a:p>
            <a:pPr algn="ctr"/>
            <a:r>
              <a:rPr lang="ru-RU" sz="3200" b="1" dirty="0"/>
              <a:t>(5 </a:t>
            </a:r>
            <a:r>
              <a:rPr lang="ru-RU" sz="3200" b="1" dirty="0" err="1"/>
              <a:t>клас</a:t>
            </a:r>
            <a:r>
              <a:rPr lang="ru-RU" sz="3200" b="1" dirty="0"/>
              <a:t>)</a:t>
            </a:r>
            <a:endParaRPr lang="uk-UA" sz="32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 txBox="1">
            <a:spLocks/>
          </p:cNvSpPr>
          <p:nvPr/>
        </p:nvSpPr>
        <p:spPr bwMode="black">
          <a:xfrm>
            <a:off x="2244080" y="404665"/>
            <a:ext cx="8388424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r>
              <a:rPr lang="ru-RU" b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Значення</a:t>
            </a:r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b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властивостей</a:t>
            </a:r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b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об'єктів</a:t>
            </a:r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uk-UA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050" name="Picture 2" descr="Властивості та значення об'єктів — урок. Інформатика НУШ, 2 клас.">
            <a:extLst>
              <a:ext uri="{FF2B5EF4-FFF2-40B4-BE49-F238E27FC236}">
                <a16:creationId xmlns:a16="http://schemas.microsoft.com/office/drawing/2014/main" id="{11D7D1C7-D3F3-4877-AB4E-14C1356D2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9" y="1397657"/>
            <a:ext cx="9687048" cy="44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68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/>
          <p:cNvSpPr/>
          <p:nvPr/>
        </p:nvSpPr>
        <p:spPr>
          <a:xfrm>
            <a:off x="6896899" y="1491205"/>
            <a:ext cx="1896910" cy="1896910"/>
          </a:xfrm>
          <a:prstGeom prst="rect">
            <a:avLst/>
          </a:prstGeom>
          <a:solidFill>
            <a:srgbClr val="339933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black">
          <a:xfrm>
            <a:off x="1991544" y="633190"/>
            <a:ext cx="8676456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ru-RU" b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Приклади</a:t>
            </a:r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b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об'єктів</a:t>
            </a:r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та </a:t>
            </a:r>
            <a:r>
              <a:rPr lang="ru-RU" b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їх</a:t>
            </a:r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b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властивостей</a:t>
            </a:r>
            <a:endParaRPr lang="uk-UA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4" name="Picture 2" descr="В соцмережах стає популярним тест з конем у червоному колі | ДОБА">
            <a:extLst>
              <a:ext uri="{FF2B5EF4-FFF2-40B4-BE49-F238E27FC236}">
                <a16:creationId xmlns:a16="http://schemas.microsoft.com/office/drawing/2014/main" id="{62FF8534-B235-4A3E-BEA9-AEEC9AA64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1449183"/>
            <a:ext cx="3427745" cy="223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Груши - Питомник плодовых деревьев и кустарников в Засуве Пётр Кшистыняк">
            <a:extLst>
              <a:ext uri="{FF2B5EF4-FFF2-40B4-BE49-F238E27FC236}">
                <a16:creationId xmlns:a16="http://schemas.microsoft.com/office/drawing/2014/main" id="{9381DE28-9438-49CE-9DE6-7CBA4A0C7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00" b="93800" l="10000" r="90000">
                        <a14:foregroundMark x1="44000" y1="59600" x2="44000" y2="59600"/>
                        <a14:foregroundMark x1="44500" y1="93800" x2="44500" y2="93800"/>
                        <a14:foregroundMark x1="35875" y1="7600" x2="35875" y2="7600"/>
                        <a14:foregroundMark x1="43000" y1="6000" x2="43000" y2="6000"/>
                        <a14:foregroundMark x1="49125" y1="10200" x2="49125" y2="10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06" y="4337647"/>
            <a:ext cx="3427744" cy="214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Груша пакхам 600г в Москве, цены: купить Груши с доставкой">
            <a:extLst>
              <a:ext uri="{FF2B5EF4-FFF2-40B4-BE49-F238E27FC236}">
                <a16:creationId xmlns:a16="http://schemas.microsoft.com/office/drawing/2014/main" id="{097E3AF1-DBDF-40BB-91C8-2FB626342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802" y="3934604"/>
            <a:ext cx="2773085" cy="277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Груша &quot;Кюре&quot;: продажа, цена в Хмельницком. Семена, саженцы и рассада от  &quot;Сади.UA&quot; - 1287017479">
            <a:extLst>
              <a:ext uri="{FF2B5EF4-FFF2-40B4-BE49-F238E27FC236}">
                <a16:creationId xmlns:a16="http://schemas.microsoft.com/office/drawing/2014/main" id="{44305ABA-63B0-4B2B-8DCA-31E375C21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5" b="93370" l="9677" r="89964">
                        <a14:foregroundMark x1="29391" y1="93370" x2="29391" y2="93370"/>
                        <a14:foregroundMark x1="70609" y1="92818" x2="70609" y2="92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902" y="4145565"/>
            <a:ext cx="3466003" cy="224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82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/>
        </p:nvSpPr>
        <p:spPr>
          <a:xfrm>
            <a:off x="2135560" y="2903190"/>
            <a:ext cx="4644652" cy="33341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</p:sp>
      <p:sp>
        <p:nvSpPr>
          <p:cNvPr id="199" name="Shape 199"/>
          <p:cNvSpPr/>
          <p:nvPr/>
        </p:nvSpPr>
        <p:spPr>
          <a:xfrm>
            <a:off x="7104063" y="2852736"/>
            <a:ext cx="2895599" cy="33845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Зміна властивостей</a:t>
            </a:r>
          </a:p>
        </p:txBody>
      </p:sp>
      <p:sp>
        <p:nvSpPr>
          <p:cNvPr id="3" name="Округлена прямокутна виноска 2"/>
          <p:cNvSpPr/>
          <p:nvPr/>
        </p:nvSpPr>
        <p:spPr>
          <a:xfrm>
            <a:off x="2135560" y="1412776"/>
            <a:ext cx="3384376" cy="1175834"/>
          </a:xfrm>
          <a:prstGeom prst="wedgeRoundRectCallout">
            <a:avLst>
              <a:gd name="adj1" fmla="val 38094"/>
              <a:gd name="adj2" fmla="val 74163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i="1" dirty="0">
                <a:solidFill>
                  <a:schemeClr val="tx1"/>
                </a:solidFill>
              </a:rPr>
              <a:t>В результаті дій об’єкта</a:t>
            </a:r>
          </a:p>
        </p:txBody>
      </p:sp>
      <p:sp>
        <p:nvSpPr>
          <p:cNvPr id="8" name="Округлена прямокутна виноска 7"/>
          <p:cNvSpPr/>
          <p:nvPr/>
        </p:nvSpPr>
        <p:spPr>
          <a:xfrm>
            <a:off x="6096000" y="1340768"/>
            <a:ext cx="3960440" cy="936104"/>
          </a:xfrm>
          <a:prstGeom prst="wedgeRoundRectCallout">
            <a:avLst>
              <a:gd name="adj1" fmla="val 11904"/>
              <a:gd name="adj2" fmla="val 113527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tx1"/>
                </a:solidFill>
              </a:rPr>
              <a:t>В </a:t>
            </a:r>
            <a:r>
              <a:rPr lang="ru-RU" sz="2400" b="1" i="1" dirty="0" err="1">
                <a:solidFill>
                  <a:schemeClr val="tx1"/>
                </a:solidFill>
              </a:rPr>
              <a:t>результаті</a:t>
            </a:r>
            <a:r>
              <a:rPr lang="ru-RU" sz="2400" b="1" i="1" dirty="0">
                <a:solidFill>
                  <a:schemeClr val="tx1"/>
                </a:solidFill>
              </a:rPr>
              <a:t> </a:t>
            </a:r>
            <a:r>
              <a:rPr lang="ru-RU" sz="2400" b="1" i="1" dirty="0" err="1">
                <a:solidFill>
                  <a:schemeClr val="tx1"/>
                </a:solidFill>
              </a:rPr>
              <a:t>дії</a:t>
            </a:r>
            <a:r>
              <a:rPr lang="ru-RU" sz="2400" b="1" i="1" dirty="0">
                <a:solidFill>
                  <a:schemeClr val="tx1"/>
                </a:solidFill>
              </a:rPr>
              <a:t> </a:t>
            </a:r>
            <a:r>
              <a:rPr lang="ru-RU" sz="2400" b="1" i="1" dirty="0" err="1">
                <a:solidFill>
                  <a:schemeClr val="tx1"/>
                </a:solidFill>
              </a:rPr>
              <a:t>інших</a:t>
            </a:r>
            <a:r>
              <a:rPr lang="ru-RU" sz="2400" b="1" i="1" dirty="0">
                <a:solidFill>
                  <a:schemeClr val="tx1"/>
                </a:solidFill>
              </a:rPr>
              <a:t> </a:t>
            </a:r>
            <a:r>
              <a:rPr lang="ru-RU" sz="2400" b="1" i="1" dirty="0" err="1">
                <a:solidFill>
                  <a:schemeClr val="tx1"/>
                </a:solidFill>
              </a:rPr>
              <a:t>об’єктів</a:t>
            </a:r>
            <a:endParaRPr lang="ru-RU" sz="2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819992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Місце для вмісту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1312471"/>
              </p:ext>
            </p:extLst>
          </p:nvPr>
        </p:nvGraphicFramePr>
        <p:xfrm>
          <a:off x="1905000" y="620689"/>
          <a:ext cx="8367464" cy="5462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330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ая прямоугольная выноска 17"/>
          <p:cNvSpPr/>
          <p:nvPr/>
        </p:nvSpPr>
        <p:spPr>
          <a:xfrm>
            <a:off x="4799856" y="2347276"/>
            <a:ext cx="2332462" cy="2105800"/>
          </a:xfrm>
          <a:prstGeom prst="wedgeRoundRectCallout">
            <a:avLst>
              <a:gd name="adj1" fmla="val 438"/>
              <a:gd name="adj2" fmla="val 86597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1919536" y="3192134"/>
            <a:ext cx="2332462" cy="1821043"/>
          </a:xfrm>
          <a:prstGeom prst="wedgeRoundRectCallout">
            <a:avLst>
              <a:gd name="adj1" fmla="val 87204"/>
              <a:gd name="adj2" fmla="val 69255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Охарактеризуйте об'єкти </a:t>
            </a:r>
            <a:endParaRPr lang="ru-RU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267404" y="1340769"/>
            <a:ext cx="1908716" cy="997691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uk-UA" sz="8000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7</a:t>
            </a:r>
            <a:endParaRPr lang="ru-RU" sz="8000" i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981200" y="3192134"/>
            <a:ext cx="2170584" cy="2109075"/>
          </a:xfrm>
          <a:noFill/>
        </p:spPr>
        <p:txBody>
          <a:bodyPr/>
          <a:lstStyle/>
          <a:p>
            <a:r>
              <a:rPr lang="uk-UA" dirty="0"/>
              <a:t>Троянда</a:t>
            </a:r>
          </a:p>
          <a:p>
            <a:r>
              <a:rPr lang="uk-UA" dirty="0"/>
              <a:t>Червоного кольору</a:t>
            </a:r>
          </a:p>
          <a:p>
            <a:r>
              <a:rPr lang="uk-UA" dirty="0"/>
              <a:t>Рослина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87888" y="2518049"/>
            <a:ext cx="2088232" cy="1811229"/>
          </a:xfrm>
        </p:spPr>
        <p:txBody>
          <a:bodyPr/>
          <a:lstStyle/>
          <a:p>
            <a:r>
              <a:rPr lang="uk-UA" dirty="0"/>
              <a:t>Цифра</a:t>
            </a:r>
          </a:p>
          <a:p>
            <a:r>
              <a:rPr lang="uk-UA" dirty="0"/>
              <a:t>Червоного кольору</a:t>
            </a:r>
          </a:p>
          <a:p>
            <a:r>
              <a:rPr lang="uk-UA" dirty="0"/>
              <a:t>Сім 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583833" y="5360076"/>
            <a:ext cx="3804502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ВЛАСТИВОСТІ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7940002" y="2708920"/>
            <a:ext cx="2332462" cy="2105800"/>
          </a:xfrm>
          <a:prstGeom prst="wedgeRoundRectCallout">
            <a:avLst>
              <a:gd name="adj1" fmla="val -66682"/>
              <a:gd name="adj2" fmla="val 77157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бъект 5"/>
          <p:cNvSpPr txBox="1">
            <a:spLocks/>
          </p:cNvSpPr>
          <p:nvPr/>
        </p:nvSpPr>
        <p:spPr bwMode="auto">
          <a:xfrm>
            <a:off x="8112224" y="2852937"/>
            <a:ext cx="2232248" cy="181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uk-UA" sz="2400" dirty="0">
                <a:latin typeface="+mn-lt"/>
              </a:rPr>
              <a:t>Фігура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uk-UA" sz="2400" dirty="0">
                <a:latin typeface="+mn-lt"/>
              </a:rPr>
              <a:t>Червоного кольору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uk-UA" sz="2400" dirty="0"/>
              <a:t>Круглої форми</a:t>
            </a:r>
            <a:endParaRPr lang="uk-UA" sz="2400" dirty="0">
              <a:latin typeface="+mn-lt"/>
            </a:endParaRPr>
          </a:p>
        </p:txBody>
      </p:sp>
      <p:pic>
        <p:nvPicPr>
          <p:cNvPr id="4098" name="Picture 2" descr="Троянда червона (83 см)">
            <a:extLst>
              <a:ext uri="{FF2B5EF4-FFF2-40B4-BE49-F238E27FC236}">
                <a16:creationId xmlns:a16="http://schemas.microsoft.com/office/drawing/2014/main" id="{0DEE5937-1929-435F-9A9C-4A368CF4E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379" y="1279842"/>
            <a:ext cx="2444565" cy="183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В соцмережах стає популярним тест з конем у червоному колі | ДОБА">
            <a:extLst>
              <a:ext uri="{FF2B5EF4-FFF2-40B4-BE49-F238E27FC236}">
                <a16:creationId xmlns:a16="http://schemas.microsoft.com/office/drawing/2014/main" id="{5F978F04-6934-483A-8441-8CE6DDD5E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78" b="94159" l="7763" r="89650">
                        <a14:foregroundMark x1="7763" y1="52336" x2="7763" y2="52336"/>
                        <a14:foregroundMark x1="37900" y1="8411" x2="37900" y2="8411"/>
                        <a14:foregroundMark x1="39269" y1="94159" x2="39269" y2="94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35" y="1356022"/>
            <a:ext cx="1966226" cy="128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90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4" grpId="0" build="p"/>
      <p:bldP spid="6" grpId="0" build="p"/>
      <p:bldP spid="11" grpId="0" animBg="1"/>
      <p:bldP spid="19" grpId="0" animBg="1"/>
      <p:bldP spid="1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круглений прямокутник 1"/>
          <p:cNvSpPr/>
          <p:nvPr/>
        </p:nvSpPr>
        <p:spPr>
          <a:xfrm>
            <a:off x="3503713" y="3356992"/>
            <a:ext cx="6407943" cy="2087562"/>
          </a:xfrm>
          <a:prstGeom prst="roundRect">
            <a:avLst>
              <a:gd name="adj" fmla="val 2450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600" b="1" i="1" dirty="0">
                <a:solidFill>
                  <a:srgbClr val="FFFF00"/>
                </a:solidFill>
              </a:rPr>
              <a:t>Класифікація</a:t>
            </a:r>
            <a:r>
              <a:rPr lang="uk-UA" sz="3600" b="1" i="1" dirty="0">
                <a:solidFill>
                  <a:schemeClr val="bg1"/>
                </a:solidFill>
              </a:rPr>
              <a:t> </a:t>
            </a:r>
            <a:r>
              <a:rPr lang="uk-UA" sz="2800" b="1" i="1" dirty="0">
                <a:solidFill>
                  <a:schemeClr val="bg1"/>
                </a:solidFill>
              </a:rPr>
              <a:t>– </a:t>
            </a:r>
            <a:r>
              <a:rPr lang="ru-RU" sz="2800" b="1" i="1" dirty="0" err="1">
                <a:solidFill>
                  <a:schemeClr val="bg1"/>
                </a:solidFill>
              </a:rPr>
              <a:t>це</a:t>
            </a:r>
            <a:r>
              <a:rPr lang="ru-RU" sz="2800" b="1" i="1" dirty="0">
                <a:solidFill>
                  <a:schemeClr val="bg1"/>
                </a:solidFill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</a:rPr>
              <a:t>розподіл</a:t>
            </a:r>
            <a:r>
              <a:rPr lang="ru-RU" sz="2800" b="1" i="1" dirty="0">
                <a:solidFill>
                  <a:schemeClr val="bg1"/>
                </a:solidFill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</a:rPr>
              <a:t>об’єктів</a:t>
            </a:r>
            <a:r>
              <a:rPr lang="ru-RU" sz="2800" b="1" i="1" dirty="0">
                <a:solidFill>
                  <a:schemeClr val="bg1"/>
                </a:solidFill>
              </a:rPr>
              <a:t> на </a:t>
            </a:r>
            <a:r>
              <a:rPr lang="ru-RU" sz="2800" b="1" i="1" dirty="0" err="1">
                <a:solidFill>
                  <a:schemeClr val="bg1"/>
                </a:solidFill>
              </a:rPr>
              <a:t>групи</a:t>
            </a:r>
            <a:r>
              <a:rPr lang="ru-RU" sz="2800" b="1" i="1" dirty="0">
                <a:solidFill>
                  <a:schemeClr val="bg1"/>
                </a:solidFill>
              </a:rPr>
              <a:t> за </a:t>
            </a:r>
            <a:r>
              <a:rPr lang="ru-RU" sz="2800" b="1" i="1" dirty="0" err="1">
                <a:solidFill>
                  <a:schemeClr val="bg1"/>
                </a:solidFill>
              </a:rPr>
              <a:t>значеннями</a:t>
            </a:r>
            <a:r>
              <a:rPr lang="ru-RU" sz="2800" b="1" i="1" dirty="0">
                <a:solidFill>
                  <a:schemeClr val="bg1"/>
                </a:solidFill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</a:rPr>
              <a:t>однієї</a:t>
            </a:r>
            <a:r>
              <a:rPr lang="ru-RU" sz="2800" b="1" i="1" dirty="0">
                <a:solidFill>
                  <a:schemeClr val="bg1"/>
                </a:solidFill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</a:rPr>
              <a:t>або</a:t>
            </a:r>
            <a:r>
              <a:rPr lang="ru-RU" sz="2800" b="1" i="1" dirty="0">
                <a:solidFill>
                  <a:schemeClr val="bg1"/>
                </a:solidFill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</a:rPr>
              <a:t>кількох</a:t>
            </a:r>
            <a:r>
              <a:rPr lang="ru-RU" sz="2800" b="1" i="1" dirty="0">
                <a:solidFill>
                  <a:schemeClr val="bg1"/>
                </a:solidFill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</a:rPr>
              <a:t>властивостей</a:t>
            </a:r>
            <a:r>
              <a:rPr lang="ru-RU" sz="2800" b="1" i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7408" y="1394656"/>
            <a:ext cx="110892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latin typeface="+mn-lt"/>
              </a:rPr>
              <a:t>Для </a:t>
            </a:r>
            <a:r>
              <a:rPr lang="ru-RU" sz="2800" b="1" i="1" dirty="0" err="1">
                <a:latin typeface="+mn-lt"/>
              </a:rPr>
              <a:t>зручності</a:t>
            </a:r>
            <a:r>
              <a:rPr lang="ru-RU" sz="2800" b="1" i="1" dirty="0">
                <a:latin typeface="+mn-lt"/>
              </a:rPr>
              <a:t> </a:t>
            </a:r>
            <a:r>
              <a:rPr lang="ru-RU" sz="2800" b="1" i="1" dirty="0" err="1">
                <a:latin typeface="+mn-lt"/>
              </a:rPr>
              <a:t>опрацювання</a:t>
            </a:r>
            <a:r>
              <a:rPr lang="ru-RU" sz="2800" b="1" i="1" dirty="0">
                <a:latin typeface="+mn-lt"/>
              </a:rPr>
              <a:t>, </a:t>
            </a:r>
            <a:r>
              <a:rPr lang="ru-RU" sz="2800" b="1" i="1" dirty="0" err="1">
                <a:latin typeface="+mn-lt"/>
              </a:rPr>
              <a:t>передавання</a:t>
            </a:r>
            <a:r>
              <a:rPr lang="ru-RU" sz="2800" b="1" i="1" dirty="0">
                <a:latin typeface="+mn-lt"/>
              </a:rPr>
              <a:t> та </a:t>
            </a:r>
            <a:r>
              <a:rPr lang="ru-RU" sz="2800" b="1" i="1" dirty="0" err="1">
                <a:latin typeface="+mn-lt"/>
              </a:rPr>
              <a:t>збереження</a:t>
            </a:r>
            <a:r>
              <a:rPr lang="ru-RU" sz="2800" b="1" i="1" dirty="0">
                <a:latin typeface="+mn-lt"/>
              </a:rPr>
              <a:t> </a:t>
            </a:r>
            <a:r>
              <a:rPr lang="ru-RU" sz="2800" b="1" i="1" dirty="0" err="1">
                <a:latin typeface="+mn-lt"/>
              </a:rPr>
              <a:t>даних</a:t>
            </a:r>
            <a:r>
              <a:rPr lang="ru-RU" sz="2800" b="1" i="1" dirty="0">
                <a:latin typeface="+mn-lt"/>
              </a:rPr>
              <a:t> про </a:t>
            </a:r>
            <a:r>
              <a:rPr lang="ru-RU" sz="2800" b="1" i="1" dirty="0" err="1">
                <a:latin typeface="+mn-lt"/>
              </a:rPr>
              <a:t>об'єкти</a:t>
            </a:r>
            <a:r>
              <a:rPr lang="ru-RU" sz="2800" b="1" i="1" dirty="0">
                <a:latin typeface="+mn-lt"/>
              </a:rPr>
              <a:t> люди часто </a:t>
            </a:r>
            <a:r>
              <a:rPr lang="ru-RU" sz="2800" b="1" i="1" dirty="0" err="1">
                <a:latin typeface="+mn-lt"/>
              </a:rPr>
              <a:t>об'єднують</a:t>
            </a:r>
            <a:r>
              <a:rPr lang="ru-RU" sz="2800" b="1" i="1" dirty="0">
                <a:latin typeface="+mn-lt"/>
              </a:rPr>
              <a:t> </a:t>
            </a:r>
            <a:r>
              <a:rPr lang="ru-RU" sz="2800" b="1" i="1" dirty="0" err="1">
                <a:latin typeface="+mn-lt"/>
              </a:rPr>
              <a:t>їх</a:t>
            </a:r>
            <a:r>
              <a:rPr lang="ru-RU" sz="2800" b="1" i="1" dirty="0">
                <a:latin typeface="+mn-lt"/>
              </a:rPr>
              <a:t> у </a:t>
            </a:r>
            <a:r>
              <a:rPr lang="ru-RU" sz="2800" b="1" i="1" dirty="0" err="1">
                <a:latin typeface="+mn-lt"/>
              </a:rPr>
              <a:t>певні</a:t>
            </a:r>
            <a:r>
              <a:rPr lang="ru-RU" sz="2800" b="1" i="1" dirty="0">
                <a:latin typeface="+mn-lt"/>
              </a:rPr>
              <a:t> </a:t>
            </a:r>
            <a:r>
              <a:rPr lang="ru-RU" sz="2800" b="1" i="1" dirty="0" err="1">
                <a:latin typeface="+mn-lt"/>
              </a:rPr>
              <a:t>групи</a:t>
            </a:r>
            <a:r>
              <a:rPr lang="ru-RU" sz="2800" b="1" i="1" dirty="0">
                <a:latin typeface="+mn-lt"/>
              </a:rPr>
              <a:t> – </a:t>
            </a:r>
            <a:r>
              <a:rPr lang="ru-RU" sz="2800" b="1" i="1" dirty="0" err="1">
                <a:latin typeface="+mn-lt"/>
              </a:rPr>
              <a:t>класифікують</a:t>
            </a:r>
            <a:r>
              <a:rPr lang="ru-RU" sz="2800" b="1" i="1" dirty="0">
                <a:latin typeface="+mn-lt"/>
              </a:rPr>
              <a:t>.</a:t>
            </a:r>
          </a:p>
          <a:p>
            <a:endParaRPr lang="uk-UA" sz="2400" b="1" i="1" dirty="0">
              <a:latin typeface="+mn-lt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black">
          <a:xfrm>
            <a:off x="1847528" y="688562"/>
            <a:ext cx="73914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ru-RU" sz="4000" b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Класифікація</a:t>
            </a:r>
            <a:r>
              <a:rPr lang="ru-RU" sz="40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4000" b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об’єктів</a:t>
            </a:r>
            <a:endParaRPr lang="uk-UA" sz="40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122" name="Picture 2" descr="червоний знак оклику png | PNGWing">
            <a:extLst>
              <a:ext uri="{FF2B5EF4-FFF2-40B4-BE49-F238E27FC236}">
                <a16:creationId xmlns:a16="http://schemas.microsoft.com/office/drawing/2014/main" id="{46D8C654-D648-48B4-B938-7485837EF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9" b="90000" l="10000" r="90000">
                        <a14:foregroundMark x1="51667" y1="87222" x2="51667" y2="87222"/>
                        <a14:foregroundMark x1="52222" y1="8889" x2="52222" y2="8889"/>
                        <a14:foregroundMark x1="46944" y1="24722" x2="46944" y2="24722"/>
                        <a14:foregroundMark x1="57222" y1="25556" x2="57222" y2="25556"/>
                        <a14:foregroundMark x1="54444" y1="24167" x2="54444" y2="24167"/>
                        <a14:foregroundMark x1="52778" y1="23611" x2="52778" y2="23611"/>
                        <a14:foregroundMark x1="52500" y1="21111" x2="52500" y2="21111"/>
                        <a14:foregroundMark x1="44722" y1="24722" x2="44722" y2="24722"/>
                        <a14:foregroundMark x1="46111" y1="24444" x2="46111" y2="24444"/>
                        <a14:foregroundMark x1="43889" y1="21667" x2="43889" y2="2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3850">
            <a:off x="653717" y="2733508"/>
            <a:ext cx="3976183" cy="397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27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711624" y="404665"/>
            <a:ext cx="7391400" cy="563563"/>
          </a:xfrm>
        </p:spPr>
        <p:txBody>
          <a:bodyPr>
            <a:normAutofit fontScale="90000"/>
          </a:bodyPr>
          <a:lstStyle/>
          <a:p>
            <a:r>
              <a:rPr lang="uk-UA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Класифікація об’єктів</a:t>
            </a:r>
          </a:p>
        </p:txBody>
      </p:sp>
      <p:sp>
        <p:nvSpPr>
          <p:cNvPr id="7" name="Округлений прямокутник 6"/>
          <p:cNvSpPr/>
          <p:nvPr/>
        </p:nvSpPr>
        <p:spPr>
          <a:xfrm>
            <a:off x="2423593" y="2420888"/>
            <a:ext cx="2304255" cy="1507020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chemeClr val="accent1"/>
              </a:buClr>
              <a:buSzPct val="86538"/>
            </a:pPr>
            <a:r>
              <a:rPr lang="ru-RU" sz="2400" b="1" i="1" dirty="0">
                <a:solidFill>
                  <a:schemeClr val="bg1"/>
                </a:solidFill>
                <a:ea typeface="Cambria"/>
                <a:cs typeface="Cambria"/>
                <a:sym typeface="Cambria"/>
              </a:rPr>
              <a:t>Вид</a:t>
            </a:r>
          </a:p>
          <a:p>
            <a:pPr lvl="0">
              <a:buClr>
                <a:schemeClr val="accent1"/>
              </a:buClr>
              <a:buSzPct val="86538"/>
            </a:pPr>
            <a:r>
              <a:rPr lang="ru-RU" sz="2400" b="1" i="1" dirty="0">
                <a:solidFill>
                  <a:schemeClr val="bg1"/>
                </a:solidFill>
                <a:ea typeface="Cambria"/>
                <a:cs typeface="Cambria"/>
                <a:sym typeface="Cambria"/>
              </a:rPr>
              <a:t>У </a:t>
            </a:r>
            <a:r>
              <a:rPr lang="ru-RU" sz="2400" b="1" i="1" dirty="0" err="1">
                <a:solidFill>
                  <a:schemeClr val="bg1"/>
                </a:solidFill>
                <a:ea typeface="Cambria"/>
                <a:cs typeface="Cambria"/>
                <a:sym typeface="Cambria"/>
              </a:rPr>
              <a:t>лінійку</a:t>
            </a:r>
            <a:endParaRPr lang="ru-RU" sz="2400" b="1" i="1" dirty="0">
              <a:solidFill>
                <a:schemeClr val="bg1"/>
              </a:solidFill>
              <a:ea typeface="Cambria"/>
              <a:cs typeface="Cambria"/>
              <a:sym typeface="Cambria"/>
            </a:endParaRPr>
          </a:p>
          <a:p>
            <a:pPr lvl="0">
              <a:buClr>
                <a:schemeClr val="accent1"/>
              </a:buClr>
              <a:buSzPct val="86538"/>
            </a:pPr>
            <a:r>
              <a:rPr lang="ru-RU" sz="2400" b="1" i="1" dirty="0">
                <a:solidFill>
                  <a:schemeClr val="bg1"/>
                </a:solidFill>
                <a:ea typeface="Cambria"/>
                <a:cs typeface="Cambria"/>
                <a:sym typeface="Cambria"/>
              </a:rPr>
              <a:t>У </a:t>
            </a:r>
            <a:r>
              <a:rPr lang="ru-RU" sz="2400" b="1" i="1" dirty="0" err="1">
                <a:solidFill>
                  <a:schemeClr val="bg1"/>
                </a:solidFill>
                <a:ea typeface="Cambria"/>
                <a:cs typeface="Cambria"/>
                <a:sym typeface="Cambria"/>
              </a:rPr>
              <a:t>клітинку</a:t>
            </a:r>
            <a:endParaRPr lang="ru-RU" sz="2400" b="1" i="1" dirty="0">
              <a:solidFill>
                <a:schemeClr val="bg1"/>
              </a:solidFill>
              <a:ea typeface="Cambria"/>
              <a:cs typeface="Cambria"/>
              <a:sym typeface="Cambria"/>
            </a:endParaRPr>
          </a:p>
        </p:txBody>
      </p:sp>
      <p:sp>
        <p:nvSpPr>
          <p:cNvPr id="8" name="Округлений прямокутник 7"/>
          <p:cNvSpPr/>
          <p:nvPr/>
        </p:nvSpPr>
        <p:spPr>
          <a:xfrm>
            <a:off x="5519936" y="4725144"/>
            <a:ext cx="4404190" cy="1507020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chemeClr val="accent1"/>
              </a:buClr>
              <a:buSzPct val="86538"/>
            </a:pPr>
            <a:r>
              <a:rPr lang="ru-RU" sz="2400" b="1" i="1" dirty="0" err="1">
                <a:solidFill>
                  <a:schemeClr val="bg1"/>
                </a:solidFill>
                <a:ea typeface="Cambria"/>
                <a:cs typeface="Cambria"/>
                <a:sym typeface="Cambria"/>
              </a:rPr>
              <a:t>Призначення</a:t>
            </a:r>
            <a:endParaRPr lang="ru-RU" sz="2400" b="1" i="1" dirty="0">
              <a:solidFill>
                <a:schemeClr val="bg1"/>
              </a:solidFill>
              <a:ea typeface="Cambria"/>
              <a:cs typeface="Cambria"/>
              <a:sym typeface="Cambria"/>
            </a:endParaRPr>
          </a:p>
          <a:p>
            <a:pPr lvl="0" algn="ctr">
              <a:buClr>
                <a:schemeClr val="accent1"/>
              </a:buClr>
              <a:buSzPct val="86538"/>
            </a:pPr>
            <a:r>
              <a:rPr lang="ru-RU" sz="2400" b="1" i="1" dirty="0">
                <a:solidFill>
                  <a:schemeClr val="bg1"/>
                </a:solidFill>
                <a:ea typeface="Cambria"/>
                <a:cs typeface="Cambria"/>
                <a:sym typeface="Cambria"/>
              </a:rPr>
              <a:t>Для </a:t>
            </a:r>
            <a:r>
              <a:rPr lang="ru-RU" sz="2400" b="1" i="1" dirty="0" err="1">
                <a:solidFill>
                  <a:schemeClr val="bg1"/>
                </a:solidFill>
                <a:ea typeface="Cambria"/>
                <a:cs typeface="Cambria"/>
                <a:sym typeface="Cambria"/>
              </a:rPr>
              <a:t>класних</a:t>
            </a:r>
            <a:r>
              <a:rPr lang="ru-RU" sz="2400" b="1" i="1" dirty="0">
                <a:solidFill>
                  <a:schemeClr val="bg1"/>
                </a:solidFill>
                <a:ea typeface="Cambria"/>
                <a:cs typeface="Cambria"/>
                <a:sym typeface="Cambria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ea typeface="Cambria"/>
                <a:cs typeface="Cambria"/>
                <a:sym typeface="Cambria"/>
              </a:rPr>
              <a:t>робіт</a:t>
            </a:r>
            <a:endParaRPr lang="ru-RU" sz="2400" b="1" i="1" dirty="0">
              <a:solidFill>
                <a:schemeClr val="bg1"/>
              </a:solidFill>
              <a:ea typeface="Cambria"/>
              <a:cs typeface="Cambria"/>
              <a:sym typeface="Cambria"/>
            </a:endParaRPr>
          </a:p>
          <a:p>
            <a:pPr lvl="0" algn="ctr">
              <a:buClr>
                <a:schemeClr val="accent1"/>
              </a:buClr>
              <a:buSzPct val="86538"/>
            </a:pPr>
            <a:r>
              <a:rPr lang="ru-RU" sz="2400" b="1" i="1" dirty="0">
                <a:solidFill>
                  <a:schemeClr val="bg1"/>
                </a:solidFill>
                <a:ea typeface="Cambria"/>
                <a:cs typeface="Cambria"/>
                <a:sym typeface="Cambria"/>
              </a:rPr>
              <a:t>Для </a:t>
            </a:r>
            <a:r>
              <a:rPr lang="ru-RU" sz="2400" b="1" i="1" dirty="0" err="1">
                <a:solidFill>
                  <a:schemeClr val="bg1"/>
                </a:solidFill>
                <a:ea typeface="Cambria"/>
                <a:cs typeface="Cambria"/>
                <a:sym typeface="Cambria"/>
              </a:rPr>
              <a:t>домашніх</a:t>
            </a:r>
            <a:r>
              <a:rPr lang="ru-RU" sz="2400" b="1" i="1" dirty="0">
                <a:solidFill>
                  <a:schemeClr val="bg1"/>
                </a:solidFill>
                <a:ea typeface="Cambria"/>
                <a:cs typeface="Cambria"/>
                <a:sym typeface="Cambria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ea typeface="Cambria"/>
                <a:cs typeface="Cambria"/>
                <a:sym typeface="Cambria"/>
              </a:rPr>
              <a:t>робіт</a:t>
            </a:r>
            <a:endParaRPr lang="ru-RU" sz="2400" b="1" i="1" dirty="0">
              <a:solidFill>
                <a:schemeClr val="bg1"/>
              </a:solidFill>
              <a:ea typeface="Cambria"/>
              <a:cs typeface="Cambria"/>
              <a:sym typeface="Cambria"/>
            </a:endParaRPr>
          </a:p>
          <a:p>
            <a:pPr lvl="0" algn="ctr">
              <a:buClr>
                <a:schemeClr val="accent1"/>
              </a:buClr>
              <a:buSzPct val="86538"/>
            </a:pPr>
            <a:r>
              <a:rPr lang="ru-RU" sz="2400" b="1" i="1" dirty="0">
                <a:solidFill>
                  <a:schemeClr val="bg1"/>
                </a:solidFill>
                <a:ea typeface="Cambria"/>
                <a:cs typeface="Cambria"/>
                <a:sym typeface="Cambria"/>
              </a:rPr>
              <a:t>Для </a:t>
            </a:r>
            <a:r>
              <a:rPr lang="ru-RU" sz="2400" b="1" i="1" dirty="0" err="1">
                <a:solidFill>
                  <a:schemeClr val="bg1"/>
                </a:solidFill>
                <a:ea typeface="Cambria"/>
                <a:cs typeface="Cambria"/>
                <a:sym typeface="Cambria"/>
              </a:rPr>
              <a:t>контрольних</a:t>
            </a:r>
            <a:r>
              <a:rPr lang="ru-RU" sz="2400" b="1" i="1" dirty="0">
                <a:solidFill>
                  <a:schemeClr val="bg1"/>
                </a:solidFill>
                <a:ea typeface="Cambria"/>
                <a:cs typeface="Cambria"/>
                <a:sym typeface="Cambria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ea typeface="Cambria"/>
                <a:cs typeface="Cambria"/>
                <a:sym typeface="Cambria"/>
              </a:rPr>
              <a:t>робіт</a:t>
            </a:r>
            <a:endParaRPr lang="ru-RU" sz="2400" b="1" i="1" dirty="0">
              <a:solidFill>
                <a:schemeClr val="bg1"/>
              </a:solidFill>
              <a:ea typeface="Cambria"/>
              <a:cs typeface="Cambria"/>
              <a:sym typeface="Cambria"/>
            </a:endParaRPr>
          </a:p>
        </p:txBody>
      </p:sp>
      <p:sp>
        <p:nvSpPr>
          <p:cNvPr id="9" name="Округлений прямокутник 8"/>
          <p:cNvSpPr/>
          <p:nvPr/>
        </p:nvSpPr>
        <p:spPr>
          <a:xfrm>
            <a:off x="2423593" y="4221088"/>
            <a:ext cx="2304255" cy="2011076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chemeClr val="accent1"/>
              </a:buClr>
              <a:buSzPct val="86538"/>
            </a:pPr>
            <a:r>
              <a:rPr lang="ru-RU" sz="2400" b="1" i="1" dirty="0" err="1">
                <a:solidFill>
                  <a:schemeClr val="bg1"/>
                </a:solidFill>
                <a:ea typeface="Cambria"/>
                <a:cs typeface="Cambria"/>
                <a:sym typeface="Cambria"/>
              </a:rPr>
              <a:t>Кількість</a:t>
            </a:r>
            <a:r>
              <a:rPr lang="ru-RU" sz="2400" b="1" i="1" dirty="0">
                <a:solidFill>
                  <a:schemeClr val="bg1"/>
                </a:solidFill>
                <a:ea typeface="Cambria"/>
                <a:cs typeface="Cambria"/>
                <a:sym typeface="Cambria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ea typeface="Cambria"/>
                <a:cs typeface="Cambria"/>
                <a:sym typeface="Cambria"/>
              </a:rPr>
              <a:t>сторінок</a:t>
            </a:r>
            <a:endParaRPr lang="ru-RU" sz="2400" b="1" i="1" dirty="0">
              <a:solidFill>
                <a:schemeClr val="bg1"/>
              </a:solidFill>
              <a:ea typeface="Cambria"/>
              <a:cs typeface="Cambria"/>
              <a:sym typeface="Cambria"/>
            </a:endParaRPr>
          </a:p>
          <a:p>
            <a:pPr lvl="0" algn="ctr">
              <a:buClr>
                <a:schemeClr val="accent1"/>
              </a:buClr>
              <a:buSzPct val="86538"/>
            </a:pPr>
            <a:r>
              <a:rPr lang="ru-RU" sz="2400" b="1" i="1" dirty="0">
                <a:solidFill>
                  <a:schemeClr val="bg1"/>
                </a:solidFill>
                <a:ea typeface="Cambria"/>
                <a:cs typeface="Cambria"/>
                <a:sym typeface="Cambria"/>
              </a:rPr>
              <a:t>12</a:t>
            </a:r>
          </a:p>
          <a:p>
            <a:pPr lvl="0" algn="ctr">
              <a:buClr>
                <a:schemeClr val="accent1"/>
              </a:buClr>
              <a:buSzPct val="86538"/>
            </a:pPr>
            <a:r>
              <a:rPr lang="ru-RU" sz="2400" b="1" i="1" dirty="0">
                <a:solidFill>
                  <a:schemeClr val="bg1"/>
                </a:solidFill>
                <a:ea typeface="Cambria"/>
                <a:cs typeface="Cambria"/>
                <a:sym typeface="Cambria"/>
              </a:rPr>
              <a:t>18</a:t>
            </a:r>
          </a:p>
          <a:p>
            <a:pPr lvl="0" algn="ctr">
              <a:buClr>
                <a:schemeClr val="accent1"/>
              </a:buClr>
              <a:buSzPct val="86538"/>
            </a:pPr>
            <a:r>
              <a:rPr lang="ru-RU" sz="2400" b="1" i="1" dirty="0">
                <a:solidFill>
                  <a:schemeClr val="bg1"/>
                </a:solidFill>
                <a:ea typeface="Cambria"/>
                <a:cs typeface="Cambria"/>
                <a:sym typeface="Cambria"/>
              </a:rPr>
              <a:t>24</a:t>
            </a:r>
          </a:p>
        </p:txBody>
      </p:sp>
      <p:sp>
        <p:nvSpPr>
          <p:cNvPr id="11" name="Округлена прямокутна виноска 10"/>
          <p:cNvSpPr/>
          <p:nvPr/>
        </p:nvSpPr>
        <p:spPr>
          <a:xfrm>
            <a:off x="4511824" y="1052737"/>
            <a:ext cx="2371624" cy="746803"/>
          </a:xfrm>
          <a:prstGeom prst="wedgeRoundRectCallout">
            <a:avLst>
              <a:gd name="adj1" fmla="val 46996"/>
              <a:gd name="adj2" fmla="val 93185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>
                <a:solidFill>
                  <a:schemeClr val="bg1"/>
                </a:solidFill>
              </a:rPr>
              <a:t>Зошити</a:t>
            </a:r>
          </a:p>
        </p:txBody>
      </p:sp>
      <p:pic>
        <p:nvPicPr>
          <p:cNvPr id="6146" name="Picture 2" descr="Зошит в лінію 24 аркуші кольорова обкладинка мікс | Зошити в лінію на 24  листка | Зошити в лінію з природою | (ID#1880221376), цена: 12.50 ₴, купить  на Prom.ua">
            <a:extLst>
              <a:ext uri="{FF2B5EF4-FFF2-40B4-BE49-F238E27FC236}">
                <a16:creationId xmlns:a16="http://schemas.microsoft.com/office/drawing/2014/main" id="{71FDECB0-3715-4CEB-B390-C8FE930A7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1" b="90684" l="6875" r="93906">
                        <a14:foregroundMark x1="6875" y1="57414" x2="6875" y2="57414"/>
                        <a14:foregroundMark x1="18516" y1="29563" x2="18516" y2="29563"/>
                        <a14:foregroundMark x1="21250" y1="26806" x2="21250" y2="26806"/>
                        <a14:foregroundMark x1="38516" y1="90779" x2="38516" y2="90779"/>
                        <a14:foregroundMark x1="44531" y1="15399" x2="44531" y2="15399"/>
                        <a14:foregroundMark x1="34766" y1="19962" x2="34766" y2="19962"/>
                        <a14:foregroundMark x1="93906" y1="31274" x2="93906" y2="31274"/>
                        <a14:foregroundMark x1="83672" y1="24525" x2="83672" y2="24525"/>
                        <a14:foregroundMark x1="81797" y1="26236" x2="81797" y2="26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943097"/>
            <a:ext cx="5112568" cy="353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951614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19536" y="188640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ВПРАВА №1</a:t>
            </a:r>
          </a:p>
        </p:txBody>
      </p:sp>
      <p:graphicFrame>
        <p:nvGraphicFramePr>
          <p:cNvPr id="9" name="Таблиця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493159"/>
              </p:ext>
            </p:extLst>
          </p:nvPr>
        </p:nvGraphicFramePr>
        <p:xfrm>
          <a:off x="1991544" y="2636912"/>
          <a:ext cx="8136904" cy="3519642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168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7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08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1938">
                <a:tc>
                  <a:txBody>
                    <a:bodyPr/>
                    <a:lstStyle/>
                    <a:p>
                      <a:pPr algn="ctr"/>
                      <a:r>
                        <a:rPr lang="uk-UA" sz="1800" dirty="0"/>
                        <a:t>Групи </a:t>
                      </a:r>
                    </a:p>
                  </a:txBody>
                  <a:tcPr marL="91449" marR="91449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/>
                        <a:t>Властивість </a:t>
                      </a:r>
                    </a:p>
                  </a:txBody>
                  <a:tcPr marL="91449" marR="91449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/>
                        <a:t>Значення властивості</a:t>
                      </a:r>
                    </a:p>
                  </a:txBody>
                  <a:tcPr marL="91449" marR="91449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9793">
                <a:tc>
                  <a:txBody>
                    <a:bodyPr/>
                    <a:lstStyle/>
                    <a:p>
                      <a:endParaRPr lang="uk-UA" sz="1800" dirty="0"/>
                    </a:p>
                  </a:txBody>
                  <a:tcPr marL="91449" marR="91449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sz="1800" dirty="0"/>
                    </a:p>
                  </a:txBody>
                  <a:tcPr marL="91449" marR="91449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sz="1800"/>
                    </a:p>
                  </a:txBody>
                  <a:tcPr marL="91449" marR="91449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9793">
                <a:tc>
                  <a:txBody>
                    <a:bodyPr/>
                    <a:lstStyle/>
                    <a:p>
                      <a:endParaRPr lang="uk-UA" sz="1800" dirty="0"/>
                    </a:p>
                  </a:txBody>
                  <a:tcPr marL="91449" marR="91449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sz="1800" dirty="0"/>
                    </a:p>
                  </a:txBody>
                  <a:tcPr marL="91449" marR="91449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sz="1800" dirty="0"/>
                    </a:p>
                  </a:txBody>
                  <a:tcPr marL="91449" marR="91449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3582" name="Picture 12" descr="http://im2-tub-ua.yandex.net/i?id=67176123-43-72&amp;n=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480" y="5118034"/>
            <a:ext cx="884238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3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718" y="4778308"/>
            <a:ext cx="122396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4" name="Picture 15" descr="http://im3-tub-ua.yandex.net/i?id=87310131-27-72&amp;n=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0" t="4819" r="18285" b="12601"/>
          <a:stretch>
            <a:fillRect/>
          </a:stretch>
        </p:blipFill>
        <p:spPr bwMode="auto">
          <a:xfrm>
            <a:off x="4259780" y="4822759"/>
            <a:ext cx="63341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Блок-схема: альтернативний процес 16"/>
          <p:cNvSpPr/>
          <p:nvPr/>
        </p:nvSpPr>
        <p:spPr>
          <a:xfrm>
            <a:off x="2063553" y="1268760"/>
            <a:ext cx="8190111" cy="1152128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800" b="1" i="1" dirty="0" err="1">
                <a:solidFill>
                  <a:schemeClr val="tx1"/>
                </a:solidFill>
              </a:rPr>
              <a:t>Визнач</a:t>
            </a:r>
            <a:r>
              <a:rPr lang="ru-RU" sz="2800" b="1" i="1" dirty="0">
                <a:solidFill>
                  <a:schemeClr val="tx1"/>
                </a:solidFill>
              </a:rPr>
              <a:t> </a:t>
            </a:r>
            <a:r>
              <a:rPr lang="ru-RU" sz="2800" b="1" i="1" dirty="0" err="1">
                <a:solidFill>
                  <a:schemeClr val="tx1"/>
                </a:solidFill>
              </a:rPr>
              <a:t>властивості</a:t>
            </a:r>
            <a:r>
              <a:rPr lang="ru-RU" sz="2800" b="1" i="1" dirty="0">
                <a:solidFill>
                  <a:schemeClr val="tx1"/>
                </a:solidFill>
              </a:rPr>
              <a:t> та </a:t>
            </a:r>
            <a:r>
              <a:rPr lang="ru-RU" sz="2800" b="1" i="1" dirty="0" err="1">
                <a:solidFill>
                  <a:schemeClr val="tx1"/>
                </a:solidFill>
              </a:rPr>
              <a:t>їх</a:t>
            </a:r>
            <a:r>
              <a:rPr lang="ru-RU" sz="2800" b="1" i="1" dirty="0">
                <a:solidFill>
                  <a:schemeClr val="tx1"/>
                </a:solidFill>
              </a:rPr>
              <a:t> </a:t>
            </a:r>
            <a:r>
              <a:rPr lang="ru-RU" sz="2800" b="1" i="1" dirty="0" err="1">
                <a:solidFill>
                  <a:schemeClr val="tx1"/>
                </a:solidFill>
              </a:rPr>
              <a:t>значення</a:t>
            </a:r>
            <a:r>
              <a:rPr lang="ru-RU" sz="2800" b="1" i="1" dirty="0">
                <a:solidFill>
                  <a:schemeClr val="tx1"/>
                </a:solidFill>
              </a:rPr>
              <a:t>, за </a:t>
            </a:r>
            <a:r>
              <a:rPr lang="ru-RU" sz="2800" b="1" i="1" dirty="0" err="1">
                <a:solidFill>
                  <a:schemeClr val="tx1"/>
                </a:solidFill>
              </a:rPr>
              <a:t>якими</a:t>
            </a:r>
            <a:r>
              <a:rPr lang="ru-RU" sz="2800" b="1" i="1" dirty="0">
                <a:solidFill>
                  <a:schemeClr val="tx1"/>
                </a:solidFill>
              </a:rPr>
              <a:t> </a:t>
            </a:r>
            <a:r>
              <a:rPr lang="ru-RU" sz="2800" b="1" i="1" dirty="0" err="1">
                <a:solidFill>
                  <a:schemeClr val="tx1"/>
                </a:solidFill>
              </a:rPr>
              <a:t>об'єкти</a:t>
            </a:r>
            <a:r>
              <a:rPr lang="ru-RU" sz="2800" b="1" i="1" dirty="0">
                <a:solidFill>
                  <a:schemeClr val="tx1"/>
                </a:solidFill>
              </a:rPr>
              <a:t> </a:t>
            </a:r>
            <a:r>
              <a:rPr lang="ru-RU" sz="2800" b="1" i="1" dirty="0" err="1">
                <a:solidFill>
                  <a:schemeClr val="tx1"/>
                </a:solidFill>
              </a:rPr>
              <a:t>об'єднали</a:t>
            </a:r>
            <a:r>
              <a:rPr lang="ru-RU" sz="2800" b="1" i="1" dirty="0">
                <a:solidFill>
                  <a:schemeClr val="tx1"/>
                </a:solidFill>
              </a:rPr>
              <a:t> у </a:t>
            </a:r>
            <a:r>
              <a:rPr lang="ru-RU" sz="2800" b="1" i="1" dirty="0" err="1">
                <a:solidFill>
                  <a:schemeClr val="tx1"/>
                </a:solidFill>
              </a:rPr>
              <a:t>групи</a:t>
            </a:r>
            <a:endParaRPr lang="ru-RU" sz="2800" b="1" i="1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Зображення, що містить лист, дерево, рослина&#10;&#10;Автоматично згенерований опис">
            <a:extLst>
              <a:ext uri="{FF2B5EF4-FFF2-40B4-BE49-F238E27FC236}">
                <a16:creationId xmlns:a16="http://schemas.microsoft.com/office/drawing/2014/main" id="{B6F5AA65-8529-45E5-8F0C-FCCDF98536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50" b="73350" l="10000" r="90000"/>
                    </a14:imgEffect>
                  </a14:imgLayer>
                </a14:imgProps>
              </a:ext>
            </a:extLst>
          </a:blip>
          <a:srcRect b="18500"/>
          <a:stretch/>
        </p:blipFill>
        <p:spPr>
          <a:xfrm>
            <a:off x="1705612" y="3043697"/>
            <a:ext cx="1579975" cy="1368152"/>
          </a:xfrm>
          <a:prstGeom prst="rect">
            <a:avLst/>
          </a:prstGeom>
        </p:spPr>
      </p:pic>
      <p:pic>
        <p:nvPicPr>
          <p:cNvPr id="7170" name="Picture 2" descr="Бінокль дитячий іграшковий для подорожей та ігор LOSSO &quot;Юнга&quot; 8*21 зеленого  кольору: продаж, ціна у Києві. Дитячі мікроскопи та телескопи від &quot;Торгова  компанія LOSSO&quot; - 1465031183">
            <a:extLst>
              <a:ext uri="{FF2B5EF4-FFF2-40B4-BE49-F238E27FC236}">
                <a16:creationId xmlns:a16="http://schemas.microsoft.com/office/drawing/2014/main" id="{E96601CE-3660-475B-9196-EFA4E8233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00" b="94667" l="5833" r="93000">
                        <a14:foregroundMark x1="29500" y1="6000" x2="29500" y2="6000"/>
                        <a14:foregroundMark x1="93000" y1="19333" x2="93000" y2="19333"/>
                        <a14:foregroundMark x1="75500" y1="90500" x2="75500" y2="90500"/>
                        <a14:foregroundMark x1="73500" y1="94667" x2="73500" y2="94667"/>
                        <a14:foregroundMark x1="5833" y1="74500" x2="5833" y2="7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874" y="3812762"/>
            <a:ext cx="884237" cy="8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Різдвяний вінок Classic литий d-45 см Green зеленого кольору">
            <a:extLst>
              <a:ext uri="{FF2B5EF4-FFF2-40B4-BE49-F238E27FC236}">
                <a16:creationId xmlns:a16="http://schemas.microsoft.com/office/drawing/2014/main" id="{DE7A7A4F-686E-4653-AEF0-6137CA06D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18667" y1="28750" x2="18667" y2="28750"/>
                        <a14:foregroundMark x1="25524" y1="24875" x2="25524" y2="24875"/>
                        <a14:foregroundMark x1="24571" y1="23125" x2="24571" y2="23125"/>
                        <a14:foregroundMark x1="34286" y1="21125" x2="34286" y2="21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629" y="2902491"/>
            <a:ext cx="1223963" cy="186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06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025650" y="3356993"/>
            <a:ext cx="8642350" cy="4137025"/>
          </a:xfrm>
        </p:spPr>
        <p:txBody>
          <a:bodyPr/>
          <a:lstStyle/>
          <a:p>
            <a:pPr marL="539750" lvl="2" indent="-357188">
              <a:defRPr/>
            </a:pPr>
            <a:r>
              <a:rPr lang="uk-UA" sz="2800" b="1" dirty="0">
                <a:solidFill>
                  <a:srgbClr val="FF0000"/>
                </a:solidFill>
              </a:rPr>
              <a:t>Африка, США, Південна Америка, Євразія</a:t>
            </a:r>
          </a:p>
          <a:p>
            <a:pPr marL="539750" lvl="2" indent="-357188">
              <a:defRPr/>
            </a:pPr>
            <a:r>
              <a:rPr lang="uk-UA" sz="2800" b="1" dirty="0">
                <a:solidFill>
                  <a:srgbClr val="00B0F0"/>
                </a:solidFill>
              </a:rPr>
              <a:t>Клавіатура, сканер, принтер, мікрофон</a:t>
            </a:r>
          </a:p>
          <a:p>
            <a:pPr marL="539750" lvl="2" indent="-357188">
              <a:defRPr/>
            </a:pPr>
            <a:r>
              <a:rPr lang="uk-UA" sz="2800" b="1" dirty="0">
                <a:solidFill>
                  <a:srgbClr val="00B050"/>
                </a:solidFill>
              </a:rPr>
              <a:t>Звукові колонки, принтер, миша, монітор</a:t>
            </a:r>
          </a:p>
          <a:p>
            <a:pPr marL="539750" lvl="2" indent="-357188"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X, III, 1, V</a:t>
            </a:r>
            <a:endParaRPr lang="uk-UA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539750" lvl="2" indent="-357188">
              <a:defRPr/>
            </a:pP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</a:rPr>
              <a:t>Картопля, цибуля, кавун, морква</a:t>
            </a:r>
          </a:p>
          <a:p>
            <a:pPr marL="539750" lvl="2" indent="-357188">
              <a:defRPr/>
            </a:pPr>
            <a:r>
              <a:rPr lang="uk-UA" sz="2800" b="1" dirty="0">
                <a:solidFill>
                  <a:schemeClr val="accent4">
                    <a:lumMod val="75000"/>
                  </a:schemeClr>
                </a:solidFill>
              </a:rPr>
              <a:t>Трикутник, квадрат, коло, прямокутник</a:t>
            </a:r>
          </a:p>
          <a:p>
            <a:pPr marL="539750" lvl="2" indent="-357188">
              <a:defRPr/>
            </a:pPr>
            <a:endParaRPr lang="uk-UA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black">
          <a:xfrm>
            <a:off x="2868352" y="476251"/>
            <a:ext cx="73914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endParaRPr lang="ru-RU" dirty="0">
              <a:solidFill>
                <a:srgbClr val="FFC000"/>
              </a:solidFill>
            </a:endParaRPr>
          </a:p>
        </p:txBody>
      </p:sp>
      <p:cxnSp>
        <p:nvCxnSpPr>
          <p:cNvPr id="9" name="Пряма сполучна лінія 8"/>
          <p:cNvCxnSpPr/>
          <p:nvPr/>
        </p:nvCxnSpPr>
        <p:spPr>
          <a:xfrm>
            <a:off x="4439816" y="3645024"/>
            <a:ext cx="93610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 сполучна лінія 10"/>
          <p:cNvCxnSpPr/>
          <p:nvPr/>
        </p:nvCxnSpPr>
        <p:spPr>
          <a:xfrm>
            <a:off x="6456040" y="4221088"/>
            <a:ext cx="139256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 сполучна лінія 12"/>
          <p:cNvCxnSpPr/>
          <p:nvPr/>
        </p:nvCxnSpPr>
        <p:spPr>
          <a:xfrm>
            <a:off x="7283873" y="4797152"/>
            <a:ext cx="112945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 сполучна лінія 14"/>
          <p:cNvCxnSpPr/>
          <p:nvPr/>
        </p:nvCxnSpPr>
        <p:spPr>
          <a:xfrm>
            <a:off x="3503712" y="5301208"/>
            <a:ext cx="43204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 сполучна лінія 18"/>
          <p:cNvCxnSpPr/>
          <p:nvPr/>
        </p:nvCxnSpPr>
        <p:spPr>
          <a:xfrm>
            <a:off x="7477223" y="5877272"/>
            <a:ext cx="93610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 сполучна лінія 20"/>
          <p:cNvCxnSpPr/>
          <p:nvPr/>
        </p:nvCxnSpPr>
        <p:spPr>
          <a:xfrm>
            <a:off x="6347769" y="6448217"/>
            <a:ext cx="93610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2"/>
          <p:cNvSpPr txBox="1">
            <a:spLocks/>
          </p:cNvSpPr>
          <p:nvPr/>
        </p:nvSpPr>
        <p:spPr bwMode="auto">
          <a:xfrm>
            <a:off x="1847528" y="6206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ВПРАВА №2</a:t>
            </a:r>
            <a:endParaRPr lang="ru-RU" sz="3200" dirty="0">
              <a:solidFill>
                <a:srgbClr val="FFC000"/>
              </a:solidFill>
            </a:endParaRPr>
          </a:p>
          <a:p>
            <a:pPr algn="ctr">
              <a:defRPr/>
            </a:pPr>
            <a:r>
              <a:rPr lang="uk-UA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0" name="Блок-схема: альтернативний процес 16"/>
          <p:cNvSpPr/>
          <p:nvPr/>
        </p:nvSpPr>
        <p:spPr>
          <a:xfrm>
            <a:off x="2063552" y="1196752"/>
            <a:ext cx="8136904" cy="2132856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uk-UA" sz="2800" b="1" i="1" dirty="0">
                <a:solidFill>
                  <a:schemeClr val="tx1"/>
                </a:solidFill>
              </a:rPr>
              <a:t>У кожному прикладі вказана група з чотирьох об'єктів. Серед них однин об'єкт зайвий. Вказати, за значенням якої властивості здійснено розподіл об'єктів на групи та який об'єкт зайвий. </a:t>
            </a:r>
            <a:endParaRPr lang="ru-RU" sz="28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77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2765425" y="2970214"/>
            <a:ext cx="738188" cy="746125"/>
          </a:xfrm>
          <a:prstGeom prst="ellipse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4" name="Прямокутник 3"/>
          <p:cNvSpPr/>
          <p:nvPr/>
        </p:nvSpPr>
        <p:spPr>
          <a:xfrm>
            <a:off x="2765426" y="3860800"/>
            <a:ext cx="701675" cy="647700"/>
          </a:xfrm>
          <a:prstGeom prst="rect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5" name="Правильний п'ятикутник 4"/>
          <p:cNvSpPr/>
          <p:nvPr/>
        </p:nvSpPr>
        <p:spPr>
          <a:xfrm>
            <a:off x="2593975" y="4660900"/>
            <a:ext cx="1081088" cy="863600"/>
          </a:xfrm>
          <a:prstGeom prst="pentagon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6" name="Рівнобедрений трикутник 5"/>
          <p:cNvSpPr/>
          <p:nvPr/>
        </p:nvSpPr>
        <p:spPr>
          <a:xfrm>
            <a:off x="2613025" y="5634039"/>
            <a:ext cx="1042988" cy="720725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0" name="Овал 9"/>
          <p:cNvSpPr/>
          <p:nvPr/>
        </p:nvSpPr>
        <p:spPr>
          <a:xfrm>
            <a:off x="4627564" y="3811588"/>
            <a:ext cx="739775" cy="7477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2" name="Прямокутник 11"/>
          <p:cNvSpPr/>
          <p:nvPr/>
        </p:nvSpPr>
        <p:spPr>
          <a:xfrm>
            <a:off x="4646613" y="3019425"/>
            <a:ext cx="703262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5" name="Правильний п'ятикутник 14"/>
          <p:cNvSpPr/>
          <p:nvPr/>
        </p:nvSpPr>
        <p:spPr>
          <a:xfrm>
            <a:off x="4476750" y="5491163"/>
            <a:ext cx="1079500" cy="86360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6" name="Рівнобедрений трикутник 15"/>
          <p:cNvSpPr/>
          <p:nvPr/>
        </p:nvSpPr>
        <p:spPr>
          <a:xfrm>
            <a:off x="4476751" y="4694239"/>
            <a:ext cx="1044575" cy="72072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7" name="Овал 16"/>
          <p:cNvSpPr/>
          <p:nvPr/>
        </p:nvSpPr>
        <p:spPr>
          <a:xfrm>
            <a:off x="6475414" y="4886326"/>
            <a:ext cx="738187" cy="74771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8" name="Прямокутник 17"/>
          <p:cNvSpPr/>
          <p:nvPr/>
        </p:nvSpPr>
        <p:spPr>
          <a:xfrm>
            <a:off x="6492876" y="5762625"/>
            <a:ext cx="703263" cy="6477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9" name="Правильний п'ятикутник 18"/>
          <p:cNvSpPr/>
          <p:nvPr/>
        </p:nvSpPr>
        <p:spPr>
          <a:xfrm>
            <a:off x="6303964" y="3830638"/>
            <a:ext cx="1081087" cy="863600"/>
          </a:xfrm>
          <a:prstGeom prst="pentag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20" name="Рівнобедрений трикутник 19"/>
          <p:cNvSpPr/>
          <p:nvPr/>
        </p:nvSpPr>
        <p:spPr>
          <a:xfrm>
            <a:off x="6323014" y="2997200"/>
            <a:ext cx="1042987" cy="719138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21" name="Овал 20"/>
          <p:cNvSpPr/>
          <p:nvPr/>
        </p:nvSpPr>
        <p:spPr>
          <a:xfrm>
            <a:off x="8526464" y="5681663"/>
            <a:ext cx="738187" cy="747712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22" name="Прямокутник 21"/>
          <p:cNvSpPr/>
          <p:nvPr/>
        </p:nvSpPr>
        <p:spPr>
          <a:xfrm>
            <a:off x="8548688" y="4926013"/>
            <a:ext cx="703262" cy="647700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23" name="Правильний п'ятикутник 22"/>
          <p:cNvSpPr/>
          <p:nvPr/>
        </p:nvSpPr>
        <p:spPr>
          <a:xfrm>
            <a:off x="8355014" y="3019425"/>
            <a:ext cx="1081087" cy="863600"/>
          </a:xfrm>
          <a:prstGeom prst="pentagon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24" name="Рівнобедрений трикутник 23"/>
          <p:cNvSpPr/>
          <p:nvPr/>
        </p:nvSpPr>
        <p:spPr>
          <a:xfrm>
            <a:off x="8378825" y="3975100"/>
            <a:ext cx="1042988" cy="719138"/>
          </a:xfrm>
          <a:prstGeom prst="triangle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25" name="Блок-схема: альтернативний процес 24"/>
          <p:cNvSpPr/>
          <p:nvPr/>
        </p:nvSpPr>
        <p:spPr>
          <a:xfrm>
            <a:off x="1420243" y="1067247"/>
            <a:ext cx="10508405" cy="165618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err="1">
                <a:solidFill>
                  <a:schemeClr val="tx1"/>
                </a:solidFill>
              </a:rPr>
              <a:t>Обговоріть</a:t>
            </a:r>
            <a:r>
              <a:rPr lang="ru-RU" sz="2800" b="1" i="1" dirty="0">
                <a:solidFill>
                  <a:schemeClr val="tx1"/>
                </a:solidFill>
              </a:rPr>
              <a:t>, на </a:t>
            </a:r>
            <a:r>
              <a:rPr lang="ru-RU" sz="2800" b="1" i="1" dirty="0" err="1">
                <a:solidFill>
                  <a:schemeClr val="tx1"/>
                </a:solidFill>
              </a:rPr>
              <a:t>які</a:t>
            </a:r>
            <a:r>
              <a:rPr lang="ru-RU" sz="2800" b="1" i="1" dirty="0">
                <a:solidFill>
                  <a:schemeClr val="tx1"/>
                </a:solidFill>
              </a:rPr>
              <a:t> </a:t>
            </a:r>
            <a:r>
              <a:rPr lang="ru-RU" sz="2800" b="1" i="1" dirty="0" err="1">
                <a:solidFill>
                  <a:schemeClr val="tx1"/>
                </a:solidFill>
              </a:rPr>
              <a:t>групи</a:t>
            </a:r>
            <a:r>
              <a:rPr lang="ru-RU" sz="2800" b="1" i="1" dirty="0">
                <a:solidFill>
                  <a:schemeClr val="tx1"/>
                </a:solidFill>
              </a:rPr>
              <a:t> </a:t>
            </a:r>
            <a:r>
              <a:rPr lang="ru-RU" sz="2800" b="1" i="1" dirty="0" err="1">
                <a:solidFill>
                  <a:schemeClr val="tx1"/>
                </a:solidFill>
              </a:rPr>
              <a:t>можна</a:t>
            </a:r>
            <a:r>
              <a:rPr lang="ru-RU" sz="2800" b="1" i="1" dirty="0">
                <a:solidFill>
                  <a:schemeClr val="tx1"/>
                </a:solidFill>
              </a:rPr>
              <a:t> </a:t>
            </a:r>
            <a:r>
              <a:rPr lang="ru-RU" sz="2800" b="1" i="1" dirty="0" err="1">
                <a:solidFill>
                  <a:schemeClr val="tx1"/>
                </a:solidFill>
              </a:rPr>
              <a:t>розподілити</a:t>
            </a:r>
            <a:r>
              <a:rPr lang="ru-RU" sz="2800" b="1" i="1" dirty="0">
                <a:solidFill>
                  <a:schemeClr val="tx1"/>
                </a:solidFill>
              </a:rPr>
              <a:t> </a:t>
            </a:r>
            <a:r>
              <a:rPr lang="ru-RU" sz="2800" b="1" i="1" dirty="0" err="1">
                <a:solidFill>
                  <a:schemeClr val="tx1"/>
                </a:solidFill>
              </a:rPr>
              <a:t>об'єкти</a:t>
            </a:r>
            <a:r>
              <a:rPr lang="ru-RU" sz="2800" b="1" i="1" dirty="0">
                <a:solidFill>
                  <a:schemeClr val="tx1"/>
                </a:solidFill>
              </a:rPr>
              <a:t> на </a:t>
            </a:r>
            <a:r>
              <a:rPr lang="ru-RU" sz="2800" b="1" i="1" dirty="0" err="1">
                <a:solidFill>
                  <a:schemeClr val="tx1"/>
                </a:solidFill>
              </a:rPr>
              <a:t>малюнку</a:t>
            </a:r>
            <a:r>
              <a:rPr lang="ru-RU" sz="2800" b="1" i="1" dirty="0">
                <a:solidFill>
                  <a:schemeClr val="tx1"/>
                </a:solidFill>
              </a:rPr>
              <a:t>. </a:t>
            </a:r>
            <a:r>
              <a:rPr lang="ru-RU" sz="2800" b="1" i="1" dirty="0" err="1">
                <a:solidFill>
                  <a:schemeClr val="tx1"/>
                </a:solidFill>
              </a:rPr>
              <a:t>Скільки</a:t>
            </a:r>
            <a:r>
              <a:rPr lang="ru-RU" sz="2800" b="1" i="1" dirty="0">
                <a:solidFill>
                  <a:schemeClr val="tx1"/>
                </a:solidFill>
              </a:rPr>
              <a:t> таких </a:t>
            </a:r>
            <a:r>
              <a:rPr lang="ru-RU" sz="2800" b="1" i="1" dirty="0" err="1">
                <a:solidFill>
                  <a:schemeClr val="tx1"/>
                </a:solidFill>
              </a:rPr>
              <a:t>груп</a:t>
            </a:r>
            <a:r>
              <a:rPr lang="ru-RU" sz="2800" b="1" i="1" dirty="0">
                <a:solidFill>
                  <a:schemeClr val="tx1"/>
                </a:solidFill>
              </a:rPr>
              <a:t> </a:t>
            </a:r>
            <a:r>
              <a:rPr lang="ru-RU" sz="2800" b="1" i="1" dirty="0" err="1">
                <a:solidFill>
                  <a:schemeClr val="tx1"/>
                </a:solidFill>
              </a:rPr>
              <a:t>можна</a:t>
            </a:r>
            <a:r>
              <a:rPr lang="ru-RU" sz="2800" b="1" i="1" dirty="0">
                <a:solidFill>
                  <a:schemeClr val="tx1"/>
                </a:solidFill>
              </a:rPr>
              <a:t> </a:t>
            </a:r>
            <a:r>
              <a:rPr lang="ru-RU" sz="2800" b="1" i="1" dirty="0" err="1">
                <a:solidFill>
                  <a:schemeClr val="tx1"/>
                </a:solidFill>
              </a:rPr>
              <a:t>утворити</a:t>
            </a:r>
            <a:r>
              <a:rPr lang="ru-RU" sz="2800" b="1" i="1" dirty="0">
                <a:solidFill>
                  <a:schemeClr val="tx1"/>
                </a:solidFill>
              </a:rPr>
              <a:t>? За </a:t>
            </a:r>
            <a:r>
              <a:rPr lang="ru-RU" sz="2800" b="1" i="1" dirty="0" err="1">
                <a:solidFill>
                  <a:schemeClr val="tx1"/>
                </a:solidFill>
              </a:rPr>
              <a:t>якими</a:t>
            </a:r>
            <a:r>
              <a:rPr lang="ru-RU" sz="2800" b="1" i="1" dirty="0">
                <a:solidFill>
                  <a:schemeClr val="tx1"/>
                </a:solidFill>
              </a:rPr>
              <a:t> </a:t>
            </a:r>
            <a:r>
              <a:rPr lang="ru-RU" sz="2800" b="1" i="1" dirty="0" err="1">
                <a:solidFill>
                  <a:schemeClr val="tx1"/>
                </a:solidFill>
              </a:rPr>
              <a:t>властивостями</a:t>
            </a:r>
            <a:r>
              <a:rPr lang="ru-RU" sz="2800" b="1" i="1" dirty="0">
                <a:solidFill>
                  <a:schemeClr val="tx1"/>
                </a:solidFill>
              </a:rPr>
              <a:t> </a:t>
            </a:r>
            <a:r>
              <a:rPr lang="ru-RU" sz="2800" b="1" i="1" dirty="0" err="1">
                <a:solidFill>
                  <a:schemeClr val="tx1"/>
                </a:solidFill>
              </a:rPr>
              <a:t>ви</a:t>
            </a:r>
            <a:r>
              <a:rPr lang="ru-RU" sz="2800" b="1" i="1" dirty="0">
                <a:solidFill>
                  <a:schemeClr val="tx1"/>
                </a:solidFill>
              </a:rPr>
              <a:t> </a:t>
            </a:r>
            <a:r>
              <a:rPr lang="ru-RU" sz="2800" b="1" i="1" dirty="0" err="1">
                <a:solidFill>
                  <a:schemeClr val="tx1"/>
                </a:solidFill>
              </a:rPr>
              <a:t>об'єднували</a:t>
            </a:r>
            <a:r>
              <a:rPr lang="ru-RU" sz="2800" b="1" i="1" dirty="0">
                <a:solidFill>
                  <a:schemeClr val="tx1"/>
                </a:solidFill>
              </a:rPr>
              <a:t> </a:t>
            </a:r>
            <a:r>
              <a:rPr lang="ru-RU" sz="2800" b="1" i="1" dirty="0" err="1">
                <a:solidFill>
                  <a:schemeClr val="tx1"/>
                </a:solidFill>
              </a:rPr>
              <a:t>об'єкт</a:t>
            </a:r>
            <a:r>
              <a:rPr lang="ru-RU" sz="2800" b="1" i="1" dirty="0">
                <a:solidFill>
                  <a:schemeClr val="tx1"/>
                </a:solidFill>
              </a:rPr>
              <a:t> в </a:t>
            </a:r>
            <a:r>
              <a:rPr lang="ru-RU" sz="2800" b="1" i="1" dirty="0" err="1">
                <a:solidFill>
                  <a:schemeClr val="tx1"/>
                </a:solidFill>
              </a:rPr>
              <a:t>групи</a:t>
            </a:r>
            <a:r>
              <a:rPr lang="ru-RU" sz="2800" b="1" i="1" dirty="0">
                <a:solidFill>
                  <a:schemeClr val="tx1"/>
                </a:solidFill>
              </a:rPr>
              <a:t>? </a:t>
            </a:r>
            <a:endParaRPr lang="uk-UA" sz="2800" b="1" i="1" dirty="0">
              <a:solidFill>
                <a:schemeClr val="tx1"/>
              </a:solidFill>
            </a:endParaRPr>
          </a:p>
        </p:txBody>
      </p:sp>
      <p:sp>
        <p:nvSpPr>
          <p:cNvPr id="27" name="Заголовок 2"/>
          <p:cNvSpPr>
            <a:spLocks noGrp="1"/>
          </p:cNvSpPr>
          <p:nvPr>
            <p:ph type="title"/>
          </p:nvPr>
        </p:nvSpPr>
        <p:spPr>
          <a:xfrm>
            <a:off x="1919536" y="188640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ВПРАВА №3</a:t>
            </a:r>
          </a:p>
        </p:txBody>
      </p:sp>
    </p:spTree>
    <p:extLst>
      <p:ext uri="{BB962C8B-B14F-4D97-AF65-F5344CB8AC3E}">
        <p14:creationId xmlns:p14="http://schemas.microsoft.com/office/powerpoint/2010/main" val="11767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2063553" y="2276872"/>
          <a:ext cx="4560171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45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45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45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45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45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45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456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456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1456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  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Прямокутник 2"/>
          <p:cNvSpPr/>
          <p:nvPr/>
        </p:nvSpPr>
        <p:spPr>
          <a:xfrm>
            <a:off x="7104112" y="2276873"/>
            <a:ext cx="30243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/>
            <a:r>
              <a:rPr lang="uk-UA" sz="1600" b="1" dirty="0">
                <a:solidFill>
                  <a:schemeClr val="tx2">
                    <a:lumMod val="75000"/>
                  </a:schemeClr>
                </a:solidFill>
              </a:rPr>
              <a:t>1. </a:t>
            </a:r>
            <a:r>
              <a:rPr lang="uk-UA" sz="1600" dirty="0"/>
              <a:t>Ось на нім комп'ютер пише</a:t>
            </a:r>
            <a:endParaRPr lang="ru-RU" sz="1600" dirty="0"/>
          </a:p>
          <a:p>
            <a:pPr marL="273050" indent="-273050"/>
            <a:r>
              <a:rPr lang="uk-UA" sz="1600" dirty="0"/>
              <a:t>    І малює без зупинки</a:t>
            </a:r>
            <a:endParaRPr lang="ru-RU" sz="1600" dirty="0"/>
          </a:p>
          <a:p>
            <a:pPr marL="273050" indent="-273050"/>
            <a:r>
              <a:rPr lang="uk-UA" sz="1600" dirty="0"/>
              <a:t>    Найцікавіші картинки</a:t>
            </a:r>
            <a:endParaRPr lang="ru-RU" sz="1600" dirty="0"/>
          </a:p>
          <a:p>
            <a:pPr marL="273050" indent="-273050"/>
            <a:r>
              <a:rPr lang="uk-UA" sz="1600" dirty="0"/>
              <a:t>    А влаштовує цей хор</a:t>
            </a:r>
            <a:endParaRPr lang="ru-RU" sz="1600" dirty="0"/>
          </a:p>
          <a:p>
            <a:pPr marL="273050" indent="-273050"/>
            <a:r>
              <a:rPr lang="uk-UA" sz="1600" dirty="0"/>
              <a:t>    Чарівник наш - ......</a:t>
            </a:r>
            <a:endParaRPr lang="ru-RU" sz="1600" dirty="0"/>
          </a:p>
        </p:txBody>
      </p:sp>
      <p:graphicFrame>
        <p:nvGraphicFramePr>
          <p:cNvPr id="5" name="Таблиця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750220"/>
              </p:ext>
            </p:extLst>
          </p:nvPr>
        </p:nvGraphicFramePr>
        <p:xfrm>
          <a:off x="3719735" y="2132856"/>
          <a:ext cx="2952334" cy="5760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1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17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17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17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17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1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0000"/>
                          </a:solidFill>
                        </a:rPr>
                        <a:t>м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FF0000"/>
                          </a:solidFill>
                        </a:rPr>
                        <a:t>о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0000"/>
                          </a:solidFill>
                        </a:rPr>
                        <a:t>н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0000"/>
                          </a:solidFill>
                        </a:rPr>
                        <a:t>і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0000"/>
                          </a:solidFill>
                        </a:rPr>
                        <a:t>т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0000"/>
                          </a:solidFill>
                        </a:rPr>
                        <a:t>о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0000"/>
                          </a:solidFill>
                        </a:rPr>
                        <a:t>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Таблиця 10"/>
          <p:cNvGraphicFramePr>
            <a:graphicFrameLocks noGrp="1"/>
          </p:cNvGraphicFramePr>
          <p:nvPr/>
        </p:nvGraphicFramePr>
        <p:xfrm>
          <a:off x="4079776" y="2636912"/>
          <a:ext cx="2160244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6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8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49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49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49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FF0000"/>
                          </a:solidFill>
                        </a:rPr>
                        <a:t>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0000"/>
                          </a:solidFill>
                        </a:rPr>
                        <a:t>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0000"/>
                          </a:solidFill>
                        </a:rPr>
                        <a:t>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0000"/>
                          </a:solidFill>
                        </a:rPr>
                        <a:t>к</a:t>
                      </a:r>
                    </a:p>
                  </a:txBody>
                  <a:tcPr anchor="ctr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4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919536" y="458112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ru-RU" sz="1600" dirty="0"/>
              <a:t>. </a:t>
            </a:r>
            <a:r>
              <a:rPr lang="ru-RU" sz="1600" dirty="0" err="1"/>
              <a:t>Якщо</a:t>
            </a:r>
            <a:r>
              <a:rPr lang="ru-RU" sz="1600" dirty="0"/>
              <a:t> </a:t>
            </a:r>
            <a:r>
              <a:rPr lang="ru-RU" sz="1600" dirty="0" err="1"/>
              <a:t>є</a:t>
            </a:r>
            <a:r>
              <a:rPr lang="ru-RU" sz="1600" dirty="0"/>
              <a:t> складна робота,</a:t>
            </a:r>
          </a:p>
          <a:p>
            <a:r>
              <a:rPr lang="ru-RU" sz="1600" dirty="0"/>
              <a:t>    </a:t>
            </a:r>
            <a:r>
              <a:rPr lang="ru-RU" sz="1600" dirty="0" err="1"/>
              <a:t>Мусить</a:t>
            </a:r>
            <a:r>
              <a:rPr lang="ru-RU" sz="1600" dirty="0"/>
              <a:t> бути </a:t>
            </a:r>
            <a:r>
              <a:rPr lang="ru-RU" sz="1600" dirty="0" err="1"/>
              <a:t>лиш</a:t>
            </a:r>
            <a:r>
              <a:rPr lang="ru-RU" sz="1600" dirty="0"/>
              <a:t> охота,</a:t>
            </a:r>
          </a:p>
          <a:p>
            <a:r>
              <a:rPr lang="ru-RU" sz="1600" dirty="0"/>
              <a:t>    </a:t>
            </a:r>
            <a:r>
              <a:rPr lang="ru-RU" sz="1600" dirty="0" err="1"/>
              <a:t>Бо</a:t>
            </a:r>
            <a:r>
              <a:rPr lang="ru-RU" sz="1600" dirty="0"/>
              <a:t> </a:t>
            </a:r>
            <a:r>
              <a:rPr lang="ru-RU" sz="1600" dirty="0" err="1"/>
              <a:t>зі</a:t>
            </a:r>
            <a:r>
              <a:rPr lang="ru-RU" sz="1600" dirty="0"/>
              <a:t> мною буде толк,</a:t>
            </a:r>
          </a:p>
          <a:p>
            <a:r>
              <a:rPr lang="ru-RU" sz="1600" dirty="0"/>
              <a:t>    </a:t>
            </a:r>
            <a:r>
              <a:rPr lang="ru-RU" sz="1600" dirty="0" err="1"/>
              <a:t>Адже</a:t>
            </a:r>
            <a:r>
              <a:rPr lang="ru-RU" sz="1600" dirty="0"/>
              <a:t> я – </a:t>
            </a:r>
            <a:r>
              <a:rPr lang="ru-RU" sz="1600" dirty="0" err="1"/>
              <a:t>системний</a:t>
            </a:r>
            <a:r>
              <a:rPr lang="ru-RU" sz="1600" dirty="0"/>
              <a:t> …..</a:t>
            </a:r>
          </a:p>
        </p:txBody>
      </p:sp>
      <p:graphicFrame>
        <p:nvGraphicFramePr>
          <p:cNvPr id="8" name="Таблиця 13"/>
          <p:cNvGraphicFramePr>
            <a:graphicFrameLocks noGrp="1"/>
          </p:cNvGraphicFramePr>
          <p:nvPr/>
        </p:nvGraphicFramePr>
        <p:xfrm>
          <a:off x="4079779" y="2996952"/>
          <a:ext cx="417646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76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5192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FF0000"/>
                          </a:solidFill>
                        </a:rPr>
                        <a:t>є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4583832" y="4581129"/>
            <a:ext cx="343812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ru-RU" sz="1600" dirty="0"/>
              <a:t>. </a:t>
            </a:r>
            <a:r>
              <a:rPr lang="ru-RU" sz="1600" dirty="0" err="1"/>
              <a:t>Має</a:t>
            </a:r>
            <a:r>
              <a:rPr lang="ru-RU" sz="1600" dirty="0"/>
              <a:t> хвостик, </a:t>
            </a:r>
            <a:r>
              <a:rPr lang="ru-RU" sz="1600" dirty="0" err="1"/>
              <a:t>очі</a:t>
            </a:r>
            <a:r>
              <a:rPr lang="ru-RU" sz="1600" dirty="0"/>
              <a:t> - кнопки, </a:t>
            </a:r>
            <a:br>
              <a:rPr lang="ru-RU" sz="1600" dirty="0"/>
            </a:br>
            <a:r>
              <a:rPr lang="ru-RU" sz="1600" dirty="0"/>
              <a:t>    Не </a:t>
            </a:r>
            <a:r>
              <a:rPr lang="ru-RU" sz="1600" dirty="0" err="1"/>
              <a:t>боїться</a:t>
            </a:r>
            <a:r>
              <a:rPr lang="ru-RU" sz="1600" dirty="0"/>
              <a:t> </a:t>
            </a:r>
            <a:r>
              <a:rPr lang="ru-RU" sz="1600" dirty="0" err="1"/>
              <a:t>кішки</a:t>
            </a:r>
            <a:r>
              <a:rPr lang="ru-RU" sz="1600" dirty="0"/>
              <a:t>. </a:t>
            </a:r>
            <a:br>
              <a:rPr lang="ru-RU" sz="1600" dirty="0"/>
            </a:br>
            <a:r>
              <a:rPr lang="ru-RU" sz="1600" dirty="0"/>
              <a:t>    </a:t>
            </a:r>
            <a:r>
              <a:rPr lang="ru-RU" sz="1600" dirty="0" err="1"/>
              <a:t>Під</a:t>
            </a:r>
            <a:r>
              <a:rPr lang="ru-RU" sz="1600" dirty="0"/>
              <a:t> </a:t>
            </a:r>
            <a:r>
              <a:rPr lang="ru-RU" sz="1600" dirty="0" err="1"/>
              <a:t>долонею</a:t>
            </a:r>
            <a:r>
              <a:rPr lang="ru-RU" sz="1600" dirty="0"/>
              <a:t> </a:t>
            </a:r>
            <a:r>
              <a:rPr lang="ru-RU" sz="1600" dirty="0" err="1"/>
              <a:t>працює</a:t>
            </a:r>
            <a:r>
              <a:rPr lang="ru-RU" sz="1600" dirty="0"/>
              <a:t> </a:t>
            </a:r>
            <a:br>
              <a:rPr lang="ru-RU" sz="1600" dirty="0"/>
            </a:br>
            <a:r>
              <a:rPr lang="ru-RU" sz="1600" dirty="0"/>
              <a:t>    </a:t>
            </a:r>
            <a:r>
              <a:rPr lang="ru-RU" sz="1600" dirty="0" err="1"/>
              <a:t>Вправна</a:t>
            </a:r>
            <a:r>
              <a:rPr lang="ru-RU" sz="1600" dirty="0"/>
              <a:t>, </a:t>
            </a:r>
            <a:r>
              <a:rPr lang="ru-RU" sz="1600" dirty="0" err="1"/>
              <a:t>зручна</a:t>
            </a:r>
            <a:r>
              <a:rPr lang="ru-RU" sz="1600" dirty="0"/>
              <a:t> ... </a:t>
            </a:r>
          </a:p>
        </p:txBody>
      </p:sp>
      <p:graphicFrame>
        <p:nvGraphicFramePr>
          <p:cNvPr id="10" name="Таблиця 14"/>
          <p:cNvGraphicFramePr>
            <a:graphicFrameLocks noGrp="1"/>
          </p:cNvGraphicFramePr>
          <p:nvPr/>
        </p:nvGraphicFramePr>
        <p:xfrm>
          <a:off x="2927650" y="3356992"/>
          <a:ext cx="2016227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8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86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86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16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chemeClr val="tx1"/>
                          </a:solidFill>
                        </a:rPr>
                        <a:t>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0000"/>
                          </a:solidFill>
                        </a:rPr>
                        <a:t>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0000"/>
                          </a:solidFill>
                        </a:rPr>
                        <a:t>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FF0000"/>
                          </a:solidFill>
                        </a:rPr>
                        <a:t>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0000"/>
                          </a:solidFill>
                        </a:rPr>
                        <a:t>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Таблиця 15"/>
          <p:cNvGraphicFramePr>
            <a:graphicFrameLocks noGrp="1"/>
          </p:cNvGraphicFramePr>
          <p:nvPr/>
        </p:nvGraphicFramePr>
        <p:xfrm>
          <a:off x="2495602" y="3717032"/>
          <a:ext cx="2808315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5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11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11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1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11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0000"/>
                          </a:solidFill>
                        </a:rPr>
                        <a:t>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0000"/>
                          </a:solidFill>
                        </a:rPr>
                        <a:t>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0000"/>
                          </a:solidFill>
                        </a:rPr>
                        <a:t>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0000"/>
                          </a:solidFill>
                        </a:rPr>
                        <a:t>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FF0000"/>
                          </a:solidFill>
                        </a:rPr>
                        <a:t>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0000"/>
                          </a:solidFill>
                        </a:rPr>
                        <a:t>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>
                          <a:solidFill>
                            <a:srgbClr val="000000"/>
                          </a:solidFill>
                        </a:rPr>
                        <a:t>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7176120" y="3933056"/>
            <a:ext cx="3635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solidFill>
                  <a:schemeClr val="tx2">
                    <a:lumMod val="75000"/>
                  </a:schemeClr>
                </a:solidFill>
              </a:rPr>
              <a:t>4</a:t>
            </a:r>
            <a:r>
              <a:rPr lang="uk-UA" sz="1600" dirty="0"/>
              <a:t>. Ось я кнопку натискаю </a:t>
            </a:r>
            <a:br>
              <a:rPr lang="uk-UA" sz="1600" dirty="0"/>
            </a:br>
            <a:r>
              <a:rPr lang="uk-UA" sz="1600" dirty="0"/>
              <a:t>     І папір вже заправляю. </a:t>
            </a:r>
            <a:br>
              <a:rPr lang="uk-UA" sz="1600" dirty="0"/>
            </a:br>
            <a:r>
              <a:rPr lang="uk-UA" sz="1600" dirty="0"/>
              <a:t>     Він друкує без зупинки </a:t>
            </a:r>
            <a:br>
              <a:rPr lang="uk-UA" sz="1600" dirty="0"/>
            </a:br>
            <a:r>
              <a:rPr lang="uk-UA" sz="1600" dirty="0"/>
              <a:t>     Вірші, пісні і картинки </a:t>
            </a:r>
            <a:br>
              <a:rPr lang="uk-UA" sz="1600" dirty="0"/>
            </a:br>
            <a:r>
              <a:rPr lang="uk-UA" sz="1600" dirty="0"/>
              <a:t>     І швидкий він, наче спринтер </a:t>
            </a:r>
            <a:br>
              <a:rPr lang="uk-UA" sz="1600" dirty="0"/>
            </a:br>
            <a:r>
              <a:rPr lang="uk-UA" sz="1600" dirty="0"/>
              <a:t>     Відгадайте, що це ...</a:t>
            </a:r>
          </a:p>
        </p:txBody>
      </p:sp>
      <p:sp>
        <p:nvSpPr>
          <p:cNvPr id="13" name="Прямокутник 6"/>
          <p:cNvSpPr/>
          <p:nvPr/>
        </p:nvSpPr>
        <p:spPr>
          <a:xfrm>
            <a:off x="1991544" y="5949280"/>
            <a:ext cx="828092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dirty="0">
                <a:solidFill>
                  <a:srgbClr val="FF0000"/>
                </a:solidFill>
              </a:rPr>
              <a:t>Вивчення всього, що пов’язане з поняттям «об’єкт», буде присвячено наш урок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991544" y="321051"/>
            <a:ext cx="7391400" cy="383254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Кросворд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280059-29C9-49DE-BFF6-57841806095C}"/>
              </a:ext>
            </a:extLst>
          </p:cNvPr>
          <p:cNvSpPr txBox="1"/>
          <p:nvPr/>
        </p:nvSpPr>
        <p:spPr>
          <a:xfrm>
            <a:off x="1703512" y="980728"/>
            <a:ext cx="9217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i="1" dirty="0"/>
              <a:t>Кожен предмет </a:t>
            </a:r>
            <a:r>
              <a:rPr lang="ru-RU" sz="1800" b="1" i="1" dirty="0" err="1"/>
              <a:t>або</a:t>
            </a:r>
            <a:r>
              <a:rPr lang="ru-RU" sz="1800" b="1" i="1" dirty="0"/>
              <a:t> </a:t>
            </a:r>
            <a:r>
              <a:rPr lang="ru-RU" sz="1800" b="1" i="1" dirty="0" err="1"/>
              <a:t>явище</a:t>
            </a:r>
            <a:r>
              <a:rPr lang="ru-RU" sz="1800" b="1" i="1" dirty="0"/>
              <a:t> </a:t>
            </a:r>
            <a:r>
              <a:rPr lang="ru-RU" sz="1800" b="1" i="1" dirty="0" err="1"/>
              <a:t>можна</a:t>
            </a:r>
            <a:r>
              <a:rPr lang="ru-RU" sz="1800" b="1" i="1" dirty="0"/>
              <a:t> </a:t>
            </a:r>
            <a:r>
              <a:rPr lang="ru-RU" sz="1800" b="1" i="1" dirty="0" err="1"/>
              <a:t>назвати</a:t>
            </a:r>
            <a:r>
              <a:rPr lang="ru-RU" sz="1800" b="1" i="1" dirty="0"/>
              <a:t> одним словом, яке </a:t>
            </a:r>
            <a:r>
              <a:rPr lang="ru-RU" sz="1800" b="1" i="1" dirty="0" err="1"/>
              <a:t>ви</a:t>
            </a:r>
            <a:r>
              <a:rPr lang="ru-RU" sz="1800" b="1" i="1" dirty="0"/>
              <a:t> </a:t>
            </a:r>
            <a:r>
              <a:rPr lang="ru-RU" sz="1800" b="1" i="1" dirty="0" err="1"/>
              <a:t>зможете</a:t>
            </a:r>
            <a:r>
              <a:rPr lang="ru-RU" sz="1800" b="1" i="1" dirty="0"/>
              <a:t> </a:t>
            </a:r>
            <a:r>
              <a:rPr lang="ru-RU" sz="1800" b="1" i="1" dirty="0" err="1"/>
              <a:t>прочитати</a:t>
            </a:r>
            <a:r>
              <a:rPr lang="ru-RU" sz="1800" b="1" i="1" dirty="0"/>
              <a:t> у </a:t>
            </a:r>
            <a:r>
              <a:rPr lang="ru-RU" sz="1800" b="1" i="1" dirty="0" err="1"/>
              <a:t>виділених</a:t>
            </a:r>
            <a:r>
              <a:rPr lang="ru-RU" sz="1800" b="1" i="1" dirty="0"/>
              <a:t> </a:t>
            </a:r>
            <a:r>
              <a:rPr lang="ru-RU" sz="1800" b="1" i="1" dirty="0" err="1"/>
              <a:t>клітинках</a:t>
            </a:r>
            <a:r>
              <a:rPr lang="ru-RU" sz="1800" b="1" i="1" dirty="0"/>
              <a:t> </a:t>
            </a:r>
            <a:r>
              <a:rPr lang="ru-RU" sz="1800" b="1" i="1" dirty="0" err="1"/>
              <a:t>кросворду</a:t>
            </a:r>
            <a:r>
              <a:rPr lang="ru-RU" sz="1800" b="1" i="1" dirty="0"/>
              <a:t>. </a:t>
            </a:r>
            <a:endParaRPr lang="uk-UA" sz="1800" b="1" i="1" dirty="0"/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2"/>
          <p:cNvSpPr>
            <a:spLocks noGrp="1"/>
          </p:cNvSpPr>
          <p:nvPr>
            <p:ph type="title"/>
          </p:nvPr>
        </p:nvSpPr>
        <p:spPr>
          <a:xfrm>
            <a:off x="2351584" y="451850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ВПРАВА №4</a:t>
            </a:r>
          </a:p>
        </p:txBody>
      </p:sp>
      <p:sp>
        <p:nvSpPr>
          <p:cNvPr id="218" name="Shape 21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/>
          <a:p>
            <a:pPr marL="0" lvl="1" indent="0">
              <a:buClr>
                <a:schemeClr val="accent2"/>
              </a:buClr>
              <a:buSzPct val="83333"/>
              <a:buFont typeface="Arial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Київ</a:t>
            </a:r>
            <a:r>
              <a:rPr lang="en-US" sz="24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М</a:t>
            </a:r>
            <a:r>
              <a:rPr lang="uk-UA" sz="2400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інськ</a:t>
            </a:r>
            <a:r>
              <a:rPr lang="en-US" sz="24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Варшава</a:t>
            </a:r>
            <a:r>
              <a:rPr lang="en-US" sz="24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;</a:t>
            </a:r>
          </a:p>
          <a:p>
            <a:pPr marL="0" lvl="1" indent="0">
              <a:buClr>
                <a:schemeClr val="accent2"/>
              </a:buClr>
              <a:buSzPct val="83333"/>
              <a:buFont typeface="Arial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Літак</a:t>
            </a:r>
            <a:r>
              <a:rPr lang="en-US" sz="24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птах</a:t>
            </a:r>
            <a:r>
              <a:rPr lang="en-US" sz="24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метелик</a:t>
            </a:r>
            <a:r>
              <a:rPr lang="en-US" sz="24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;</a:t>
            </a:r>
          </a:p>
          <a:p>
            <a:pPr marL="0" lvl="1" indent="0">
              <a:buClr>
                <a:schemeClr val="accent2"/>
              </a:buClr>
              <a:buSzPct val="83333"/>
              <a:buFont typeface="Arial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Огірок</a:t>
            </a:r>
            <a:r>
              <a:rPr lang="en-US" sz="24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ялинка</a:t>
            </a:r>
            <a:r>
              <a:rPr lang="en-US" sz="24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трава</a:t>
            </a:r>
            <a:endParaRPr lang="en-US" sz="24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9" name="Shape 219"/>
          <p:cNvSpPr/>
          <p:nvPr/>
        </p:nvSpPr>
        <p:spPr>
          <a:xfrm>
            <a:off x="1590560" y="3921834"/>
            <a:ext cx="1872109" cy="22310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</p:sp>
      <p:sp>
        <p:nvSpPr>
          <p:cNvPr id="220" name="Shape 220"/>
          <p:cNvSpPr/>
          <p:nvPr/>
        </p:nvSpPr>
        <p:spPr>
          <a:xfrm>
            <a:off x="753772" y="5229200"/>
            <a:ext cx="1583705" cy="12515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</p:sp>
      <p:sp>
        <p:nvSpPr>
          <p:cNvPr id="221" name="Shape 221"/>
          <p:cNvSpPr/>
          <p:nvPr/>
        </p:nvSpPr>
        <p:spPr>
          <a:xfrm>
            <a:off x="325439" y="3423040"/>
            <a:ext cx="1627706" cy="15782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</p:sp>
      <p:sp>
        <p:nvSpPr>
          <p:cNvPr id="222" name="Shape 222"/>
          <p:cNvSpPr/>
          <p:nvPr/>
        </p:nvSpPr>
        <p:spPr>
          <a:xfrm>
            <a:off x="8010247" y="4390430"/>
            <a:ext cx="2005011" cy="12953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</p:sp>
      <p:sp>
        <p:nvSpPr>
          <p:cNvPr id="223" name="Shape 223"/>
          <p:cNvSpPr/>
          <p:nvPr/>
        </p:nvSpPr>
        <p:spPr>
          <a:xfrm>
            <a:off x="6930234" y="4390430"/>
            <a:ext cx="1001711" cy="15335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</p:sp>
      <p:sp>
        <p:nvSpPr>
          <p:cNvPr id="224" name="Shape 224"/>
          <p:cNvSpPr/>
          <p:nvPr/>
        </p:nvSpPr>
        <p:spPr>
          <a:xfrm>
            <a:off x="8118478" y="5582013"/>
            <a:ext cx="2068511" cy="900112"/>
          </a:xfrm>
          <a:prstGeom prst="rect">
            <a:avLst/>
          </a:prstGeom>
          <a:blipFill>
            <a:blip r:embed="rId8" cstate="print"/>
            <a:srcRect/>
            <a:stretch>
              <a:fillRect t="-100000"/>
            </a:stretch>
          </a:blipFill>
        </p:spPr>
      </p:sp>
      <p:sp>
        <p:nvSpPr>
          <p:cNvPr id="225" name="Shape 225"/>
          <p:cNvSpPr/>
          <p:nvPr/>
        </p:nvSpPr>
        <p:spPr>
          <a:xfrm>
            <a:off x="8655986" y="2145639"/>
            <a:ext cx="1209939" cy="90011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/>
          <a:lstStyle/>
          <a:p>
            <a:endParaRPr lang="uk-UA" dirty="0"/>
          </a:p>
        </p:txBody>
      </p:sp>
      <p:sp>
        <p:nvSpPr>
          <p:cNvPr id="227" name="Shape 227"/>
          <p:cNvSpPr/>
          <p:nvPr/>
        </p:nvSpPr>
        <p:spPr>
          <a:xfrm>
            <a:off x="7375993" y="2145640"/>
            <a:ext cx="1111903" cy="9001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</p:sp>
      <p:pic>
        <p:nvPicPr>
          <p:cNvPr id="16386" name="Picture 2" descr="http://natalenko.name/wp-content/uploads/2012/06/DSC_0058.jpg"/>
          <p:cNvPicPr>
            <a:picLocks noChangeAspect="1" noChangeArrowheads="1"/>
          </p:cNvPicPr>
          <p:nvPr/>
        </p:nvPicPr>
        <p:blipFill>
          <a:blip r:embed="rId11" cstate="print"/>
          <a:srcRect r="26345" b="10526"/>
          <a:stretch>
            <a:fillRect/>
          </a:stretch>
        </p:blipFill>
        <p:spPr bwMode="auto">
          <a:xfrm>
            <a:off x="6096000" y="2102467"/>
            <a:ext cx="1111903" cy="900112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3EB712-D25C-413A-82E2-F10FE1AE88C3}"/>
              </a:ext>
            </a:extLst>
          </p:cNvPr>
          <p:cNvSpPr txBox="1"/>
          <p:nvPr/>
        </p:nvSpPr>
        <p:spPr>
          <a:xfrm>
            <a:off x="1314588" y="1281395"/>
            <a:ext cx="8915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>
                <a:schemeClr val="accent1"/>
              </a:buClr>
              <a:buSzPct val="86538"/>
            </a:pPr>
            <a:r>
              <a:rPr lang="en-US" sz="24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Під</a:t>
            </a:r>
            <a:r>
              <a:rPr lang="en-US" sz="2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час</a:t>
            </a:r>
            <a:r>
              <a:rPr lang="en-US" sz="2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класифікації</a:t>
            </a:r>
            <a:r>
              <a:rPr lang="en-US" sz="2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за</a:t>
            </a:r>
            <a:r>
              <a:rPr lang="en-US" sz="2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значенням</a:t>
            </a:r>
            <a:r>
              <a:rPr lang="en-US" sz="2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якої</a:t>
            </a:r>
            <a:r>
              <a:rPr lang="en-US" sz="2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властивості</a:t>
            </a:r>
            <a:r>
              <a:rPr lang="en-US" sz="2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можуть</a:t>
            </a:r>
            <a:r>
              <a:rPr lang="en-US" sz="2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потрапити</a:t>
            </a:r>
            <a:r>
              <a:rPr lang="en-US" sz="2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до</a:t>
            </a:r>
            <a:r>
              <a:rPr lang="en-US" sz="2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однієї</a:t>
            </a:r>
            <a:r>
              <a:rPr lang="en-US" sz="2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групи</a:t>
            </a:r>
            <a:r>
              <a:rPr lang="en-US" sz="2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такі</a:t>
            </a:r>
            <a:r>
              <a:rPr lang="en-US" sz="2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об'єкти</a:t>
            </a:r>
            <a:r>
              <a:rPr lang="en-US" sz="2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39513731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552" y="836712"/>
            <a:ext cx="8229600" cy="1143000"/>
          </a:xfrm>
        </p:spPr>
        <p:txBody>
          <a:bodyPr/>
          <a:lstStyle/>
          <a:p>
            <a:pPr algn="ctr"/>
            <a:r>
              <a:rPr lang="uk-UA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Визначте класифікацію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63552" y="1772816"/>
            <a:ext cx="4040188" cy="639762"/>
          </a:xfrm>
        </p:spPr>
        <p:txBody>
          <a:bodyPr>
            <a:normAutofit fontScale="92500" lnSpcReduction="1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4000" dirty="0">
                <a:ln w="50800"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?</a:t>
            </a:r>
            <a:endParaRPr lang="ru-RU" sz="4000" dirty="0">
              <a:ln w="50800">
                <a:solidFill>
                  <a:schemeClr val="bg2">
                    <a:lumMod val="75000"/>
                  </a:schemeClr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207568" y="2348880"/>
            <a:ext cx="4040188" cy="3951288"/>
          </a:xfrm>
        </p:spPr>
        <p:txBody>
          <a:bodyPr>
            <a:normAutofit/>
          </a:bodyPr>
          <a:lstStyle/>
          <a:p>
            <a:r>
              <a:rPr lang="uk-UA" sz="3200" b="1" dirty="0"/>
              <a:t>Волошка </a:t>
            </a:r>
          </a:p>
          <a:p>
            <a:r>
              <a:rPr lang="uk-UA" sz="3200" b="1" dirty="0"/>
              <a:t>Небо</a:t>
            </a:r>
          </a:p>
          <a:p>
            <a:r>
              <a:rPr lang="uk-UA" sz="3200" b="1" dirty="0"/>
              <a:t>Очі</a:t>
            </a:r>
          </a:p>
          <a:p>
            <a:r>
              <a:rPr lang="uk-UA" sz="3200" b="1" dirty="0"/>
              <a:t>Частина прапору України</a:t>
            </a:r>
          </a:p>
          <a:p>
            <a:r>
              <a:rPr lang="uk-UA" sz="3200" b="1" dirty="0"/>
              <a:t>Вода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8009" y="1772816"/>
            <a:ext cx="4041775" cy="63976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uk-UA" sz="3600" dirty="0">
                <a:solidFill>
                  <a:srgbClr val="7030A0"/>
                </a:solidFill>
              </a:rPr>
              <a:t>?</a:t>
            </a:r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744073" y="2449023"/>
            <a:ext cx="3383359" cy="3951288"/>
          </a:xfrm>
        </p:spPr>
        <p:txBody>
          <a:bodyPr>
            <a:normAutofit/>
          </a:bodyPr>
          <a:lstStyle/>
          <a:p>
            <a:r>
              <a:rPr lang="uk-UA" sz="2800" b="1" dirty="0"/>
              <a:t>Яблуко</a:t>
            </a:r>
          </a:p>
          <a:p>
            <a:r>
              <a:rPr lang="uk-UA" sz="2800" b="1" dirty="0"/>
              <a:t>М'яч</a:t>
            </a:r>
          </a:p>
          <a:p>
            <a:r>
              <a:rPr lang="uk-UA" sz="2800" b="1" dirty="0"/>
              <a:t>Сонце</a:t>
            </a:r>
          </a:p>
          <a:p>
            <a:r>
              <a:rPr lang="uk-UA" sz="2800" b="1" dirty="0"/>
              <a:t>Новорічна прикраса</a:t>
            </a:r>
          </a:p>
          <a:p>
            <a:r>
              <a:rPr lang="uk-UA" sz="2800" b="1" dirty="0"/>
              <a:t>клубок</a:t>
            </a:r>
            <a:endParaRPr lang="ru-RU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495601" y="1844824"/>
            <a:ext cx="3138167" cy="523220"/>
          </a:xfrm>
          <a:prstGeom prst="rect">
            <a:avLst/>
          </a:prstGeom>
          <a:solidFill>
            <a:srgbClr val="99CCFF"/>
          </a:solidFill>
        </p:spPr>
        <p:txBody>
          <a:bodyPr wrap="none" rtlCol="0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</a:rPr>
              <a:t>Блакитний колір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60096" y="1916832"/>
            <a:ext cx="2188612" cy="523220"/>
          </a:xfrm>
          <a:prstGeom prst="rect">
            <a:avLst/>
          </a:prstGeom>
          <a:solidFill>
            <a:srgbClr val="99CCFF"/>
          </a:solidFill>
        </p:spPr>
        <p:txBody>
          <a:bodyPr wrap="none" rtlCol="0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</a:rPr>
              <a:t>Форма кулі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 bwMode="auto">
          <a:xfrm>
            <a:off x="1518968" y="54161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ВПРАВА №5</a:t>
            </a:r>
          </a:p>
        </p:txBody>
      </p:sp>
    </p:spTree>
    <p:extLst>
      <p:ext uri="{BB962C8B-B14F-4D97-AF65-F5344CB8AC3E}">
        <p14:creationId xmlns:p14="http://schemas.microsoft.com/office/powerpoint/2010/main" val="408972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48640A-AA58-4226-B4E3-8E9166F54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Фізкультхвилинка</a:t>
            </a:r>
            <a:endParaRPr lang="uk-UA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Руханка танець ">
            <a:hlinkClick r:id="" action="ppaction://media"/>
            <a:extLst>
              <a:ext uri="{FF2B5EF4-FFF2-40B4-BE49-F238E27FC236}">
                <a16:creationId xmlns:a16="http://schemas.microsoft.com/office/drawing/2014/main" id="{C51AE35B-B7BC-4285-847B-7CBF6CCCA6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6907" y="1556792"/>
            <a:ext cx="7858186" cy="442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7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476672"/>
            <a:ext cx="8229600" cy="864096"/>
          </a:xfrm>
        </p:spPr>
        <p:txBody>
          <a:bodyPr/>
          <a:lstStyle/>
          <a:p>
            <a:r>
              <a:rPr lang="uk-UA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Самостійна робота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9576" y="1844824"/>
            <a:ext cx="7693486" cy="43204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33722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uk-UA" sz="4000" b="1" dirty="0">
                <a:ln w="11430"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Працюємо за комп’ютером</a:t>
            </a:r>
          </a:p>
        </p:txBody>
      </p:sp>
      <p:pic>
        <p:nvPicPr>
          <p:cNvPr id="7" name="Picture 2" descr="http://reaction.org.ua/wp-content/themes/quiven/timthumb.php?src=http://reaction.org.ua/wp-content/uploads/2013/04/%D0%BA%D0%BE%D0%BC%D0%BF%D1%8E%D1%82%D0%B5%D1%80-%D1%8F%D0%BA-%D1%81%D0%B8%D0%B4%D1%96%D1%82%D0%B8.jpg&amp;w=627&amp;h=300&amp;zc=1&amp;q=100&amp;s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7568" y="1916832"/>
            <a:ext cx="7751746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177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Місце для вмісту 3">
            <a:extLst>
              <a:ext uri="{FF2B5EF4-FFF2-40B4-BE49-F238E27FC236}">
                <a16:creationId xmlns:a16="http://schemas.microsoft.com/office/drawing/2014/main" id="{BB4F256A-8411-4903-A04A-B14EB3E351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9167628"/>
              </p:ext>
            </p:extLst>
          </p:nvPr>
        </p:nvGraphicFramePr>
        <p:xfrm>
          <a:off x="1415480" y="2785579"/>
          <a:ext cx="10089132" cy="33181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63044">
                  <a:extLst>
                    <a:ext uri="{9D8B030D-6E8A-4147-A177-3AD203B41FA5}">
                      <a16:colId xmlns:a16="http://schemas.microsoft.com/office/drawing/2014/main" val="2163389975"/>
                    </a:ext>
                  </a:extLst>
                </a:gridCol>
                <a:gridCol w="3363044">
                  <a:extLst>
                    <a:ext uri="{9D8B030D-6E8A-4147-A177-3AD203B41FA5}">
                      <a16:colId xmlns:a16="http://schemas.microsoft.com/office/drawing/2014/main" val="3959838846"/>
                    </a:ext>
                  </a:extLst>
                </a:gridCol>
                <a:gridCol w="3363044">
                  <a:extLst>
                    <a:ext uri="{9D8B030D-6E8A-4147-A177-3AD203B41FA5}">
                      <a16:colId xmlns:a16="http://schemas.microsoft.com/office/drawing/2014/main" val="1384510589"/>
                    </a:ext>
                  </a:extLst>
                </a:gridCol>
              </a:tblGrid>
              <a:tr h="8291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kern="100">
                          <a:effectLst/>
                        </a:rPr>
                        <a:t>Об'єкт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kern="100">
                          <a:effectLst/>
                        </a:rPr>
                        <a:t>Властивість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kern="100">
                          <a:effectLst/>
                        </a:rPr>
                        <a:t>Значення властивості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42276928"/>
                  </a:ext>
                </a:extLst>
              </a:tr>
              <a:tr h="8296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kern="100">
                          <a:effectLst/>
                        </a:rPr>
                        <a:t>Стілець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kern="100">
                          <a:effectLst/>
                        </a:rPr>
                        <a:t>Колір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kern="100">
                          <a:effectLst/>
                        </a:rPr>
                        <a:t>Коричневий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329065848"/>
                  </a:ext>
                </a:extLst>
              </a:tr>
              <a:tr h="8296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kern="100">
                          <a:effectLst/>
                        </a:rPr>
                        <a:t>Стілець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kern="100">
                          <a:effectLst/>
                        </a:rPr>
                        <a:t>Матеріал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kern="100">
                          <a:effectLst/>
                        </a:rPr>
                        <a:t>Деревина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0832704"/>
                  </a:ext>
                </a:extLst>
              </a:tr>
              <a:tr h="8296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kern="100" dirty="0">
                          <a:effectLst/>
                        </a:rPr>
                        <a:t>Стілець</a:t>
                      </a:r>
                      <a:endParaRPr lang="uk-UA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kern="100">
                          <a:effectLst/>
                        </a:rPr>
                        <a:t>Висота</a:t>
                      </a:r>
                      <a:endParaRPr lang="uk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kern="100" dirty="0">
                          <a:effectLst/>
                        </a:rPr>
                        <a:t>45 см</a:t>
                      </a:r>
                      <a:endParaRPr lang="uk-UA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89985802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2AB0144D-DC16-473E-928A-3DB7B823E8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03512" y="754253"/>
            <a:ext cx="9433048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4000" b="1" i="0" u="none" strike="noStrike" normalizeH="0" baseline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 завдання за комп'ютером</a:t>
            </a:r>
            <a:b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uk-UA" altLang="uk-UA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Відкрити файл з назвою </a:t>
            </a: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Об'єкти, Практична робота</a:t>
            </a: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kumimoji="0" lang="uk-UA" alt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заповнити таблицю за зразком, обравши будь-який об'єкт в класі</a:t>
            </a:r>
            <a:r>
              <a:rPr kumimoji="0" lang="uk-UA" altLang="uk-UA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uk-UA" altLang="uk-UA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9487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uk-UA" dirty="0"/>
              <a:t> </a:t>
            </a:r>
            <a:r>
              <a:rPr lang="uk-UA" sz="6000" b="1" dirty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Підсумки уроку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01E35A-F0FE-43B9-874B-8C4AD3DEDE15}"/>
              </a:ext>
            </a:extLst>
          </p:cNvPr>
          <p:cNvSpPr txBox="1"/>
          <p:nvPr/>
        </p:nvSpPr>
        <p:spPr>
          <a:xfrm>
            <a:off x="2207568" y="1432784"/>
            <a:ext cx="9217024" cy="4593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Учні оцінюють свої знання та вміння</a:t>
            </a:r>
            <a:endParaRPr lang="uk-UA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uk-UA" sz="2400" dirty="0">
                <a:effectLst/>
                <a:latin typeface="Times New Roman" panose="02020603050405020304" pitchFamily="18" charset="0"/>
                <a:ea typeface="TimesNewRomanPS-BoldMT"/>
                <a:cs typeface="Times New Roman" panose="02020603050405020304" pitchFamily="18" charset="0"/>
              </a:rPr>
              <a:t>Я розумію, що таке об’єкт.</a:t>
            </a:r>
            <a:endParaRPr lang="uk-UA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uk-UA" sz="2400" dirty="0">
                <a:effectLst/>
                <a:latin typeface="Times New Roman" panose="02020603050405020304" pitchFamily="18" charset="0"/>
                <a:ea typeface="TimesNewRomanPS-BoldMT"/>
                <a:cs typeface="Times New Roman" panose="02020603050405020304" pitchFamily="18" charset="0"/>
              </a:rPr>
              <a:t>Я можу навести приклади об’єктів, які мене оточують.</a:t>
            </a:r>
            <a:endParaRPr lang="uk-UA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uk-UA" sz="2400" dirty="0">
                <a:effectLst/>
                <a:latin typeface="Times New Roman" panose="02020603050405020304" pitchFamily="18" charset="0"/>
                <a:ea typeface="TimesNewRomanPS-BoldMT"/>
                <a:cs typeface="Times New Roman" panose="02020603050405020304" pitchFamily="18" charset="0"/>
              </a:rPr>
              <a:t>Я знаю, що об’єкти мають властивості.</a:t>
            </a:r>
            <a:endParaRPr lang="uk-UA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uk-UA" sz="2400" dirty="0">
                <a:effectLst/>
                <a:latin typeface="Times New Roman" panose="02020603050405020304" pitchFamily="18" charset="0"/>
                <a:ea typeface="TimesNewRomanPS-BoldMT"/>
                <a:cs typeface="Times New Roman" panose="02020603050405020304" pitchFamily="18" charset="0"/>
              </a:rPr>
              <a:t>Я можу описати, які властивості та значення властивостей має</a:t>
            </a:r>
            <a:endParaRPr lang="uk-UA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uk-UA" sz="2400" dirty="0">
                <a:effectLst/>
                <a:latin typeface="Times New Roman" panose="02020603050405020304" pitchFamily="18" charset="0"/>
                <a:ea typeface="TimesNewRomanPS-BoldMT"/>
                <a:cs typeface="Times New Roman" panose="02020603050405020304" pitchFamily="18" charset="0"/>
              </a:rPr>
              <a:t>відомий мені об’єкт.</a:t>
            </a:r>
            <a:endParaRPr lang="uk-UA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uk-UA" sz="2400" dirty="0">
                <a:effectLst/>
                <a:latin typeface="Times New Roman" panose="02020603050405020304" pitchFamily="18" charset="0"/>
                <a:ea typeface="TimesNewRomanPS-BoldMT"/>
                <a:cs typeface="Times New Roman" panose="02020603050405020304" pitchFamily="18" charset="0"/>
              </a:rPr>
              <a:t>Я .можу об’єднати об’єкти в групи за певною властивістю.</a:t>
            </a:r>
            <a:endParaRPr lang="uk-UA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"/>
            </a:pPr>
            <a:r>
              <a:rPr lang="uk-UA" sz="2400" dirty="0">
                <a:effectLst/>
                <a:latin typeface="Times New Roman" panose="02020603050405020304" pitchFamily="18" charset="0"/>
                <a:ea typeface="TimesNewRomanPS-BoldMT"/>
                <a:cs typeface="Times New Roman" panose="02020603050405020304" pitchFamily="18" charset="0"/>
              </a:rPr>
              <a:t>Я розумію, що з об’єктом можна виконувати певні дії.</a:t>
            </a: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/>
          <p:cNvSpPr/>
          <p:nvPr/>
        </p:nvSpPr>
        <p:spPr>
          <a:xfrm>
            <a:off x="2063552" y="2132856"/>
            <a:ext cx="9937104" cy="4259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Вибрати три об'єкти вдома і записати їхні властивості та значення властивостей у зошит.</a:t>
            </a:r>
            <a:endParaRPr lang="uk-UA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uk-UA" sz="32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Приклад</a:t>
            </a:r>
            <a:r>
              <a:rPr lang="uk-UA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Об'єкт — холодильник.</a:t>
            </a:r>
            <a:endParaRPr lang="uk-UA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 indent="-228600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uk-UA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Властивість: колір — білий.</a:t>
            </a:r>
            <a:endParaRPr lang="uk-UA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 indent="-228600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uk-UA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Властивість: висота — 180 см.</a:t>
            </a:r>
            <a:endParaRPr lang="uk-UA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 indent="-228600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uk-UA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Властивість: кількість дверей — 2.</a:t>
            </a:r>
            <a:endParaRPr lang="uk-UA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76213"/>
            <a:endParaRPr lang="ru-RU" sz="3200" i="1" dirty="0">
              <a:latin typeface="+mn-lt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79576" y="692696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b="1" dirty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Домашнє завдання</a:t>
            </a:r>
          </a:p>
        </p:txBody>
      </p:sp>
    </p:spTree>
    <p:extLst>
      <p:ext uri="{BB962C8B-B14F-4D97-AF65-F5344CB8AC3E}">
        <p14:creationId xmlns:p14="http://schemas.microsoft.com/office/powerpoint/2010/main" val="255990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1991544" y="404664"/>
            <a:ext cx="8219256" cy="1143000"/>
          </a:xfrm>
        </p:spPr>
        <p:txBody>
          <a:bodyPr/>
          <a:lstStyle/>
          <a:p>
            <a:pPr eaLnBrk="1" hangingPunct="1"/>
            <a:r>
              <a:rPr lang="uk-UA" altLang="uk-UA" b="1" dirty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На уроці ми дізнаємося:</a:t>
            </a:r>
            <a:endParaRPr lang="ru-RU" altLang="uk-UA" b="1" dirty="0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0794924"/>
              </p:ext>
            </p:extLst>
          </p:nvPr>
        </p:nvGraphicFramePr>
        <p:xfrm>
          <a:off x="1199456" y="1600201"/>
          <a:ext cx="9577064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6263A2-2AA5-4EEB-83C2-46BFBADB5929}" type="slidenum">
              <a:rPr lang="ru-RU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1935256" y="1556793"/>
            <a:ext cx="8409216" cy="4525963"/>
          </a:xfrm>
        </p:spPr>
        <p:txBody>
          <a:bodyPr>
            <a:normAutofit lnSpcReduction="1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Сформувати у школярів розуміння того, що:</a:t>
            </a:r>
            <a:br>
              <a:rPr lang="uk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кожен об'єкт має свої особливі властивості та їхні значення, які відрізняють його від інших;</a:t>
            </a:r>
            <a:br>
              <a:rPr lang="uk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будь-який об'єкт існує у певному середовищі, де з ним можна виконувати різноманітні дії;</a:t>
            </a:r>
            <a:br>
              <a:rPr lang="uk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для зручності збирання, опрацювання та зберігання інформації про об'єкти їх поділяють на групи за спільними ознаками, тобто класифікують.</a:t>
            </a:r>
            <a:endParaRPr lang="uk-U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Ознайомити учнів із прикладами об'єктів, що нас оточують у повсякденному житті.</a:t>
            </a:r>
            <a:endParaRPr lang="uk-U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Розвивати інтерес до пізнання, навички роботи за комп'ютером, здатність до самоперевірки, а також уміння створювати конспекти.</a:t>
            </a:r>
            <a:endParaRPr lang="uk-U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Виховувати культуру роботи з інформацією, уважність, організованість та дисципліну.</a:t>
            </a:r>
            <a:endParaRPr lang="uk-U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  <a:p>
            <a:endParaRPr lang="uk-U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E37C09-A5D1-4B96-B486-7B2DB76F3ABD}"/>
              </a:ext>
            </a:extLst>
          </p:cNvPr>
          <p:cNvSpPr txBox="1"/>
          <p:nvPr/>
        </p:nvSpPr>
        <p:spPr>
          <a:xfrm>
            <a:off x="2207568" y="620688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/>
              <a:t>МЕТА: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5256" y="1556793"/>
            <a:ext cx="8409216" cy="4525963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Учні отримують чітке уявлення про поняття "об'єкт", "властивості об'єкта" та "значення властивостей".</a:t>
            </a:r>
            <a:endParaRPr lang="uk-U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Здатні наводити приклади різних об'єктів та їхніх характеристик із реального життя.</a:t>
            </a:r>
            <a:endParaRPr lang="uk-U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Вміють самостійно визначати властивості об'єктів і пояснювати їхні значення.</a:t>
            </a:r>
            <a:endParaRPr lang="uk-U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022804-9DDA-4F86-9CFE-A721D2709608}"/>
              </a:ext>
            </a:extLst>
          </p:cNvPr>
          <p:cNvSpPr txBox="1"/>
          <p:nvPr/>
        </p:nvSpPr>
        <p:spPr>
          <a:xfrm>
            <a:off x="1935256" y="620688"/>
            <a:ext cx="5672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ОЧІКУВАНІ РЕЗУЛЬТАТИ</a:t>
            </a:r>
          </a:p>
        </p:txBody>
      </p:sp>
    </p:spTree>
    <p:extLst>
      <p:ext uri="{BB962C8B-B14F-4D97-AF65-F5344CB8AC3E}">
        <p14:creationId xmlns:p14="http://schemas.microsoft.com/office/powerpoint/2010/main" val="3826760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6148129"/>
              </p:ext>
            </p:extLst>
          </p:nvPr>
        </p:nvGraphicFramePr>
        <p:xfrm>
          <a:off x="1981200" y="1600201"/>
          <a:ext cx="9659416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4BF2D51-66AF-49E4-99D5-5431238BB93B}"/>
              </a:ext>
            </a:extLst>
          </p:cNvPr>
          <p:cNvSpPr txBox="1"/>
          <p:nvPr/>
        </p:nvSpPr>
        <p:spPr>
          <a:xfrm>
            <a:off x="1847528" y="54868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/>
              <a:t>ПЕРЕВІРКА ДОМАШНЬОГО ЗАВДАННЯ</a:t>
            </a:r>
          </a:p>
        </p:txBody>
      </p:sp>
    </p:spTree>
    <p:extLst>
      <p:ext uri="{BB962C8B-B14F-4D97-AF65-F5344CB8AC3E}">
        <p14:creationId xmlns:p14="http://schemas.microsoft.com/office/powerpoint/2010/main" val="322480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techtree.com/sites/default/files/2012/11/Samsung_Notebook_Series_5_ULTRA_Touch_540U3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5" y="4653137"/>
            <a:ext cx="1611153" cy="129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847528" y="404664"/>
            <a:ext cx="8820472" cy="648072"/>
          </a:xfrm>
        </p:spPr>
        <p:txBody>
          <a:bodyPr/>
          <a:lstStyle/>
          <a:p>
            <a:r>
              <a:rPr lang="uk-UA" altLang="uk-UA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Види сучасних комп’ютерів</a:t>
            </a:r>
          </a:p>
        </p:txBody>
      </p:sp>
      <p:graphicFrame>
        <p:nvGraphicFramePr>
          <p:cNvPr id="7" name="Місце для вмісту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5545203"/>
              </p:ext>
            </p:extLst>
          </p:nvPr>
        </p:nvGraphicFramePr>
        <p:xfrm>
          <a:off x="1290279" y="1071689"/>
          <a:ext cx="8769152" cy="5577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954" y="1003691"/>
            <a:ext cx="1859137" cy="1859137"/>
          </a:xfrm>
          <a:prstGeom prst="rect">
            <a:avLst/>
          </a:prstGeom>
        </p:spPr>
      </p:pic>
      <p:sp>
        <p:nvSpPr>
          <p:cNvPr id="13" name="Прямокутник із двома округленими сусідніми кутами 12"/>
          <p:cNvSpPr/>
          <p:nvPr/>
        </p:nvSpPr>
        <p:spPr>
          <a:xfrm>
            <a:off x="7824192" y="4653136"/>
            <a:ext cx="2160240" cy="1497534"/>
          </a:xfrm>
          <a:prstGeom prst="round2SameRect">
            <a:avLst>
              <a:gd name="adj1" fmla="val 8000"/>
              <a:gd name="adj2" fmla="val 0"/>
            </a:avLst>
          </a:prstGeom>
          <a:blipFill rotWithShape="0">
            <a:blip r:embed="rId9" cstate="print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1340769"/>
            <a:ext cx="1994692" cy="155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09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1991544" y="4652963"/>
            <a:ext cx="2591568" cy="15123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</p:sp>
      <p:sp>
        <p:nvSpPr>
          <p:cNvPr id="174" name="Shape 174"/>
          <p:cNvSpPr/>
          <p:nvPr/>
        </p:nvSpPr>
        <p:spPr>
          <a:xfrm>
            <a:off x="4655840" y="4941169"/>
            <a:ext cx="2159496" cy="12235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</p:sp>
      <p:sp>
        <p:nvSpPr>
          <p:cNvPr id="175" name="Shape 175"/>
          <p:cNvSpPr/>
          <p:nvPr/>
        </p:nvSpPr>
        <p:spPr>
          <a:xfrm>
            <a:off x="7032104" y="5229200"/>
            <a:ext cx="1224136" cy="7884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346646"/>
            <a:ext cx="8229600" cy="850106"/>
          </a:xfrm>
        </p:spPr>
        <p:txBody>
          <a:bodyPr/>
          <a:lstStyle/>
          <a:p>
            <a:r>
              <a:rPr lang="uk-UA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Об’єкт</a:t>
            </a:r>
          </a:p>
        </p:txBody>
      </p:sp>
      <p:sp>
        <p:nvSpPr>
          <p:cNvPr id="3" name="Округлений прямокутник 2"/>
          <p:cNvSpPr/>
          <p:nvPr/>
        </p:nvSpPr>
        <p:spPr>
          <a:xfrm>
            <a:off x="2135560" y="1124744"/>
            <a:ext cx="9001000" cy="98549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chemeClr val="accent1"/>
              </a:buClr>
              <a:buSzPct val="86538"/>
            </a:pPr>
            <a:r>
              <a:rPr lang="uk-UA" sz="2800" b="1" i="1" dirty="0">
                <a:solidFill>
                  <a:srgbClr val="FFFF00"/>
                </a:solidFill>
                <a:ea typeface="Cambria"/>
                <a:cs typeface="Cambria"/>
                <a:sym typeface="Cambria"/>
              </a:rPr>
              <a:t>Об’єкт</a:t>
            </a:r>
            <a:r>
              <a:rPr lang="uk-UA" sz="2400" b="1" i="1" dirty="0">
                <a:solidFill>
                  <a:srgbClr val="FFFF00"/>
                </a:solidFill>
                <a:ea typeface="Cambria"/>
                <a:cs typeface="Cambria"/>
                <a:sym typeface="Cambria"/>
              </a:rPr>
              <a:t> </a:t>
            </a:r>
            <a:r>
              <a:rPr lang="uk-UA" sz="2400" b="1" i="1" dirty="0">
                <a:solidFill>
                  <a:schemeClr val="bg1"/>
                </a:solidFill>
                <a:ea typeface="Cambria"/>
                <a:cs typeface="Cambria"/>
                <a:sym typeface="Cambria"/>
              </a:rPr>
              <a:t>- </a:t>
            </a:r>
            <a:r>
              <a:rPr lang="ru-RU" sz="2400" b="1" i="1" dirty="0" err="1">
                <a:solidFill>
                  <a:schemeClr val="bg1"/>
                </a:solidFill>
                <a:ea typeface="Cambria"/>
                <a:cs typeface="Cambria"/>
                <a:sym typeface="Cambria"/>
              </a:rPr>
              <a:t>істота</a:t>
            </a:r>
            <a:r>
              <a:rPr lang="ru-RU" sz="2400" b="1" i="1" dirty="0">
                <a:solidFill>
                  <a:schemeClr val="bg1"/>
                </a:solidFill>
                <a:ea typeface="Cambria"/>
                <a:cs typeface="Cambria"/>
                <a:sym typeface="Cambria"/>
              </a:rPr>
              <a:t>, </a:t>
            </a:r>
            <a:r>
              <a:rPr lang="ru-RU" sz="2400" b="1" i="1" dirty="0" err="1">
                <a:solidFill>
                  <a:schemeClr val="bg1"/>
                </a:solidFill>
                <a:ea typeface="Cambria"/>
                <a:cs typeface="Cambria"/>
                <a:sym typeface="Cambria"/>
              </a:rPr>
              <a:t>явище</a:t>
            </a:r>
            <a:r>
              <a:rPr lang="ru-RU" sz="2400" b="1" i="1" dirty="0">
                <a:solidFill>
                  <a:schemeClr val="bg1"/>
                </a:solidFill>
                <a:ea typeface="Cambria"/>
                <a:cs typeface="Cambria"/>
                <a:sym typeface="Cambria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ea typeface="Cambria"/>
                <a:cs typeface="Cambria"/>
                <a:sym typeface="Cambria"/>
              </a:rPr>
              <a:t>або</a:t>
            </a:r>
            <a:r>
              <a:rPr lang="ru-RU" sz="2400" b="1" i="1" dirty="0">
                <a:solidFill>
                  <a:schemeClr val="bg1"/>
                </a:solidFill>
                <a:ea typeface="Cambria"/>
                <a:cs typeface="Cambria"/>
                <a:sym typeface="Cambria"/>
              </a:rPr>
              <a:t> предмет, на </a:t>
            </a:r>
            <a:r>
              <a:rPr lang="ru-RU" sz="2400" b="1" i="1" dirty="0" err="1">
                <a:solidFill>
                  <a:schemeClr val="bg1"/>
                </a:solidFill>
                <a:ea typeface="Cambria"/>
                <a:cs typeface="Cambria"/>
                <a:sym typeface="Cambria"/>
              </a:rPr>
              <a:t>який</a:t>
            </a:r>
            <a:r>
              <a:rPr lang="ru-RU" sz="2400" b="1" i="1" dirty="0">
                <a:solidFill>
                  <a:schemeClr val="bg1"/>
                </a:solidFill>
                <a:ea typeface="Cambria"/>
                <a:cs typeface="Cambria"/>
                <a:sym typeface="Cambria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ea typeface="Cambria"/>
                <a:cs typeface="Cambria"/>
                <a:sym typeface="Cambria"/>
              </a:rPr>
              <a:t>звернули</a:t>
            </a:r>
            <a:r>
              <a:rPr lang="ru-RU" sz="2400" b="1" i="1" dirty="0">
                <a:solidFill>
                  <a:schemeClr val="bg1"/>
                </a:solidFill>
                <a:ea typeface="Cambria"/>
                <a:cs typeface="Cambria"/>
                <a:sym typeface="Cambria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ea typeface="Cambria"/>
                <a:cs typeface="Cambria"/>
                <a:sym typeface="Cambria"/>
              </a:rPr>
              <a:t>увагу</a:t>
            </a:r>
            <a:r>
              <a:rPr lang="ru-RU" sz="2400" b="1" i="1" dirty="0">
                <a:solidFill>
                  <a:schemeClr val="bg1"/>
                </a:solidFill>
                <a:ea typeface="Cambria"/>
                <a:cs typeface="Cambria"/>
                <a:sym typeface="Cambria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ea typeface="Cambria"/>
                <a:cs typeface="Cambria"/>
                <a:sym typeface="Cambria"/>
              </a:rPr>
              <a:t>або</a:t>
            </a:r>
            <a:r>
              <a:rPr lang="ru-RU" sz="2400" b="1" i="1" dirty="0">
                <a:solidFill>
                  <a:schemeClr val="bg1"/>
                </a:solidFill>
                <a:ea typeface="Cambria"/>
                <a:cs typeface="Cambria"/>
                <a:sym typeface="Cambria"/>
              </a:rPr>
              <a:t> з </a:t>
            </a:r>
            <a:r>
              <a:rPr lang="ru-RU" sz="2400" b="1" i="1" dirty="0" err="1">
                <a:solidFill>
                  <a:schemeClr val="bg1"/>
                </a:solidFill>
                <a:ea typeface="Cambria"/>
                <a:cs typeface="Cambria"/>
                <a:sym typeface="Cambria"/>
              </a:rPr>
              <a:t>яким</a:t>
            </a:r>
            <a:r>
              <a:rPr lang="ru-RU" sz="2400" b="1" i="1" dirty="0">
                <a:solidFill>
                  <a:schemeClr val="bg1"/>
                </a:solidFill>
                <a:ea typeface="Cambria"/>
                <a:cs typeface="Cambria"/>
                <a:sym typeface="Cambria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ea typeface="Cambria"/>
                <a:cs typeface="Cambria"/>
                <a:sym typeface="Cambria"/>
              </a:rPr>
              <a:t>виконують</a:t>
            </a:r>
            <a:r>
              <a:rPr lang="ru-RU" sz="2400" b="1" i="1" dirty="0">
                <a:solidFill>
                  <a:schemeClr val="bg1"/>
                </a:solidFill>
                <a:ea typeface="Cambria"/>
                <a:cs typeface="Cambria"/>
                <a:sym typeface="Cambria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ea typeface="Cambria"/>
                <a:cs typeface="Cambria"/>
                <a:sym typeface="Cambria"/>
              </a:rPr>
              <a:t>дії</a:t>
            </a:r>
            <a:r>
              <a:rPr lang="ru-RU" sz="2400" b="1" i="1" dirty="0">
                <a:solidFill>
                  <a:schemeClr val="bg1"/>
                </a:solidFill>
                <a:ea typeface="Cambria"/>
                <a:cs typeface="Cambria"/>
                <a:sym typeface="Cambria"/>
              </a:rPr>
              <a:t>.</a:t>
            </a:r>
            <a:endParaRPr lang="uk-UA" sz="2400" b="1" i="1" dirty="0">
              <a:solidFill>
                <a:schemeClr val="bg1"/>
              </a:solidFill>
              <a:ea typeface="Cambria"/>
              <a:cs typeface="Cambria"/>
              <a:sym typeface="Cambria"/>
            </a:endParaRPr>
          </a:p>
        </p:txBody>
      </p:sp>
      <p:pic>
        <p:nvPicPr>
          <p:cNvPr id="16" name="Picture 4" descr="http://im2-tub-ua.yandex.net/i?id=115960680-37-72&amp;n=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672" y="5265737"/>
            <a:ext cx="1693785" cy="112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Вимоги до оформлення класної кімнати 1 класу | Новини сайту ...">
            <a:extLst>
              <a:ext uri="{FF2B5EF4-FFF2-40B4-BE49-F238E27FC236}">
                <a16:creationId xmlns:a16="http://schemas.microsoft.com/office/drawing/2014/main" id="{922C13FB-594C-4E7C-A801-512D1B94E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705" y="2205037"/>
            <a:ext cx="3299321" cy="23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Олівець 4100/12 кольорів MARCO">
            <a:extLst>
              <a:ext uri="{FF2B5EF4-FFF2-40B4-BE49-F238E27FC236}">
                <a16:creationId xmlns:a16="http://schemas.microsoft.com/office/drawing/2014/main" id="{B99D2892-6923-46AB-97C5-E18C7385C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998" y="2236445"/>
            <a:ext cx="2641600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Дитячі іграшки — сучасні інструмент розвитку та розваги / Полтавщина">
            <a:extLst>
              <a:ext uri="{FF2B5EF4-FFF2-40B4-BE49-F238E27FC236}">
                <a16:creationId xmlns:a16="http://schemas.microsoft.com/office/drawing/2014/main" id="{CBAC6DA8-3215-4E62-BE0A-6DBA737AF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777" y="2525414"/>
            <a:ext cx="3273574" cy="21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074244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2" name="Shape 182"/>
          <p:cNvGraphicFramePr/>
          <p:nvPr/>
        </p:nvGraphicFramePr>
        <p:xfrm>
          <a:off x="1991544" y="2132857"/>
          <a:ext cx="8208144" cy="400053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36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6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6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0805">
                <a:tc rowSpan="10">
                  <a:txBody>
                    <a:bodyPr/>
                    <a:lstStyle/>
                    <a:p>
                      <a:pPr marL="0" lvl="0" indent="0" algn="ctr" rtl="0">
                        <a:buClr>
                          <a:schemeClr val="dk1"/>
                        </a:buClr>
                        <a:buSzPct val="25000"/>
                        <a:buFont typeface="Cambria"/>
                        <a:buNone/>
                      </a:pPr>
                      <a:endParaRPr lang="en-US" sz="1800" b="1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0" marR="0" marT="0" marB="0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buClr>
                          <a:schemeClr val="dk1"/>
                        </a:buClr>
                        <a:buSzPct val="25000"/>
                        <a:buFont typeface="Cambria"/>
                        <a:buNone/>
                      </a:pPr>
                      <a:r>
                        <a:rPr lang="en-US" sz="2400" b="1" dirty="0" err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Властивості</a:t>
                      </a:r>
                      <a:endParaRPr lang="en-US" sz="2400" b="1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0" marR="0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buClr>
                          <a:schemeClr val="dk1"/>
                        </a:buClr>
                        <a:buSzPct val="25000"/>
                        <a:buFont typeface="Cambria"/>
                        <a:buNone/>
                      </a:pPr>
                      <a:r>
                        <a:rPr lang="en-US" sz="2400" b="1" dirty="0" err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Значення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властивостей</a:t>
                      </a:r>
                      <a:endParaRPr lang="en-US" sz="2400" b="1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0" marR="0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95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buClr>
                          <a:srgbClr val="000000"/>
                        </a:buClr>
                        <a:buSzPct val="25000"/>
                        <a:buFont typeface="Cambria"/>
                        <a:buNone/>
                      </a:pPr>
                      <a:r>
                        <a:rPr lang="en-US" sz="2000" b="1" dirty="0" err="1">
                          <a:solidFill>
                            <a:srgbClr val="0070C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Ім’я</a:t>
                      </a:r>
                      <a:endParaRPr lang="en-US" sz="2000" b="1" dirty="0">
                        <a:solidFill>
                          <a:srgbClr val="0070C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0" marR="0" marT="0" marB="0">
                    <a:lnL w="381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buClr>
                          <a:srgbClr val="000000"/>
                        </a:buClr>
                        <a:buSzPct val="25000"/>
                        <a:buFont typeface="Cambria"/>
                        <a:buNone/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Василь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0" marR="0" marT="0" marB="0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62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buClr>
                          <a:srgbClr val="000000"/>
                        </a:buClr>
                        <a:buSzPct val="25000"/>
                        <a:buFont typeface="Cambria"/>
                        <a:buNone/>
                      </a:pPr>
                      <a:r>
                        <a:rPr lang="en-US" sz="2000" b="1" dirty="0" err="1">
                          <a:solidFill>
                            <a:srgbClr val="0070C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Прізвище</a:t>
                      </a:r>
                      <a:endParaRPr lang="en-US" sz="2000" b="1" dirty="0">
                        <a:solidFill>
                          <a:srgbClr val="0070C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0" marR="0" marT="0" marB="0">
                    <a:lnL w="381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buClr>
                          <a:srgbClr val="000000"/>
                        </a:buClr>
                        <a:buSzPct val="25000"/>
                        <a:buFont typeface="Cambria"/>
                        <a:buNone/>
                      </a:pPr>
                      <a:r>
                        <a:rPr lang="uk-UA" sz="2000" dirty="0" err="1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Гриценко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0" marR="0" marT="0" marB="0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95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buClr>
                          <a:srgbClr val="000000"/>
                        </a:buClr>
                        <a:buSzPct val="25000"/>
                        <a:buFont typeface="Cambria"/>
                        <a:buNone/>
                      </a:pPr>
                      <a:r>
                        <a:rPr lang="en-US" sz="2000" b="1" dirty="0" err="1">
                          <a:solidFill>
                            <a:srgbClr val="0070C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Дата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народження</a:t>
                      </a:r>
                      <a:endParaRPr lang="en-US" sz="2000" b="1" dirty="0">
                        <a:solidFill>
                          <a:srgbClr val="0070C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0" marR="0" marT="0" marB="0">
                    <a:lnL w="381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buClr>
                          <a:srgbClr val="000000"/>
                        </a:buClr>
                        <a:buSzPct val="25000"/>
                        <a:buFont typeface="Cambria"/>
                        <a:buNone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12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січня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2003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року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0" marR="0" marT="0" marB="0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95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buClr>
                          <a:srgbClr val="000000"/>
                        </a:buClr>
                        <a:buSzPct val="25000"/>
                        <a:buFont typeface="Cambria"/>
                        <a:buNone/>
                      </a:pPr>
                      <a:r>
                        <a:rPr lang="en-US" sz="2000" b="1" dirty="0" err="1">
                          <a:solidFill>
                            <a:srgbClr val="0070C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Зріст</a:t>
                      </a:r>
                      <a:endParaRPr lang="en-US" sz="2000" b="1" dirty="0">
                        <a:solidFill>
                          <a:srgbClr val="0070C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0" marR="0" marT="0" marB="0">
                    <a:lnL w="381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buClr>
                          <a:srgbClr val="000000"/>
                        </a:buClr>
                        <a:buSzPct val="25000"/>
                        <a:buFont typeface="Cambria"/>
                        <a:buNone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160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см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0" marR="0" marT="0" marB="0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62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buClr>
                          <a:srgbClr val="000000"/>
                        </a:buClr>
                        <a:buSzPct val="25000"/>
                        <a:buFont typeface="Cambria"/>
                        <a:buNone/>
                      </a:pPr>
                      <a:r>
                        <a:rPr lang="en-US" sz="2000" b="1" dirty="0" err="1">
                          <a:solidFill>
                            <a:srgbClr val="0070C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Маса</a:t>
                      </a:r>
                      <a:endParaRPr lang="en-US" sz="2000" b="1" dirty="0">
                        <a:solidFill>
                          <a:srgbClr val="0070C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0" marR="0" marT="0" marB="0">
                    <a:lnL w="381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buClr>
                          <a:srgbClr val="000000"/>
                        </a:buClr>
                        <a:buSzPct val="25000"/>
                        <a:buFont typeface="Cambria"/>
                        <a:buNone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51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кг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0" marR="0" marT="0" marB="0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1725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91425" marR="91425" marT="91425" marB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buClr>
                          <a:srgbClr val="000000"/>
                        </a:buClr>
                        <a:buSzPct val="25000"/>
                        <a:buFont typeface="Cambria"/>
                        <a:buNone/>
                      </a:pPr>
                      <a:r>
                        <a:rPr lang="en-US" sz="2000" b="1" dirty="0" err="1">
                          <a:solidFill>
                            <a:srgbClr val="0070C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Колір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волосся</a:t>
                      </a:r>
                      <a:endParaRPr lang="en-US" sz="2000" b="1" dirty="0">
                        <a:solidFill>
                          <a:srgbClr val="0070C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0" marR="0" marT="0" marB="0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buClr>
                          <a:srgbClr val="000000"/>
                        </a:buClr>
                        <a:buSzPct val="25000"/>
                        <a:buFont typeface="Cambria"/>
                        <a:buNone/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каштановий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0" marR="0" marT="0" marB="0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1725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91425" marR="91425" marT="91425" marB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buClr>
                          <a:srgbClr val="000000"/>
                        </a:buClr>
                        <a:buSzPct val="25000"/>
                        <a:buFont typeface="Cambria"/>
                        <a:buNone/>
                      </a:pPr>
                      <a:r>
                        <a:rPr lang="en-US" sz="2000" b="1" dirty="0" err="1">
                          <a:solidFill>
                            <a:srgbClr val="0070C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Колір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очей</a:t>
                      </a:r>
                      <a:endParaRPr lang="en-US" sz="2000" b="1" dirty="0">
                        <a:solidFill>
                          <a:srgbClr val="0070C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0" marR="0" marT="0" marB="0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buClr>
                          <a:srgbClr val="000000"/>
                        </a:buClr>
                        <a:buSzPct val="25000"/>
                        <a:buFont typeface="Cambria"/>
                        <a:buNone/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карі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0" marR="0" marT="0" marB="0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1725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91425" marR="91425" marT="91425" marB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buClr>
                          <a:srgbClr val="000000"/>
                        </a:buClr>
                        <a:buSzPct val="25000"/>
                        <a:buFont typeface="Cambria"/>
                        <a:buNone/>
                      </a:pPr>
                      <a:r>
                        <a:rPr lang="en-US" sz="2000" b="1" dirty="0" err="1">
                          <a:solidFill>
                            <a:srgbClr val="0070C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Адреса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проживання</a:t>
                      </a:r>
                      <a:endParaRPr lang="en-US" sz="2000" b="1" dirty="0">
                        <a:solidFill>
                          <a:srgbClr val="0070C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0" marR="0" marT="0" marB="0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buClr>
                          <a:srgbClr val="000000"/>
                        </a:buClr>
                        <a:buSzPct val="25000"/>
                        <a:buFont typeface="Cambria"/>
                        <a:buNone/>
                      </a:pPr>
                      <a:r>
                        <a:rPr lang="uk-UA" sz="2000" dirty="0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в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ул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.</a:t>
                      </a:r>
                      <a:r>
                        <a:rPr lang="uk-UA" sz="2000" dirty="0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Шевченка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, 3</a:t>
                      </a:r>
                      <a:r>
                        <a:rPr lang="uk-UA" sz="2000" dirty="0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4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0" marR="0" marT="0" marB="0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1725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91425" marR="91425" marT="91425" marB="91425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buClr>
                          <a:srgbClr val="000000"/>
                        </a:buClr>
                        <a:buSzPct val="25000"/>
                        <a:buFont typeface="Cambria"/>
                        <a:buNone/>
                      </a:pPr>
                      <a:r>
                        <a:rPr lang="en-US" sz="2000" b="1" dirty="0" err="1">
                          <a:solidFill>
                            <a:srgbClr val="0070C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Клас</a:t>
                      </a:r>
                      <a:endParaRPr lang="en-US" sz="2000" b="1" dirty="0">
                        <a:solidFill>
                          <a:srgbClr val="0070C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0" marR="0" marT="0" marB="0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buClr>
                          <a:srgbClr val="000000"/>
                        </a:buClr>
                        <a:buSzPct val="25000"/>
                        <a:buFont typeface="Cambria"/>
                        <a:buNone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5-А</a:t>
                      </a:r>
                    </a:p>
                  </a:txBody>
                  <a:tcPr marL="0" marR="0" marT="0" marB="0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188640"/>
            <a:ext cx="8229600" cy="1143000"/>
          </a:xfrm>
        </p:spPr>
        <p:txBody>
          <a:bodyPr/>
          <a:lstStyle/>
          <a:p>
            <a:r>
              <a:rPr lang="uk-UA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Властивості об’єктів</a:t>
            </a:r>
          </a:p>
        </p:txBody>
      </p:sp>
      <p:sp>
        <p:nvSpPr>
          <p:cNvPr id="7" name="Округлений прямокутник 6"/>
          <p:cNvSpPr/>
          <p:nvPr/>
        </p:nvSpPr>
        <p:spPr>
          <a:xfrm>
            <a:off x="2135560" y="1052736"/>
            <a:ext cx="8064897" cy="936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buClr>
                <a:schemeClr val="accent1"/>
              </a:buClr>
              <a:buSzPct val="86538"/>
            </a:pPr>
            <a:r>
              <a:rPr lang="uk-UA" sz="2800" b="1" i="1" dirty="0">
                <a:solidFill>
                  <a:srgbClr val="FF0000"/>
                </a:solidFill>
                <a:ea typeface="Cambria"/>
                <a:cs typeface="Cambria"/>
                <a:sym typeface="Cambria"/>
              </a:rPr>
              <a:t>Властивості об’єктів </a:t>
            </a:r>
            <a:r>
              <a:rPr lang="uk-UA" sz="2400" b="1" i="1" dirty="0">
                <a:solidFill>
                  <a:schemeClr val="tx1"/>
                </a:solidFill>
                <a:ea typeface="Cambria"/>
                <a:cs typeface="Cambria"/>
                <a:sym typeface="Cambria"/>
              </a:rPr>
              <a:t>– </a:t>
            </a:r>
            <a:r>
              <a:rPr lang="ru-RU" sz="2400" b="1" i="1" dirty="0" err="1">
                <a:solidFill>
                  <a:schemeClr val="tx1"/>
                </a:solidFill>
                <a:ea typeface="Cambria"/>
                <a:cs typeface="Cambria"/>
                <a:sym typeface="Cambria"/>
              </a:rPr>
              <a:t>ознаки</a:t>
            </a:r>
            <a:r>
              <a:rPr lang="ru-RU" sz="2400" b="1" i="1" dirty="0">
                <a:solidFill>
                  <a:schemeClr val="tx1"/>
                </a:solidFill>
                <a:ea typeface="Cambria"/>
                <a:cs typeface="Cambria"/>
                <a:sym typeface="Cambria"/>
              </a:rPr>
              <a:t>, за </a:t>
            </a:r>
            <a:r>
              <a:rPr lang="ru-RU" sz="2400" b="1" i="1" dirty="0" err="1">
                <a:solidFill>
                  <a:schemeClr val="tx1"/>
                </a:solidFill>
                <a:ea typeface="Cambria"/>
                <a:cs typeface="Cambria"/>
                <a:sym typeface="Cambria"/>
              </a:rPr>
              <a:t>якими</a:t>
            </a:r>
            <a:r>
              <a:rPr lang="ru-RU" sz="2400" b="1" i="1" dirty="0">
                <a:solidFill>
                  <a:schemeClr val="tx1"/>
                </a:solidFill>
                <a:ea typeface="Cambria"/>
                <a:cs typeface="Cambria"/>
                <a:sym typeface="Cambria"/>
              </a:rPr>
              <a:t> </a:t>
            </a:r>
            <a:r>
              <a:rPr lang="ru-RU" sz="2400" b="1" i="1" dirty="0" err="1">
                <a:solidFill>
                  <a:schemeClr val="tx1"/>
                </a:solidFill>
                <a:ea typeface="Cambria"/>
                <a:cs typeface="Cambria"/>
                <a:sym typeface="Cambria"/>
              </a:rPr>
              <a:t>об’єкти</a:t>
            </a:r>
            <a:r>
              <a:rPr lang="ru-RU" sz="2400" b="1" i="1" dirty="0">
                <a:solidFill>
                  <a:schemeClr val="tx1"/>
                </a:solidFill>
                <a:ea typeface="Cambria"/>
                <a:cs typeface="Cambria"/>
                <a:sym typeface="Cambria"/>
              </a:rPr>
              <a:t> </a:t>
            </a:r>
            <a:r>
              <a:rPr lang="ru-RU" sz="2400" b="1" i="1" dirty="0" err="1">
                <a:solidFill>
                  <a:schemeClr val="tx1"/>
                </a:solidFill>
                <a:ea typeface="Cambria"/>
                <a:cs typeface="Cambria"/>
                <a:sym typeface="Cambria"/>
              </a:rPr>
              <a:t>відрізняються</a:t>
            </a:r>
            <a:r>
              <a:rPr lang="ru-RU" sz="2400" b="1" i="1" dirty="0">
                <a:solidFill>
                  <a:schemeClr val="tx1"/>
                </a:solidFill>
                <a:ea typeface="Cambria"/>
                <a:cs typeface="Cambria"/>
                <a:sym typeface="Cambria"/>
              </a:rPr>
              <a:t> один </a:t>
            </a:r>
            <a:r>
              <a:rPr lang="ru-RU" sz="2400" b="1" i="1" dirty="0" err="1">
                <a:solidFill>
                  <a:schemeClr val="tx1"/>
                </a:solidFill>
                <a:ea typeface="Cambria"/>
                <a:cs typeface="Cambria"/>
                <a:sym typeface="Cambria"/>
              </a:rPr>
              <a:t>від</a:t>
            </a:r>
            <a:r>
              <a:rPr lang="ru-RU" sz="2400" b="1" i="1" dirty="0">
                <a:solidFill>
                  <a:schemeClr val="tx1"/>
                </a:solidFill>
                <a:ea typeface="Cambria"/>
                <a:cs typeface="Cambria"/>
                <a:sym typeface="Cambria"/>
              </a:rPr>
              <a:t> одного</a:t>
            </a:r>
          </a:p>
        </p:txBody>
      </p:sp>
      <p:pic>
        <p:nvPicPr>
          <p:cNvPr id="19457" name="Picture 1" descr="D:\ШКОЛА\Кліпарти\pupils\0 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4" y="2204864"/>
            <a:ext cx="1944216" cy="3856964"/>
          </a:xfrm>
          <a:prstGeom prst="rect">
            <a:avLst/>
          </a:prstGeom>
          <a:noFill/>
        </p:spPr>
      </p:pic>
      <p:pic>
        <p:nvPicPr>
          <p:cNvPr id="19458" name="Picture 2" descr="D:\ШКОЛА\Кліпарти\pupils\0 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924944" y="2204865"/>
            <a:ext cx="1944216" cy="4000463"/>
          </a:xfrm>
          <a:prstGeom prst="rect">
            <a:avLst/>
          </a:prstGeom>
          <a:noFill/>
        </p:spPr>
      </p:pic>
      <p:graphicFrame>
        <p:nvGraphicFramePr>
          <p:cNvPr id="12" name="Shape 182"/>
          <p:cNvGraphicFramePr/>
          <p:nvPr/>
        </p:nvGraphicFramePr>
        <p:xfrm>
          <a:off x="12948592" y="2164772"/>
          <a:ext cx="2736048" cy="400053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36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0805">
                <a:tc>
                  <a:txBody>
                    <a:bodyPr/>
                    <a:lstStyle/>
                    <a:p>
                      <a:pPr marL="0" lvl="0" indent="0" algn="ctr" rtl="0">
                        <a:buClr>
                          <a:schemeClr val="dk1"/>
                        </a:buClr>
                        <a:buSzPct val="25000"/>
                        <a:buFont typeface="Cambria"/>
                        <a:buNone/>
                      </a:pPr>
                      <a:r>
                        <a:rPr lang="en-US" sz="2400" b="1" dirty="0" err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Значення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властивостей</a:t>
                      </a:r>
                      <a:endParaRPr lang="en-US" sz="2400" b="1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0" marR="0" marT="0" marB="0" anchor="ctr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955">
                <a:tc>
                  <a:txBody>
                    <a:bodyPr/>
                    <a:lstStyle/>
                    <a:p>
                      <a:pPr marL="0" lvl="0" indent="0" algn="l" rtl="0">
                        <a:buClr>
                          <a:srgbClr val="000000"/>
                        </a:buClr>
                        <a:buSzPct val="25000"/>
                        <a:buFont typeface="Cambria"/>
                        <a:buNone/>
                      </a:pPr>
                      <a:r>
                        <a:rPr lang="uk-UA" sz="2000" dirty="0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Марічка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0" marR="0" marT="0" marB="0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624">
                <a:tc>
                  <a:txBody>
                    <a:bodyPr/>
                    <a:lstStyle/>
                    <a:p>
                      <a:pPr marL="0" lvl="0" indent="0" algn="l" rtl="0">
                        <a:buClr>
                          <a:srgbClr val="000000"/>
                        </a:buClr>
                        <a:buSzPct val="25000"/>
                        <a:buFont typeface="Cambria"/>
                        <a:buNone/>
                      </a:pPr>
                      <a:r>
                        <a:rPr lang="uk-UA" sz="2000" dirty="0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Карпенко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0" marR="0" marT="0" marB="0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955">
                <a:tc>
                  <a:txBody>
                    <a:bodyPr/>
                    <a:lstStyle/>
                    <a:p>
                      <a:pPr marL="0" lvl="0" indent="0" algn="l" rtl="0">
                        <a:buClr>
                          <a:srgbClr val="000000"/>
                        </a:buClr>
                        <a:buSzPct val="25000"/>
                        <a:buFont typeface="Cambria"/>
                        <a:buNone/>
                      </a:pPr>
                      <a:r>
                        <a:rPr lang="uk-UA" sz="2000" dirty="0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5 березня 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2003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року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0" marR="0" marT="0" marB="0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955">
                <a:tc>
                  <a:txBody>
                    <a:bodyPr/>
                    <a:lstStyle/>
                    <a:p>
                      <a:pPr marL="0" lvl="0" indent="0" algn="l" rtl="0">
                        <a:buClr>
                          <a:srgbClr val="000000"/>
                        </a:buClr>
                        <a:buSzPct val="25000"/>
                        <a:buFont typeface="Cambria"/>
                        <a:buNone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</a:t>
                      </a:r>
                      <a:r>
                        <a:rPr lang="uk-UA" sz="2000" dirty="0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52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см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0" marR="0" marT="0" marB="0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624">
                <a:tc>
                  <a:txBody>
                    <a:bodyPr/>
                    <a:lstStyle/>
                    <a:p>
                      <a:pPr marL="0" lvl="0" indent="0" algn="l" rtl="0">
                        <a:buClr>
                          <a:srgbClr val="000000"/>
                        </a:buClr>
                        <a:buSzPct val="25000"/>
                        <a:buFont typeface="Cambria"/>
                        <a:buNone/>
                      </a:pPr>
                      <a:r>
                        <a:rPr lang="uk-UA" sz="2000" dirty="0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45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кг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0" marR="0" marT="0" marB="0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1725">
                <a:tc>
                  <a:txBody>
                    <a:bodyPr/>
                    <a:lstStyle/>
                    <a:p>
                      <a:pPr marL="0" lvl="0" indent="0" algn="l" rtl="0">
                        <a:buClr>
                          <a:srgbClr val="000000"/>
                        </a:buClr>
                        <a:buSzPct val="25000"/>
                        <a:buFont typeface="Cambria"/>
                        <a:buNone/>
                      </a:pPr>
                      <a:r>
                        <a:rPr lang="uk-UA" sz="2000" dirty="0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світлий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0" marR="0" marT="0" marB="0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1725">
                <a:tc>
                  <a:txBody>
                    <a:bodyPr/>
                    <a:lstStyle/>
                    <a:p>
                      <a:pPr marL="0" lvl="0" indent="0" algn="l" rtl="0">
                        <a:buClr>
                          <a:srgbClr val="000000"/>
                        </a:buClr>
                        <a:buSzPct val="25000"/>
                        <a:buFont typeface="Cambria"/>
                        <a:buNone/>
                      </a:pPr>
                      <a:r>
                        <a:rPr lang="uk-UA" sz="2000" dirty="0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голубі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0" marR="0" marT="0" marB="0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1725">
                <a:tc>
                  <a:txBody>
                    <a:bodyPr/>
                    <a:lstStyle/>
                    <a:p>
                      <a:pPr marL="0" lvl="0" indent="0" algn="l" rtl="0">
                        <a:buClr>
                          <a:srgbClr val="000000"/>
                        </a:buClr>
                        <a:buSzPct val="25000"/>
                        <a:buFont typeface="Cambria"/>
                        <a:buNone/>
                      </a:pPr>
                      <a:r>
                        <a:rPr lang="uk-UA" sz="2000" dirty="0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в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ул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.</a:t>
                      </a:r>
                      <a:r>
                        <a:rPr lang="uk-UA" sz="2000" dirty="0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Львівська</a:t>
                      </a:r>
                      <a:r>
                        <a:rPr lang="uk-UA" sz="2000" baseline="0" dirty="0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112</a:t>
                      </a:r>
                      <a:endParaRPr lang="en-US" sz="2000" dirty="0">
                        <a:solidFill>
                          <a:srgbClr val="00000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0" marR="0" marT="0" marB="0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1725">
                <a:tc>
                  <a:txBody>
                    <a:bodyPr/>
                    <a:lstStyle/>
                    <a:p>
                      <a:pPr marL="0" lvl="0" indent="0" algn="l" rtl="0">
                        <a:buClr>
                          <a:srgbClr val="000000"/>
                        </a:buClr>
                        <a:buSzPct val="25000"/>
                        <a:buFont typeface="Cambria"/>
                        <a:buNone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5-А</a:t>
                      </a:r>
                    </a:p>
                  </a:txBody>
                  <a:tcPr marL="0" marR="0" marT="0" marB="0">
                    <a:lnL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2478458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6 L -0.41337 -0.0081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0" y="-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-0.01297 L 0.51962 -0.0106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22 0.00648 L -0.44974 -0.0023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іхоть">
  <a:themeElements>
    <a:clrScheme name="Віхоть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Віхоть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іхоть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1728</TotalTime>
  <Words>956</Words>
  <Application>Microsoft Office PowerPoint</Application>
  <PresentationFormat>Широкий екран</PresentationFormat>
  <Paragraphs>212</Paragraphs>
  <Slides>27</Slides>
  <Notes>7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27</vt:i4>
      </vt:variant>
    </vt:vector>
  </HeadingPairs>
  <TitlesOfParts>
    <vt:vector size="38" baseType="lpstr">
      <vt:lpstr>Arial</vt:lpstr>
      <vt:lpstr>Arial Black</vt:lpstr>
      <vt:lpstr>Calibri</vt:lpstr>
      <vt:lpstr>Cambria</vt:lpstr>
      <vt:lpstr>Century Gothic</vt:lpstr>
      <vt:lpstr>Courier New</vt:lpstr>
      <vt:lpstr>Symbol</vt:lpstr>
      <vt:lpstr>Times New Roman</vt:lpstr>
      <vt:lpstr>Wingdings</vt:lpstr>
      <vt:lpstr>Wingdings 3</vt:lpstr>
      <vt:lpstr>Віхоть</vt:lpstr>
      <vt:lpstr>Презентація PowerPoint</vt:lpstr>
      <vt:lpstr>Кросворд</vt:lpstr>
      <vt:lpstr>На уроці ми дізнаємося:</vt:lpstr>
      <vt:lpstr>Презентація PowerPoint</vt:lpstr>
      <vt:lpstr>Презентація PowerPoint</vt:lpstr>
      <vt:lpstr>Презентація PowerPoint</vt:lpstr>
      <vt:lpstr>Види сучасних комп’ютерів</vt:lpstr>
      <vt:lpstr>Об’єкт</vt:lpstr>
      <vt:lpstr>Властивості об’єктів</vt:lpstr>
      <vt:lpstr>Презентація PowerPoint</vt:lpstr>
      <vt:lpstr>Презентація PowerPoint</vt:lpstr>
      <vt:lpstr>Зміна властивостей</vt:lpstr>
      <vt:lpstr>Презентація PowerPoint</vt:lpstr>
      <vt:lpstr>Охарактеризуйте об'єкти </vt:lpstr>
      <vt:lpstr>Презентація PowerPoint</vt:lpstr>
      <vt:lpstr>Класифікація об’єктів</vt:lpstr>
      <vt:lpstr>ВПРАВА №1</vt:lpstr>
      <vt:lpstr>Презентація PowerPoint</vt:lpstr>
      <vt:lpstr>ВПРАВА №3</vt:lpstr>
      <vt:lpstr>ВПРАВА №4</vt:lpstr>
      <vt:lpstr>Визначте класифікацію</vt:lpstr>
      <vt:lpstr>Фізкультхвилинка</vt:lpstr>
      <vt:lpstr>Самостійна робота</vt:lpstr>
      <vt:lpstr>Працюємо за комп’ютером</vt:lpstr>
      <vt:lpstr>Творче завдання за комп'ютером  Відкрити файл з назвою «Об'єкти, Практична робота» заповнити таблицю за зразком, обравши будь-який об'єкт в класі. </vt:lpstr>
      <vt:lpstr> Підсумки уроку</vt:lpstr>
      <vt:lpstr>Домашнє завдання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Об’єкти. Властивості об’єктів, значення властивостей.</dc:title>
  <dc:creator>Василь</dc:creator>
  <cp:lastModifiedBy>Nastya Dz`okh</cp:lastModifiedBy>
  <cp:revision>142</cp:revision>
  <dcterms:created xsi:type="dcterms:W3CDTF">2013-10-19T13:24:39Z</dcterms:created>
  <dcterms:modified xsi:type="dcterms:W3CDTF">2025-03-05T13:57:13Z</dcterms:modified>
</cp:coreProperties>
</file>