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5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30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843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77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753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697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05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956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13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95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91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6077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1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6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70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1/29/2025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20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1/29/2025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26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.me/dsszzi_official/1064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831273"/>
            <a:ext cx="9448800" cy="3054927"/>
          </a:xfrm>
        </p:spPr>
        <p:txBody>
          <a:bodyPr/>
          <a:lstStyle/>
          <a:p>
            <a:pPr algn="ctr"/>
            <a:r>
              <a:rPr lang="uk-UA" b="1" u="sng" dirty="0" err="1" smtClean="0">
                <a:solidFill>
                  <a:srgbClr val="FF0000"/>
                </a:solidFill>
              </a:rPr>
              <a:t>Геолокація</a:t>
            </a:r>
            <a:r>
              <a:rPr lang="uk-UA" dirty="0" smtClean="0"/>
              <a:t>. </a:t>
            </a:r>
            <a:r>
              <a:rPr lang="uk-UA" b="1" u="sng" dirty="0" smtClean="0">
                <a:solidFill>
                  <a:srgbClr val="FF0000"/>
                </a:solidFill>
              </a:rPr>
              <a:t>Користь та шкода</a:t>
            </a:r>
            <a:endParaRPr lang="ru-RU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20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9574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При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завантаженні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мобільних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додатків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на смартфон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деякі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з них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запитують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дозвіл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на доступ до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геоданих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Якщо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ви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вважаєте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недоцільно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відмовтеся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встановлення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такого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додатку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Також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можна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перевірити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які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вже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встановлені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в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телефоні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додатки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мають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доступ до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інформації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про ваше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розташування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. У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разі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необхідності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доступ до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геолокації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можна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tx2">
                    <a:lumMod val="75000"/>
                  </a:schemeClr>
                </a:solidFill>
              </a:rPr>
              <a:t>заборонити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910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rgbClr val="C00000"/>
                </a:solidFill>
              </a:rPr>
              <a:t>Як </a:t>
            </a:r>
            <a:r>
              <a:rPr lang="ru-RU" sz="4400" b="1" dirty="0" err="1">
                <a:solidFill>
                  <a:srgbClr val="C00000"/>
                </a:solidFill>
              </a:rPr>
              <a:t>захистити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4400" b="1" dirty="0" err="1">
                <a:solidFill>
                  <a:srgbClr val="C00000"/>
                </a:solidFill>
              </a:rPr>
              <a:t>свій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4400" b="1" dirty="0" err="1">
                <a:solidFill>
                  <a:srgbClr val="C00000"/>
                </a:solidFill>
              </a:rPr>
              <a:t>мобільний</a:t>
            </a:r>
            <a:r>
              <a:rPr lang="ru-RU" sz="4400" b="1" dirty="0">
                <a:solidFill>
                  <a:srgbClr val="C00000"/>
                </a:solidFill>
              </a:rPr>
              <a:t> телефон </a:t>
            </a:r>
            <a:r>
              <a:rPr lang="ru-RU" sz="4400" b="1" dirty="0" err="1">
                <a:solidFill>
                  <a:srgbClr val="C00000"/>
                </a:solidFill>
              </a:rPr>
              <a:t>від</a:t>
            </a:r>
            <a:r>
              <a:rPr lang="ru-RU" sz="4400" b="1" dirty="0">
                <a:solidFill>
                  <a:srgbClr val="C00000"/>
                </a:solidFill>
              </a:rPr>
              <a:t> </a:t>
            </a:r>
            <a:r>
              <a:rPr lang="ru-RU" sz="4400" b="1" dirty="0" err="1">
                <a:solidFill>
                  <a:srgbClr val="C00000"/>
                </a:solidFill>
              </a:rPr>
              <a:t>стеження</a:t>
            </a:r>
            <a:r>
              <a:rPr lang="ru-RU" sz="4400" b="1" dirty="0">
                <a:solidFill>
                  <a:srgbClr val="C00000"/>
                </a:solidFill>
              </a:rPr>
              <a:t/>
            </a:r>
            <a:br>
              <a:rPr lang="ru-RU" sz="4400" b="1" dirty="0">
                <a:solidFill>
                  <a:srgbClr val="C00000"/>
                </a:solidFill>
              </a:rPr>
            </a:b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06108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718" y="1643638"/>
            <a:ext cx="2895600" cy="2895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2647" y="381001"/>
            <a:ext cx="7693781" cy="5660360"/>
          </a:xfrm>
        </p:spPr>
        <p:txBody>
          <a:bodyPr/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Вимкнення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телефону</a:t>
            </a:r>
            <a:endParaRPr lang="ru-RU" sz="32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Повне</a:t>
            </a:r>
            <a:r>
              <a:rPr lang="ru-RU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вимкнення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пристрою є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ефективним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способом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стеженню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Коли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пристрій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вимкнено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передає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жодних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сигналів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дозволяє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програмам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працювати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фоновому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при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пам’ятати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зможете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найжорсткіший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підходить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повна</a:t>
            </a:r>
            <a:r>
              <a:rPr lang="ru-RU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конфіденційність</a:t>
            </a:r>
            <a:endParaRPr lang="ru-RU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393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253" y="2221479"/>
            <a:ext cx="2557463" cy="25574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22514"/>
            <a:ext cx="7552266" cy="595448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Увімкнути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літака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корисна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коли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мінімізувати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зв’язок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зовнішнім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світом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Вона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відключає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дзвінки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повідомлення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ускладнює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відстеження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каналами.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Однак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зможете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 до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камери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автономні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251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705" y="870858"/>
            <a:ext cx="2582523" cy="429985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11629"/>
            <a:ext cx="7160380" cy="604157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Вимкнути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</a:t>
            </a:r>
            <a:endParaRPr lang="uk-UA" sz="36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Установки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дозволяють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програмам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службам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відстежувати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координати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режимі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часу за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GPS.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Відключивши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цю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функцію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стеженню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боку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шкідливих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захистити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свою </a:t>
            </a:r>
            <a:r>
              <a:rPr lang="ru-RU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конфіденційність</a:t>
            </a:r>
            <a:endParaRPr lang="ru-RU" sz="3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48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28" y="569352"/>
            <a:ext cx="2700338" cy="560284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 flipH="1">
            <a:off x="3124199" y="275438"/>
            <a:ext cx="6760030" cy="619067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b="1" dirty="0" err="1"/>
              <a:t>Використовуйте</a:t>
            </a:r>
            <a:r>
              <a:rPr lang="ru-RU" sz="3600" b="1" dirty="0"/>
              <a:t> </a:t>
            </a:r>
            <a:r>
              <a:rPr lang="en-US" sz="3600" b="1" dirty="0" smtClean="0"/>
              <a:t>VPN</a:t>
            </a:r>
            <a:endParaRPr lang="uk-UA" sz="3600" b="1" dirty="0" smtClean="0"/>
          </a:p>
          <a:p>
            <a:pPr algn="ctr"/>
            <a:r>
              <a:rPr lang="en-US" sz="3600" dirty="0"/>
              <a:t> VPN </a:t>
            </a:r>
            <a:r>
              <a:rPr lang="ru-RU" sz="3600" dirty="0" err="1"/>
              <a:t>шифрує</a:t>
            </a:r>
            <a:r>
              <a:rPr lang="ru-RU" sz="3600" dirty="0"/>
              <a:t> весь </a:t>
            </a:r>
            <a:r>
              <a:rPr lang="ru-RU" sz="3600" dirty="0" err="1"/>
              <a:t>трафік</a:t>
            </a:r>
            <a:r>
              <a:rPr lang="ru-RU" sz="3600" dirty="0"/>
              <a:t> </a:t>
            </a:r>
            <a:r>
              <a:rPr lang="ru-RU" sz="3600" dirty="0" err="1"/>
              <a:t>даних</a:t>
            </a:r>
            <a:r>
              <a:rPr lang="ru-RU" sz="3600" dirty="0"/>
              <a:t> </a:t>
            </a:r>
            <a:r>
              <a:rPr lang="ru-RU" sz="3600" dirty="0" err="1"/>
              <a:t>між</a:t>
            </a:r>
            <a:r>
              <a:rPr lang="ru-RU" sz="3600" dirty="0"/>
              <a:t> вашим </a:t>
            </a:r>
            <a:r>
              <a:rPr lang="ru-RU" sz="3600" dirty="0" err="1"/>
              <a:t>мобільним</a:t>
            </a:r>
            <a:r>
              <a:rPr lang="ru-RU" sz="3600" dirty="0"/>
              <a:t> </a:t>
            </a:r>
            <a:r>
              <a:rPr lang="ru-RU" sz="3600" dirty="0" err="1"/>
              <a:t>пристроєм</a:t>
            </a:r>
            <a:r>
              <a:rPr lang="ru-RU" sz="3600" dirty="0"/>
              <a:t> і сервером, </a:t>
            </a:r>
            <a:r>
              <a:rPr lang="ru-RU" sz="3600" dirty="0" err="1"/>
              <a:t>приховуючи</a:t>
            </a:r>
            <a:r>
              <a:rPr lang="ru-RU" sz="3600" dirty="0"/>
              <a:t> вашу </a:t>
            </a:r>
            <a:r>
              <a:rPr lang="ru-RU" sz="3600" dirty="0" err="1"/>
              <a:t>реальну</a:t>
            </a:r>
            <a:r>
              <a:rPr lang="ru-RU" sz="3600" dirty="0"/>
              <a:t> </a:t>
            </a:r>
            <a:r>
              <a:rPr lang="en-US" sz="3600" dirty="0"/>
              <a:t>IP-</a:t>
            </a:r>
            <a:r>
              <a:rPr lang="ru-RU" sz="3600" dirty="0"/>
              <a:t>адресу і </a:t>
            </a:r>
            <a:r>
              <a:rPr lang="ru-RU" sz="3600" dirty="0" err="1"/>
              <a:t>захищаючи</a:t>
            </a:r>
            <a:r>
              <a:rPr lang="ru-RU" sz="3600" dirty="0"/>
              <a:t> вашу </a:t>
            </a:r>
            <a:r>
              <a:rPr lang="ru-RU" sz="3600" dirty="0" err="1"/>
              <a:t>особистість</a:t>
            </a:r>
            <a:r>
              <a:rPr lang="ru-RU" sz="3600" dirty="0"/>
              <a:t> в </a:t>
            </a:r>
            <a:r>
              <a:rPr lang="ru-RU" sz="3600" dirty="0" err="1"/>
              <a:t>інтернеті</a:t>
            </a:r>
            <a:r>
              <a:rPr lang="ru-RU" sz="3600" dirty="0"/>
              <a:t>. </a:t>
            </a:r>
            <a:r>
              <a:rPr lang="ru-RU" sz="3600" dirty="0" err="1"/>
              <a:t>Це</a:t>
            </a:r>
            <a:r>
              <a:rPr lang="ru-RU" sz="3600" dirty="0"/>
              <a:t> </a:t>
            </a:r>
            <a:r>
              <a:rPr lang="ru-RU" sz="3600" dirty="0" err="1"/>
              <a:t>необхідно</a:t>
            </a:r>
            <a:r>
              <a:rPr lang="ru-RU" sz="3600" dirty="0"/>
              <a:t> для того, </a:t>
            </a:r>
            <a:r>
              <a:rPr lang="ru-RU" sz="3600" dirty="0" err="1"/>
              <a:t>щоб</a:t>
            </a:r>
            <a:r>
              <a:rPr lang="ru-RU" sz="3600" dirty="0"/>
              <a:t> </a:t>
            </a:r>
            <a:r>
              <a:rPr lang="ru-RU" sz="3600" dirty="0" err="1"/>
              <a:t>служби</a:t>
            </a:r>
            <a:r>
              <a:rPr lang="ru-RU" sz="3600" dirty="0"/>
              <a:t> </a:t>
            </a:r>
            <a:r>
              <a:rPr lang="ru-RU" sz="3600" dirty="0" err="1"/>
              <a:t>або</a:t>
            </a:r>
            <a:r>
              <a:rPr lang="ru-RU" sz="3600" dirty="0"/>
              <a:t> </a:t>
            </a:r>
            <a:r>
              <a:rPr lang="ru-RU" sz="3600" dirty="0" err="1"/>
              <a:t>хакери</a:t>
            </a:r>
            <a:r>
              <a:rPr lang="ru-RU" sz="3600" dirty="0"/>
              <a:t> не могли </a:t>
            </a:r>
            <a:r>
              <a:rPr lang="ru-RU" sz="3600" dirty="0" err="1"/>
              <a:t>відстежувати</a:t>
            </a:r>
            <a:r>
              <a:rPr lang="ru-RU" sz="3600" dirty="0"/>
              <a:t> ваше </a:t>
            </a:r>
            <a:r>
              <a:rPr lang="ru-RU" sz="3600" dirty="0" err="1"/>
              <a:t>місцезнаходження</a:t>
            </a:r>
            <a:r>
              <a:rPr lang="ru-RU" sz="3600" dirty="0"/>
              <a:t> та </a:t>
            </a:r>
            <a:r>
              <a:rPr lang="ru-RU" sz="3600" dirty="0" err="1"/>
              <a:t>активність</a:t>
            </a:r>
            <a:r>
              <a:rPr lang="ru-RU" sz="36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928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8" y="384297"/>
            <a:ext cx="2522537" cy="55264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37114" y="384296"/>
            <a:ext cx="6132062" cy="552643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</a:rPr>
              <a:t>Використовуйте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безпечну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пошукову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систему</a:t>
            </a:r>
          </a:p>
          <a:p>
            <a:pPr algn="ctr"/>
            <a:r>
              <a:rPr lang="ru-RU" sz="3200" dirty="0">
                <a:solidFill>
                  <a:srgbClr val="0070C0"/>
                </a:solidFill>
              </a:rPr>
              <a:t> </a:t>
            </a:r>
            <a:r>
              <a:rPr lang="ru-RU" sz="3200" dirty="0" err="1">
                <a:solidFill>
                  <a:srgbClr val="0070C0"/>
                </a:solidFill>
              </a:rPr>
              <a:t>Безпечні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програми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пошуку</a:t>
            </a:r>
            <a:r>
              <a:rPr lang="ru-RU" sz="3200" dirty="0">
                <a:solidFill>
                  <a:srgbClr val="0070C0"/>
                </a:solidFill>
              </a:rPr>
              <a:t> в </a:t>
            </a:r>
            <a:r>
              <a:rPr lang="ru-RU" sz="3200" dirty="0" err="1">
                <a:solidFill>
                  <a:srgbClr val="0070C0"/>
                </a:solidFill>
              </a:rPr>
              <a:t>Інтернеті</a:t>
            </a:r>
            <a:r>
              <a:rPr lang="ru-RU" sz="3200" dirty="0">
                <a:solidFill>
                  <a:srgbClr val="0070C0"/>
                </a:solidFill>
              </a:rPr>
              <a:t>, </a:t>
            </a:r>
            <a:r>
              <a:rPr lang="ru-RU" sz="3200" dirty="0" err="1">
                <a:solidFill>
                  <a:srgbClr val="0070C0"/>
                </a:solidFill>
              </a:rPr>
              <a:t>такі</a:t>
            </a:r>
            <a:r>
              <a:rPr lang="ru-RU" sz="3200" dirty="0">
                <a:solidFill>
                  <a:srgbClr val="0070C0"/>
                </a:solidFill>
              </a:rPr>
              <a:t> як </a:t>
            </a:r>
            <a:r>
              <a:rPr lang="en-US" sz="3200" dirty="0" err="1">
                <a:solidFill>
                  <a:srgbClr val="0070C0"/>
                </a:solidFill>
              </a:rPr>
              <a:t>DuckDuckGo</a:t>
            </a:r>
            <a:r>
              <a:rPr lang="en-US" sz="3200" dirty="0">
                <a:solidFill>
                  <a:srgbClr val="0070C0"/>
                </a:solidFill>
              </a:rPr>
              <a:t>, </a:t>
            </a:r>
            <a:r>
              <a:rPr lang="ru-RU" sz="3200" dirty="0">
                <a:solidFill>
                  <a:srgbClr val="0070C0"/>
                </a:solidFill>
              </a:rPr>
              <a:t>не </a:t>
            </a:r>
            <a:r>
              <a:rPr lang="ru-RU" sz="3200" dirty="0" err="1">
                <a:solidFill>
                  <a:srgbClr val="0070C0"/>
                </a:solidFill>
              </a:rPr>
              <a:t>зберігають</a:t>
            </a:r>
            <a:r>
              <a:rPr lang="ru-RU" sz="3200" dirty="0">
                <a:solidFill>
                  <a:srgbClr val="0070C0"/>
                </a:solidFill>
              </a:rPr>
              <a:t> і не </a:t>
            </a:r>
            <a:r>
              <a:rPr lang="ru-RU" sz="3200" dirty="0" err="1">
                <a:solidFill>
                  <a:srgbClr val="0070C0"/>
                </a:solidFill>
              </a:rPr>
              <a:t>відстежують</a:t>
            </a:r>
            <a:r>
              <a:rPr lang="ru-RU" sz="3200" dirty="0">
                <a:solidFill>
                  <a:srgbClr val="0070C0"/>
                </a:solidFill>
              </a:rPr>
              <a:t> вашу </a:t>
            </a:r>
            <a:r>
              <a:rPr lang="ru-RU" sz="3200" dirty="0" err="1">
                <a:solidFill>
                  <a:srgbClr val="0070C0"/>
                </a:solidFill>
              </a:rPr>
              <a:t>історію</a:t>
            </a:r>
            <a:r>
              <a:rPr lang="ru-RU" sz="3200" dirty="0">
                <a:solidFill>
                  <a:srgbClr val="0070C0"/>
                </a:solidFill>
              </a:rPr>
              <a:t>. </a:t>
            </a:r>
            <a:r>
              <a:rPr lang="ru-RU" sz="3200" dirty="0" err="1">
                <a:solidFill>
                  <a:srgbClr val="0070C0"/>
                </a:solidFill>
              </a:rPr>
              <a:t>Це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означає</a:t>
            </a:r>
            <a:r>
              <a:rPr lang="ru-RU" sz="3200" dirty="0">
                <a:solidFill>
                  <a:srgbClr val="0070C0"/>
                </a:solidFill>
              </a:rPr>
              <a:t>, </a:t>
            </a:r>
            <a:r>
              <a:rPr lang="ru-RU" sz="3200" dirty="0" err="1">
                <a:solidFill>
                  <a:srgbClr val="0070C0"/>
                </a:solidFill>
              </a:rPr>
              <a:t>що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ваші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запити</a:t>
            </a:r>
            <a:r>
              <a:rPr lang="ru-RU" sz="3200" dirty="0">
                <a:solidFill>
                  <a:srgbClr val="0070C0"/>
                </a:solidFill>
              </a:rPr>
              <a:t> не </a:t>
            </a:r>
            <a:r>
              <a:rPr lang="ru-RU" sz="3200" dirty="0" err="1">
                <a:solidFill>
                  <a:srgbClr val="0070C0"/>
                </a:solidFill>
              </a:rPr>
              <a:t>використовуються</a:t>
            </a:r>
            <a:r>
              <a:rPr lang="ru-RU" sz="3200" dirty="0">
                <a:solidFill>
                  <a:srgbClr val="0070C0"/>
                </a:solidFill>
              </a:rPr>
              <a:t> для </a:t>
            </a:r>
            <a:r>
              <a:rPr lang="ru-RU" sz="3200" dirty="0" err="1">
                <a:solidFill>
                  <a:srgbClr val="0070C0"/>
                </a:solidFill>
              </a:rPr>
              <a:t>персоналізації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>
                <a:solidFill>
                  <a:srgbClr val="0070C0"/>
                </a:solidFill>
              </a:rPr>
              <a:t>реклами</a:t>
            </a:r>
            <a:r>
              <a:rPr lang="ru-RU" sz="3200" dirty="0">
                <a:solidFill>
                  <a:srgbClr val="0070C0"/>
                </a:solidFill>
              </a:rPr>
              <a:t> та не </a:t>
            </a:r>
            <a:r>
              <a:rPr lang="ru-RU" sz="3200" dirty="0" err="1">
                <a:solidFill>
                  <a:srgbClr val="0070C0"/>
                </a:solidFill>
              </a:rPr>
              <a:t>записуються</a:t>
            </a:r>
            <a:r>
              <a:rPr lang="ru-RU" sz="3200" dirty="0">
                <a:solidFill>
                  <a:srgbClr val="0070C0"/>
                </a:solidFill>
              </a:rPr>
              <a:t> для </a:t>
            </a:r>
            <a:r>
              <a:rPr lang="ru-RU" sz="3200" dirty="0" err="1">
                <a:solidFill>
                  <a:srgbClr val="0070C0"/>
                </a:solidFill>
              </a:rPr>
              <a:t>подальшого</a:t>
            </a:r>
            <a:r>
              <a:rPr lang="ru-RU" sz="3200" dirty="0">
                <a:solidFill>
                  <a:srgbClr val="0070C0"/>
                </a:solidFill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</a:rPr>
              <a:t>аналізу</a:t>
            </a:r>
            <a:endParaRPr lang="ru-RU" sz="3200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680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062" y="272142"/>
            <a:ext cx="2994251" cy="568234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3" y="272142"/>
            <a:ext cx="6137123" cy="568234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err="1"/>
              <a:t>Перевірте</a:t>
            </a:r>
            <a:r>
              <a:rPr lang="ru-RU" sz="3200" b="1" dirty="0"/>
              <a:t> </a:t>
            </a:r>
            <a:r>
              <a:rPr lang="ru-RU" sz="3200" b="1" dirty="0" err="1"/>
              <a:t>роздільну</a:t>
            </a:r>
            <a:r>
              <a:rPr lang="ru-RU" sz="3200" b="1" dirty="0"/>
              <a:t> </a:t>
            </a:r>
            <a:r>
              <a:rPr lang="ru-RU" sz="3200" b="1" dirty="0" err="1"/>
              <a:t>здатність</a:t>
            </a:r>
            <a:r>
              <a:rPr lang="ru-RU" sz="3200" b="1" dirty="0"/>
              <a:t> </a:t>
            </a:r>
            <a:r>
              <a:rPr lang="ru-RU" sz="3200" b="1" dirty="0" err="1" smtClean="0"/>
              <a:t>програм</a:t>
            </a:r>
            <a:endParaRPr lang="ru-RU" sz="3200" b="1" dirty="0"/>
          </a:p>
          <a:p>
            <a:pPr algn="ctr"/>
            <a:r>
              <a:rPr lang="ru-RU" sz="3200" dirty="0"/>
              <a:t> </a:t>
            </a:r>
            <a:r>
              <a:rPr lang="ru-RU" sz="3200" dirty="0" err="1"/>
              <a:t>Багато</a:t>
            </a:r>
            <a:r>
              <a:rPr lang="ru-RU" sz="3200" dirty="0"/>
              <a:t> </a:t>
            </a:r>
            <a:r>
              <a:rPr lang="ru-RU" sz="3200" dirty="0" err="1"/>
              <a:t>програм</a:t>
            </a:r>
            <a:r>
              <a:rPr lang="ru-RU" sz="3200" dirty="0"/>
              <a:t> </a:t>
            </a:r>
            <a:r>
              <a:rPr lang="ru-RU" sz="3200" dirty="0" err="1"/>
              <a:t>вимагають</a:t>
            </a:r>
            <a:r>
              <a:rPr lang="ru-RU" sz="3200" dirty="0"/>
              <a:t> </a:t>
            </a:r>
            <a:r>
              <a:rPr lang="ru-RU" sz="3200" dirty="0" err="1"/>
              <a:t>дозволів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можуть</a:t>
            </a:r>
            <a:r>
              <a:rPr lang="ru-RU" sz="3200" dirty="0"/>
              <a:t> бути </a:t>
            </a:r>
            <a:r>
              <a:rPr lang="ru-RU" sz="3200" dirty="0" err="1"/>
              <a:t>надмірними</a:t>
            </a:r>
            <a:r>
              <a:rPr lang="ru-RU" sz="3200" dirty="0"/>
              <a:t>, тому </a:t>
            </a:r>
            <a:r>
              <a:rPr lang="ru-RU" sz="3200" dirty="0" err="1"/>
              <a:t>рекомендується</a:t>
            </a:r>
            <a:r>
              <a:rPr lang="ru-RU" sz="3200" dirty="0"/>
              <a:t> </a:t>
            </a:r>
            <a:r>
              <a:rPr lang="ru-RU" sz="3200" dirty="0" err="1"/>
              <a:t>переглядати</a:t>
            </a:r>
            <a:r>
              <a:rPr lang="ru-RU" sz="3200" dirty="0"/>
              <a:t> та </a:t>
            </a:r>
            <a:r>
              <a:rPr lang="ru-RU" sz="3200" dirty="0" err="1"/>
              <a:t>контролювати</a:t>
            </a:r>
            <a:r>
              <a:rPr lang="ru-RU" sz="3200" dirty="0"/>
              <a:t> </a:t>
            </a:r>
            <a:r>
              <a:rPr lang="ru-RU" sz="3200" dirty="0" err="1"/>
              <a:t>дозволи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надаються</a:t>
            </a:r>
            <a:r>
              <a:rPr lang="ru-RU" sz="3200" dirty="0"/>
              <a:t> </a:t>
            </a:r>
            <a:r>
              <a:rPr lang="ru-RU" sz="3200" dirty="0" err="1"/>
              <a:t>кожній</a:t>
            </a:r>
            <a:r>
              <a:rPr lang="ru-RU" sz="3200" dirty="0"/>
              <a:t> </a:t>
            </a:r>
            <a:r>
              <a:rPr lang="ru-RU" sz="3200" dirty="0" err="1"/>
              <a:t>програмі</a:t>
            </a:r>
            <a:r>
              <a:rPr lang="ru-RU" sz="3200" dirty="0"/>
              <a:t>, </a:t>
            </a:r>
            <a:r>
              <a:rPr lang="ru-RU" sz="3200" dirty="0" err="1"/>
              <a:t>встановленій</a:t>
            </a:r>
            <a:r>
              <a:rPr lang="ru-RU" sz="3200" dirty="0"/>
              <a:t> на </a:t>
            </a:r>
            <a:r>
              <a:rPr lang="ru-RU" sz="3200" dirty="0" err="1"/>
              <a:t>пристрої</a:t>
            </a:r>
            <a:r>
              <a:rPr lang="ru-RU" sz="3200" dirty="0"/>
              <a:t>. </a:t>
            </a:r>
            <a:r>
              <a:rPr lang="ru-RU" sz="3200" dirty="0" err="1"/>
              <a:t>Скасуйте</a:t>
            </a:r>
            <a:r>
              <a:rPr lang="ru-RU" sz="3200" dirty="0"/>
              <a:t> </a:t>
            </a:r>
            <a:r>
              <a:rPr lang="ru-RU" sz="3200" dirty="0" err="1"/>
              <a:t>ті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не є </a:t>
            </a:r>
            <a:r>
              <a:rPr lang="ru-RU" sz="3200" dirty="0" err="1"/>
              <a:t>необхідними</a:t>
            </a:r>
            <a:r>
              <a:rPr lang="ru-RU" sz="3200" dirty="0"/>
              <a:t> для </a:t>
            </a:r>
            <a:r>
              <a:rPr lang="ru-RU" sz="3200" dirty="0" err="1"/>
              <a:t>роботи</a:t>
            </a:r>
            <a:r>
              <a:rPr lang="ru-RU" sz="3200" dirty="0"/>
              <a:t> </a:t>
            </a:r>
            <a:r>
              <a:rPr lang="ru-RU" sz="3200" dirty="0" err="1" smtClean="0"/>
              <a:t>програми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5252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247" y="2054529"/>
            <a:ext cx="1695450" cy="330698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3" y="348343"/>
            <a:ext cx="6441923" cy="580208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>
                <a:solidFill>
                  <a:srgbClr val="0070C0"/>
                </a:solidFill>
              </a:rPr>
              <a:t>Оновлення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>
                <a:solidFill>
                  <a:srgbClr val="0070C0"/>
                </a:solidFill>
              </a:rPr>
              <a:t>системи</a:t>
            </a:r>
            <a:r>
              <a:rPr lang="ru-RU" sz="3600" b="1" dirty="0">
                <a:solidFill>
                  <a:srgbClr val="0070C0"/>
                </a:solidFill>
              </a:rPr>
              <a:t> до </a:t>
            </a:r>
            <a:r>
              <a:rPr lang="ru-RU" sz="3600" b="1" dirty="0" err="1">
                <a:solidFill>
                  <a:srgbClr val="0070C0"/>
                </a:solidFill>
              </a:rPr>
              <a:t>останньої</a:t>
            </a:r>
            <a:r>
              <a:rPr lang="ru-RU" sz="3600" b="1" dirty="0">
                <a:solidFill>
                  <a:srgbClr val="0070C0"/>
                </a:solidFill>
              </a:rPr>
              <a:t> </a:t>
            </a:r>
            <a:r>
              <a:rPr lang="ru-RU" sz="3600" b="1" dirty="0" err="1" smtClean="0">
                <a:solidFill>
                  <a:srgbClr val="0070C0"/>
                </a:solidFill>
              </a:rPr>
              <a:t>версії</a:t>
            </a:r>
            <a:endParaRPr lang="ru-RU" sz="3600" b="1" dirty="0">
              <a:solidFill>
                <a:srgbClr val="0070C0"/>
              </a:solidFill>
            </a:endParaRPr>
          </a:p>
          <a:p>
            <a:pPr algn="ctr"/>
            <a:r>
              <a:rPr lang="ru-RU" sz="3600" dirty="0">
                <a:solidFill>
                  <a:srgbClr val="0070C0"/>
                </a:solidFill>
              </a:rPr>
              <a:t> </a:t>
            </a:r>
            <a:r>
              <a:rPr lang="ru-RU" sz="3600" dirty="0" err="1">
                <a:solidFill>
                  <a:srgbClr val="0070C0"/>
                </a:solidFill>
              </a:rPr>
              <a:t>Оновлення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операційної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системи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необхідне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захисту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мобільного</a:t>
            </a:r>
            <a:r>
              <a:rPr lang="ru-RU" sz="3600" dirty="0">
                <a:solidFill>
                  <a:srgbClr val="0070C0"/>
                </a:solidFill>
              </a:rPr>
              <a:t> пристрою </a:t>
            </a:r>
            <a:r>
              <a:rPr lang="ru-RU" sz="3600" dirty="0" err="1">
                <a:solidFill>
                  <a:srgbClr val="0070C0"/>
                </a:solidFill>
              </a:rPr>
              <a:t>від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відомих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уразливостей</a:t>
            </a:r>
            <a:r>
              <a:rPr lang="ru-RU" sz="3600" dirty="0">
                <a:solidFill>
                  <a:srgbClr val="0070C0"/>
                </a:solidFill>
              </a:rPr>
              <a:t>. </a:t>
            </a:r>
            <a:r>
              <a:rPr lang="ru-RU" sz="3600" dirty="0" err="1">
                <a:solidFill>
                  <a:srgbClr val="0070C0"/>
                </a:solidFill>
              </a:rPr>
              <a:t>Оновлення</a:t>
            </a:r>
            <a:r>
              <a:rPr lang="ru-RU" sz="3600" dirty="0">
                <a:solidFill>
                  <a:srgbClr val="0070C0"/>
                </a:solidFill>
              </a:rPr>
              <a:t> часто </a:t>
            </a:r>
            <a:r>
              <a:rPr lang="ru-RU" sz="3600" dirty="0" err="1">
                <a:solidFill>
                  <a:srgbClr val="0070C0"/>
                </a:solidFill>
              </a:rPr>
              <a:t>включають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виправлення</a:t>
            </a:r>
            <a:r>
              <a:rPr lang="ru-RU" sz="3600" dirty="0">
                <a:solidFill>
                  <a:srgbClr val="0070C0"/>
                </a:solidFill>
              </a:rPr>
              <a:t>, </a:t>
            </a:r>
            <a:r>
              <a:rPr lang="ru-RU" sz="3600" dirty="0" err="1">
                <a:solidFill>
                  <a:srgbClr val="0070C0"/>
                </a:solidFill>
              </a:rPr>
              <a:t>що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усувають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>
                <a:solidFill>
                  <a:srgbClr val="0070C0"/>
                </a:solidFill>
              </a:rPr>
              <a:t>помилки</a:t>
            </a:r>
            <a:r>
              <a:rPr lang="ru-RU" sz="3600" dirty="0">
                <a:solidFill>
                  <a:srgbClr val="0070C0"/>
                </a:solidFill>
              </a:rPr>
              <a:t> та </a:t>
            </a:r>
            <a:r>
              <a:rPr lang="ru-RU" sz="3600" dirty="0" err="1">
                <a:solidFill>
                  <a:srgbClr val="0070C0"/>
                </a:solidFill>
              </a:rPr>
              <a:t>дірки</a:t>
            </a:r>
            <a:r>
              <a:rPr lang="ru-RU" sz="3600" dirty="0">
                <a:solidFill>
                  <a:srgbClr val="0070C0"/>
                </a:solidFill>
              </a:rPr>
              <a:t> в </a:t>
            </a:r>
            <a:r>
              <a:rPr lang="ru-RU" sz="3600" dirty="0" err="1">
                <a:solidFill>
                  <a:srgbClr val="0070C0"/>
                </a:solidFill>
              </a:rPr>
              <a:t>системі</a:t>
            </a:r>
            <a:r>
              <a:rPr lang="ru-RU" sz="3600" dirty="0">
                <a:solidFill>
                  <a:srgbClr val="0070C0"/>
                </a:solidFill>
              </a:rPr>
              <a:t> </a:t>
            </a:r>
            <a:r>
              <a:rPr lang="ru-RU" sz="3600" dirty="0" err="1" smtClean="0">
                <a:solidFill>
                  <a:srgbClr val="0070C0"/>
                </a:solidFill>
              </a:rPr>
              <a:t>безпеки</a:t>
            </a:r>
            <a:endParaRPr lang="ru-RU" sz="3600" dirty="0">
              <a:solidFill>
                <a:srgbClr val="0070C0"/>
              </a:solidFill>
            </a:endParaRPr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2182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084" y="3842317"/>
            <a:ext cx="6204857" cy="288606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1821541" y="587830"/>
            <a:ext cx="6756400" cy="3254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err="1"/>
              <a:t>Встановлюйте</a:t>
            </a:r>
            <a:r>
              <a:rPr lang="ru-RU" sz="3200" b="1" dirty="0"/>
              <a:t> </a:t>
            </a:r>
            <a:r>
              <a:rPr lang="ru-RU" sz="3200" b="1" dirty="0" err="1"/>
              <a:t>надійні</a:t>
            </a:r>
            <a:r>
              <a:rPr lang="ru-RU" sz="3200" b="1" dirty="0"/>
              <a:t> </a:t>
            </a:r>
            <a:r>
              <a:rPr lang="ru-RU" sz="3200" b="1" dirty="0" err="1" smtClean="0"/>
              <a:t>програми</a:t>
            </a:r>
            <a:endParaRPr lang="ru-RU" sz="3200" b="1" dirty="0" smtClean="0"/>
          </a:p>
          <a:p>
            <a:pPr marL="0" indent="0" algn="ctr">
              <a:buNone/>
            </a:pPr>
            <a:r>
              <a:rPr lang="ru-RU" sz="3200" dirty="0" err="1" smtClean="0"/>
              <a:t>Завантаження</a:t>
            </a:r>
            <a:r>
              <a:rPr lang="ru-RU" sz="3200" dirty="0" smtClean="0"/>
              <a:t> </a:t>
            </a:r>
            <a:r>
              <a:rPr lang="ru-RU" sz="3200" dirty="0" err="1"/>
              <a:t>програм</a:t>
            </a:r>
            <a:r>
              <a:rPr lang="ru-RU" sz="3200" dirty="0"/>
              <a:t> </a:t>
            </a:r>
            <a:r>
              <a:rPr lang="ru-RU" sz="3200" dirty="0" err="1"/>
              <a:t>лише</a:t>
            </a:r>
            <a:r>
              <a:rPr lang="ru-RU" sz="3200" dirty="0"/>
              <a:t> з </a:t>
            </a:r>
            <a:r>
              <a:rPr lang="ru-RU" sz="3200" dirty="0" err="1"/>
              <a:t>надійних</a:t>
            </a:r>
            <a:r>
              <a:rPr lang="ru-RU" sz="3200" dirty="0"/>
              <a:t> </a:t>
            </a:r>
            <a:r>
              <a:rPr lang="ru-RU" sz="3200" dirty="0" err="1"/>
              <a:t>джерел</a:t>
            </a:r>
            <a:r>
              <a:rPr lang="ru-RU" sz="3200" dirty="0"/>
              <a:t>, таких як </a:t>
            </a:r>
            <a:r>
              <a:rPr lang="ru-RU" sz="3200" dirty="0" err="1"/>
              <a:t>офіційні</a:t>
            </a:r>
            <a:r>
              <a:rPr lang="ru-RU" sz="3200" dirty="0"/>
              <a:t> </a:t>
            </a:r>
            <a:r>
              <a:rPr lang="ru-RU" sz="3200" dirty="0" err="1"/>
              <a:t>магазини</a:t>
            </a:r>
            <a:r>
              <a:rPr lang="ru-RU" sz="3200" dirty="0"/>
              <a:t>, </a:t>
            </a:r>
            <a:r>
              <a:rPr lang="ru-RU" sz="3200" dirty="0" err="1"/>
              <a:t>знижує</a:t>
            </a:r>
            <a:r>
              <a:rPr lang="ru-RU" sz="3200" dirty="0"/>
              <a:t> </a:t>
            </a:r>
            <a:r>
              <a:rPr lang="ru-RU" sz="3200" dirty="0" err="1"/>
              <a:t>ризик</a:t>
            </a:r>
            <a:r>
              <a:rPr lang="ru-RU" sz="3200" dirty="0"/>
              <a:t> </a:t>
            </a:r>
            <a:r>
              <a:rPr lang="ru-RU" sz="3200" dirty="0" err="1"/>
              <a:t>встановлення</a:t>
            </a:r>
            <a:r>
              <a:rPr lang="ru-RU" sz="3200" dirty="0"/>
              <a:t> </a:t>
            </a:r>
            <a:r>
              <a:rPr lang="ru-RU" sz="3200" dirty="0" err="1"/>
              <a:t>шкідливих</a:t>
            </a:r>
            <a:r>
              <a:rPr lang="ru-RU" sz="3200" dirty="0"/>
              <a:t> </a:t>
            </a:r>
            <a:r>
              <a:rPr lang="ru-RU" sz="3200" dirty="0" err="1" smtClean="0"/>
              <a:t>програм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82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Геолокація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(англ.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geolocation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 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реального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географічного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розташування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пристрою,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радіопередавача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мобільного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телефону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підключеного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5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5943"/>
            <a:ext cx="8596668" cy="404948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</a:rPr>
              <a:t>Заблокуйте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персоналізацію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реклами</a:t>
            </a:r>
            <a:r>
              <a:rPr lang="ru-RU" b="1" dirty="0">
                <a:solidFill>
                  <a:srgbClr val="0070C0"/>
                </a:solidFill>
              </a:rPr>
              <a:t/>
            </a:r>
            <a:br>
              <a:rPr lang="ru-RU" b="1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 У </a:t>
            </a:r>
            <a:r>
              <a:rPr lang="ru-RU" dirty="0" err="1">
                <a:solidFill>
                  <a:srgbClr val="0070C0"/>
                </a:solidFill>
              </a:rPr>
              <a:t>налаштуваннях</a:t>
            </a:r>
            <a:r>
              <a:rPr lang="ru-RU" dirty="0">
                <a:solidFill>
                  <a:srgbClr val="0070C0"/>
                </a:solidFill>
              </a:rPr>
              <a:t> пристрою </a:t>
            </a:r>
            <a:r>
              <a:rPr lang="ru-RU" dirty="0" err="1">
                <a:solidFill>
                  <a:srgbClr val="0070C0"/>
                </a:solidFill>
              </a:rPr>
              <a:t>можна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вимкнути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відстеження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персоналізацію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реклами</a:t>
            </a:r>
            <a:r>
              <a:rPr lang="ru-RU" dirty="0">
                <a:solidFill>
                  <a:srgbClr val="0070C0"/>
                </a:solidFill>
              </a:rPr>
              <a:t>.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не дозволить </a:t>
            </a:r>
            <a:r>
              <a:rPr lang="ru-RU" dirty="0" err="1">
                <a:solidFill>
                  <a:srgbClr val="0070C0"/>
                </a:solidFill>
              </a:rPr>
              <a:t>компаніям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збирати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дані</a:t>
            </a:r>
            <a:r>
              <a:rPr lang="ru-RU" dirty="0">
                <a:solidFill>
                  <a:srgbClr val="0070C0"/>
                </a:solidFill>
              </a:rPr>
              <a:t> про вашу </a:t>
            </a:r>
            <a:r>
              <a:rPr lang="ru-RU" dirty="0" err="1">
                <a:solidFill>
                  <a:srgbClr val="0070C0"/>
                </a:solidFill>
              </a:rPr>
              <a:t>поведінку</a:t>
            </a:r>
            <a:r>
              <a:rPr lang="ru-RU" dirty="0">
                <a:solidFill>
                  <a:srgbClr val="0070C0"/>
                </a:solidFill>
              </a:rPr>
              <a:t> в </a:t>
            </a:r>
            <a:r>
              <a:rPr lang="ru-RU" dirty="0" err="1">
                <a:solidFill>
                  <a:srgbClr val="0070C0"/>
                </a:solidFill>
              </a:rPr>
              <a:t>інтернеті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обмежить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обсяг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особистої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інформації</a:t>
            </a:r>
            <a:r>
              <a:rPr lang="ru-RU" dirty="0">
                <a:solidFill>
                  <a:srgbClr val="0070C0"/>
                </a:solidFill>
              </a:rPr>
              <a:t>, яка </a:t>
            </a:r>
            <a:r>
              <a:rPr lang="ru-RU" dirty="0" err="1">
                <a:solidFill>
                  <a:srgbClr val="0070C0"/>
                </a:solidFill>
              </a:rPr>
              <a:t>використовується</a:t>
            </a:r>
            <a:r>
              <a:rPr lang="ru-RU" dirty="0">
                <a:solidFill>
                  <a:srgbClr val="0070C0"/>
                </a:solidFill>
              </a:rPr>
              <a:t> для </a:t>
            </a:r>
            <a:r>
              <a:rPr lang="ru-RU" dirty="0" err="1">
                <a:solidFill>
                  <a:srgbClr val="0070C0"/>
                </a:solidFill>
              </a:rPr>
              <a:t>цільової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 smtClean="0">
                <a:solidFill>
                  <a:srgbClr val="0070C0"/>
                </a:solidFill>
              </a:rPr>
              <a:t>реклами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194" y="4245428"/>
            <a:ext cx="4712948" cy="2454727"/>
          </a:xfrm>
        </p:spPr>
      </p:pic>
    </p:spTree>
    <p:extLst>
      <p:ext uri="{BB962C8B-B14F-4D97-AF65-F5344CB8AC3E}">
        <p14:creationId xmlns:p14="http://schemas.microsoft.com/office/powerpoint/2010/main" val="121546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" y="533400"/>
            <a:ext cx="3363686" cy="53122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69229" y="446315"/>
            <a:ext cx="5424490" cy="552973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Не </a:t>
            </a:r>
            <a:r>
              <a:rPr lang="ru-RU" sz="2800" b="1" dirty="0" err="1"/>
              <a:t>використовуйте</a:t>
            </a:r>
            <a:r>
              <a:rPr lang="ru-RU" sz="2800" b="1" dirty="0"/>
              <a:t> </a:t>
            </a:r>
            <a:r>
              <a:rPr lang="ru-RU" sz="2800" b="1" dirty="0" err="1"/>
              <a:t>громадський</a:t>
            </a:r>
            <a:r>
              <a:rPr lang="ru-RU" sz="2800" b="1" dirty="0"/>
              <a:t> </a:t>
            </a:r>
            <a:r>
              <a:rPr lang="en-US" sz="2800" b="1" dirty="0" smtClean="0"/>
              <a:t>Wi-Fi</a:t>
            </a:r>
            <a:endParaRPr lang="uk-UA" sz="2800" b="1" dirty="0" smtClean="0"/>
          </a:p>
          <a:p>
            <a:pPr algn="ctr"/>
            <a:r>
              <a:rPr lang="en-US" sz="2800" dirty="0"/>
              <a:t> </a:t>
            </a:r>
            <a:r>
              <a:rPr lang="ru-RU" sz="2800" dirty="0" err="1"/>
              <a:t>Громадські</a:t>
            </a:r>
            <a:r>
              <a:rPr lang="ru-RU" sz="2800" dirty="0"/>
              <a:t> </a:t>
            </a:r>
            <a:r>
              <a:rPr lang="ru-RU" sz="2800" dirty="0" err="1"/>
              <a:t>бездротові</a:t>
            </a:r>
            <a:r>
              <a:rPr lang="ru-RU" sz="2800" dirty="0"/>
              <a:t> </a:t>
            </a:r>
            <a:r>
              <a:rPr lang="ru-RU" sz="2800" dirty="0" err="1"/>
              <a:t>мережі</a:t>
            </a:r>
            <a:r>
              <a:rPr lang="ru-RU" sz="2800" dirty="0"/>
              <a:t> часто </a:t>
            </a:r>
            <a:r>
              <a:rPr lang="ru-RU" sz="2800" dirty="0" err="1"/>
              <a:t>менш</a:t>
            </a:r>
            <a:r>
              <a:rPr lang="ru-RU" sz="2800" dirty="0"/>
              <a:t> </a:t>
            </a:r>
            <a:r>
              <a:rPr lang="ru-RU" sz="2800" dirty="0" err="1"/>
              <a:t>безпечні</a:t>
            </a:r>
            <a:r>
              <a:rPr lang="ru-RU" sz="2800" dirty="0"/>
              <a:t> і </a:t>
            </a:r>
            <a:r>
              <a:rPr lang="ru-RU" sz="2800" dirty="0" err="1"/>
              <a:t>можуть</a:t>
            </a:r>
            <a:r>
              <a:rPr lang="ru-RU" sz="2800" dirty="0"/>
              <a:t> </a:t>
            </a:r>
            <a:r>
              <a:rPr lang="ru-RU" sz="2800" dirty="0" err="1"/>
              <a:t>використовувати</a:t>
            </a:r>
            <a:r>
              <a:rPr lang="ru-RU" sz="2800" dirty="0"/>
              <a:t> </a:t>
            </a:r>
            <a:r>
              <a:rPr lang="ru-RU" sz="2800" dirty="0" err="1"/>
              <a:t>хакери</a:t>
            </a:r>
            <a:r>
              <a:rPr lang="ru-RU" sz="2800" dirty="0"/>
              <a:t> для </a:t>
            </a:r>
            <a:r>
              <a:rPr lang="ru-RU" sz="2800" dirty="0" err="1"/>
              <a:t>перехоплення</a:t>
            </a:r>
            <a:r>
              <a:rPr lang="ru-RU" sz="2800" dirty="0"/>
              <a:t> </a:t>
            </a:r>
            <a:r>
              <a:rPr lang="ru-RU" sz="2800" dirty="0" err="1"/>
              <a:t>персональних</a:t>
            </a:r>
            <a:r>
              <a:rPr lang="ru-RU" sz="2800" dirty="0"/>
              <a:t> </a:t>
            </a:r>
            <a:r>
              <a:rPr lang="ru-RU" sz="2800" dirty="0" err="1"/>
              <a:t>даних</a:t>
            </a:r>
            <a:r>
              <a:rPr lang="ru-RU" sz="2800" dirty="0"/>
              <a:t>. По </a:t>
            </a:r>
            <a:r>
              <a:rPr lang="ru-RU" sz="2800" dirty="0" err="1"/>
              <a:t>можливості</a:t>
            </a:r>
            <a:r>
              <a:rPr lang="ru-RU" sz="2800" dirty="0"/>
              <a:t> </a:t>
            </a:r>
            <a:r>
              <a:rPr lang="ru-RU" sz="2800" dirty="0" err="1"/>
              <a:t>уникайте</a:t>
            </a:r>
            <a:r>
              <a:rPr lang="ru-RU" sz="2800" dirty="0"/>
              <a:t> </a:t>
            </a:r>
            <a:r>
              <a:rPr lang="ru-RU" sz="2800" dirty="0" err="1"/>
              <a:t>підключення</a:t>
            </a:r>
            <a:r>
              <a:rPr lang="ru-RU" sz="2800" dirty="0"/>
              <a:t> до таких мереж, </a:t>
            </a:r>
            <a:r>
              <a:rPr lang="ru-RU" sz="2800" dirty="0" err="1"/>
              <a:t>які</a:t>
            </a:r>
            <a:r>
              <a:rPr lang="ru-RU" sz="2800" dirty="0"/>
              <a:t> не є </a:t>
            </a:r>
            <a:r>
              <a:rPr lang="ru-RU" sz="2800" dirty="0" err="1"/>
              <a:t>безпечними</a:t>
            </a:r>
            <a:r>
              <a:rPr lang="ru-RU" sz="2800" dirty="0"/>
              <a:t>, та </a:t>
            </a:r>
            <a:r>
              <a:rPr lang="ru-RU" sz="2800" dirty="0" err="1"/>
              <a:t>використовуйте</a:t>
            </a:r>
            <a:r>
              <a:rPr lang="ru-RU" sz="2800" dirty="0"/>
              <a:t> </a:t>
            </a:r>
            <a:r>
              <a:rPr lang="ru-RU" sz="2800" dirty="0" err="1"/>
              <a:t>натомість</a:t>
            </a:r>
            <a:r>
              <a:rPr lang="ru-RU" sz="2800" dirty="0"/>
              <a:t> </a:t>
            </a:r>
            <a:r>
              <a:rPr lang="ru-RU" sz="2800" dirty="0" err="1"/>
              <a:t>мобільний</a:t>
            </a:r>
            <a:r>
              <a:rPr lang="ru-RU" sz="2800" dirty="0"/>
              <a:t> </a:t>
            </a:r>
            <a:r>
              <a:rPr lang="ru-RU" sz="2800" dirty="0" err="1" smtClean="0"/>
              <a:t>інтернет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286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250371"/>
            <a:ext cx="8596668" cy="5943600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C00000"/>
                </a:solidFill>
              </a:rPr>
              <a:t>Щоб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підвищити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рівень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конфіденційності</a:t>
            </a:r>
            <a:r>
              <a:rPr lang="ru-RU" dirty="0">
                <a:solidFill>
                  <a:srgbClr val="C00000"/>
                </a:solidFill>
              </a:rPr>
              <a:t> та </a:t>
            </a:r>
            <a:r>
              <a:rPr lang="ru-RU" dirty="0" err="1">
                <a:solidFill>
                  <a:srgbClr val="C00000"/>
                </a:solidFill>
              </a:rPr>
              <a:t>захистити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свій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мобільний</a:t>
            </a:r>
            <a:r>
              <a:rPr lang="ru-RU" dirty="0">
                <a:solidFill>
                  <a:srgbClr val="C00000"/>
                </a:solidFill>
              </a:rPr>
              <a:t> телефон </a:t>
            </a:r>
            <a:r>
              <a:rPr lang="ru-RU" dirty="0" err="1">
                <a:solidFill>
                  <a:srgbClr val="C00000"/>
                </a:solidFill>
              </a:rPr>
              <a:t>від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стеження</a:t>
            </a:r>
            <a:r>
              <a:rPr lang="ru-RU" dirty="0">
                <a:solidFill>
                  <a:srgbClr val="C00000"/>
                </a:solidFill>
              </a:rPr>
              <a:t>, </a:t>
            </a:r>
            <a:r>
              <a:rPr lang="ru-RU" dirty="0" err="1">
                <a:solidFill>
                  <a:srgbClr val="C00000"/>
                </a:solidFill>
              </a:rPr>
              <a:t>важливо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дотримуватися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наведених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вище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порад</a:t>
            </a:r>
            <a:r>
              <a:rPr lang="ru-RU" dirty="0">
                <a:solidFill>
                  <a:srgbClr val="C00000"/>
                </a:solidFill>
              </a:rPr>
              <a:t>. </a:t>
            </a:r>
            <a:r>
              <a:rPr lang="ru-RU" dirty="0" err="1">
                <a:solidFill>
                  <a:srgbClr val="C00000"/>
                </a:solidFill>
              </a:rPr>
              <a:t>Це</a:t>
            </a:r>
            <a:r>
              <a:rPr lang="ru-RU" dirty="0">
                <a:solidFill>
                  <a:srgbClr val="C00000"/>
                </a:solidFill>
              </a:rPr>
              <a:t> дозволить </a:t>
            </a:r>
            <a:r>
              <a:rPr lang="ru-RU" dirty="0" err="1">
                <a:solidFill>
                  <a:srgbClr val="C00000"/>
                </a:solidFill>
              </a:rPr>
              <a:t>зберегти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ваші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персональні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дані</a:t>
            </a:r>
            <a:r>
              <a:rPr lang="ru-RU" dirty="0">
                <a:solidFill>
                  <a:srgbClr val="C00000"/>
                </a:solidFill>
              </a:rPr>
              <a:t> у </a:t>
            </a:r>
            <a:r>
              <a:rPr lang="ru-RU" dirty="0" err="1">
                <a:solidFill>
                  <a:srgbClr val="C00000"/>
                </a:solidFill>
              </a:rPr>
              <a:t>безпеці</a:t>
            </a:r>
            <a:r>
              <a:rPr lang="ru-RU" dirty="0">
                <a:solidFill>
                  <a:srgbClr val="C00000"/>
                </a:solidFill>
              </a:rPr>
              <a:t> та </a:t>
            </a:r>
            <a:r>
              <a:rPr lang="ru-RU" dirty="0" err="1">
                <a:solidFill>
                  <a:srgbClr val="C00000"/>
                </a:solidFill>
              </a:rPr>
              <a:t>запобігти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їх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потраплянню</a:t>
            </a:r>
            <a:r>
              <a:rPr lang="ru-RU" dirty="0">
                <a:solidFill>
                  <a:srgbClr val="C00000"/>
                </a:solidFill>
              </a:rPr>
              <a:t> в </a:t>
            </a:r>
            <a:r>
              <a:rPr lang="ru-RU" dirty="0" err="1">
                <a:solidFill>
                  <a:srgbClr val="C00000"/>
                </a:solidFill>
              </a:rPr>
              <a:t>чужі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руки</a:t>
            </a:r>
            <a:r>
              <a:rPr lang="en-US" dirty="0">
                <a:solidFill>
                  <a:srgbClr val="C00000"/>
                </a:solidFill>
              </a:rPr>
              <a:t/>
            </a:r>
            <a:br>
              <a:rPr lang="en-US" dirty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0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3782" y="0"/>
            <a:ext cx="7827817" cy="3953467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ДІЙСНО, У ПЕРШІ ДНІ ВІЙНИ РОЗПОВСЮДЖУВАЛОСЬ БЕЗЛІЧ ЧУТОК ПРО ТЕ, ЩО УВІМКНЕНА НА ТЕЛЕФОНІ ГЕОЛОКАЦІЯ ДОПОМАГАЄ ВОРОГУ КОРИГУВАТИ ВОГОНЬ. ДЕРЖСПЕЦЗВ’ЯЗКУ УКРАЇНИ ОДРАЗУ </a:t>
            </a: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СПРОСТУВАЛА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ЦЕ ХИБНЕ ТВЕРДЖЕННЯ</a:t>
            </a: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8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330036"/>
            <a:ext cx="10178322" cy="5527963"/>
          </a:xfrm>
        </p:spPr>
        <p:txBody>
          <a:bodyPr>
            <a:normAutofit/>
          </a:bodyPr>
          <a:lstStyle/>
          <a:p>
            <a:pPr algn="ctr"/>
            <a:r>
              <a:rPr lang="ru-RU" dirty="0" err="1">
                <a:solidFill>
                  <a:srgbClr val="002060"/>
                </a:solidFill>
              </a:rPr>
              <a:t>Функція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геолокації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визначення</a:t>
            </a:r>
            <a:r>
              <a:rPr lang="ru-RU" dirty="0">
                <a:solidFill>
                  <a:srgbClr val="002060"/>
                </a:solidFill>
              </a:rPr>
              <a:t> реального </a:t>
            </a:r>
            <a:r>
              <a:rPr lang="ru-RU" dirty="0" err="1">
                <a:solidFill>
                  <a:srgbClr val="002060"/>
                </a:solidFill>
              </a:rPr>
              <a:t>розташування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електронного</a:t>
            </a:r>
            <a:r>
              <a:rPr lang="ru-RU" dirty="0">
                <a:solidFill>
                  <a:srgbClr val="002060"/>
                </a:solidFill>
              </a:rPr>
              <a:t> пристрою)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бути </a:t>
            </a:r>
            <a:r>
              <a:rPr lang="ru-RU" dirty="0" err="1">
                <a:solidFill>
                  <a:srgbClr val="002060"/>
                </a:solidFill>
              </a:rPr>
              <a:t>корисною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багатьох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випадках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Наприклад</a:t>
            </a:r>
            <a:r>
              <a:rPr lang="ru-RU" dirty="0">
                <a:solidFill>
                  <a:srgbClr val="002060"/>
                </a:solidFill>
              </a:rPr>
              <a:t>, коли </a:t>
            </a:r>
            <a:r>
              <a:rPr lang="ru-RU" dirty="0" err="1">
                <a:solidFill>
                  <a:srgbClr val="002060"/>
                </a:solidFill>
              </a:rPr>
              <a:t>ви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користуєтесь</a:t>
            </a:r>
            <a:r>
              <a:rPr lang="ru-RU" dirty="0">
                <a:solidFill>
                  <a:srgbClr val="002060"/>
                </a:solidFill>
              </a:rPr>
              <a:t> картами та </a:t>
            </a:r>
            <a:r>
              <a:rPr lang="ru-RU" dirty="0" err="1">
                <a:solidFill>
                  <a:srgbClr val="002060"/>
                </a:solidFill>
              </a:rPr>
              <a:t>прокладаєте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маршрути</a:t>
            </a:r>
            <a:r>
              <a:rPr lang="ru-RU" dirty="0">
                <a:solidFill>
                  <a:srgbClr val="002060"/>
                </a:solidFill>
              </a:rPr>
              <a:t>. Або коли </a:t>
            </a:r>
            <a:r>
              <a:rPr lang="ru-RU" dirty="0" err="1">
                <a:solidFill>
                  <a:srgbClr val="002060"/>
                </a:solidFill>
              </a:rPr>
              <a:t>потрібно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знайти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втрачений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пристрій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дізнатися</a:t>
            </a:r>
            <a:r>
              <a:rPr lang="ru-RU" dirty="0">
                <a:solidFill>
                  <a:srgbClr val="002060"/>
                </a:solidFill>
              </a:rPr>
              <a:t> про погоду у </a:t>
            </a:r>
            <a:r>
              <a:rPr lang="ru-RU" dirty="0" err="1">
                <a:solidFill>
                  <a:srgbClr val="002060"/>
                </a:solidFill>
              </a:rPr>
              <a:t>своєму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населеному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пункті</a:t>
            </a:r>
            <a:r>
              <a:rPr lang="ru-RU" dirty="0">
                <a:solidFill>
                  <a:srgbClr val="00B050"/>
                </a:solidFill>
              </a:rPr>
              <a:t>.</a:t>
            </a:r>
            <a:br>
              <a:rPr lang="ru-RU" dirty="0">
                <a:solidFill>
                  <a:srgbClr val="00B05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008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" b="321"/>
          <a:stretch>
            <a:fillRect/>
          </a:stretch>
        </p:blipFill>
        <p:spPr>
          <a:xfrm>
            <a:off x="0" y="0"/>
            <a:ext cx="4079875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079875" y="100013"/>
            <a:ext cx="8112125" cy="648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err="1">
                <a:solidFill>
                  <a:srgbClr val="FF0000"/>
                </a:solidFill>
              </a:rPr>
              <a:t>Проте</a:t>
            </a:r>
            <a:r>
              <a:rPr lang="ru-RU" sz="4400" b="1" dirty="0">
                <a:solidFill>
                  <a:srgbClr val="FF0000"/>
                </a:solidFill>
              </a:rPr>
              <a:t> на </a:t>
            </a:r>
            <a:r>
              <a:rPr lang="ru-RU" sz="4400" b="1" dirty="0" err="1">
                <a:solidFill>
                  <a:srgbClr val="FF0000"/>
                </a:solidFill>
              </a:rPr>
              <a:t>певні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моменти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щодо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геолокації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потрібно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звертати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увагу</a:t>
            </a:r>
            <a:r>
              <a:rPr lang="ru-RU" sz="4400" b="1" dirty="0">
                <a:solidFill>
                  <a:srgbClr val="FF0000"/>
                </a:solidFill>
              </a:rPr>
              <a:t>, особливо </a:t>
            </a:r>
            <a:r>
              <a:rPr lang="ru-RU" sz="4400" b="1" dirty="0" err="1">
                <a:solidFill>
                  <a:srgbClr val="FF0000"/>
                </a:solidFill>
              </a:rPr>
              <a:t>якщо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ви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перебуваєте</a:t>
            </a:r>
            <a:r>
              <a:rPr lang="ru-RU" sz="4400" b="1" dirty="0">
                <a:solidFill>
                  <a:srgbClr val="FF0000"/>
                </a:solidFill>
              </a:rPr>
              <a:t> у </a:t>
            </a:r>
            <a:r>
              <a:rPr lang="ru-RU" sz="4400" b="1" dirty="0" err="1">
                <a:solidFill>
                  <a:srgbClr val="FF0000"/>
                </a:solidFill>
              </a:rPr>
              <a:t>тимчасово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окупованих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росією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регіонах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України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або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поблизу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зони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активних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>
                <a:solidFill>
                  <a:srgbClr val="FF0000"/>
                </a:solidFill>
              </a:rPr>
              <a:t>бойових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 err="1" smtClean="0">
                <a:solidFill>
                  <a:srgbClr val="FF0000"/>
                </a:solidFill>
              </a:rPr>
              <a:t>дій</a:t>
            </a:r>
            <a:r>
              <a:rPr lang="ru-RU" sz="4400" dirty="0">
                <a:solidFill>
                  <a:srgbClr val="FF0000"/>
                </a:solidFill>
              </a:rPr>
              <a:t/>
            </a:r>
            <a:br>
              <a:rPr lang="ru-RU" sz="4400" dirty="0">
                <a:solidFill>
                  <a:srgbClr val="FF0000"/>
                </a:solidFill>
              </a:rPr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2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err="1" smtClean="0"/>
              <a:t>Геолокація</a:t>
            </a:r>
            <a:endParaRPr lang="ru-RU" dirty="0"/>
          </a:p>
        </p:txBody>
      </p:sp>
      <p:pic>
        <p:nvPicPr>
          <p:cNvPr id="9" name="AQOAueYgerWftydXspV21xW6joCUn6NA_17-U3MLN-G1nJtJW7JRG5VxTyCRxrIFHG30kB4_N3lyn786YumuDUi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5588" y="1230086"/>
            <a:ext cx="7836126" cy="4811939"/>
          </a:xfrm>
        </p:spPr>
      </p:pic>
    </p:spTree>
    <p:extLst>
      <p:ext uri="{BB962C8B-B14F-4D97-AF65-F5344CB8AC3E}">
        <p14:creationId xmlns:p14="http://schemas.microsoft.com/office/powerpoint/2010/main" val="2231400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48400"/>
          </a:xfrm>
        </p:spPr>
        <p:txBody>
          <a:bodyPr>
            <a:normAutofit fontScale="90000"/>
          </a:bodyPr>
          <a:lstStyle/>
          <a:p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Не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поширюйте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публічний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доступ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власних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фото та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відео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із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тегами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вашої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геолокації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адже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за ними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можна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вирахувати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ваше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місцеперебування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Іноді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це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може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бути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небезпечно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Викладати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відкритий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доступ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фотографії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з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геолокацією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українських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військових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і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техніки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взагалі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категорично заборонено – так ворог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може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визначити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їхні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000" i="1" dirty="0" err="1">
                <a:solidFill>
                  <a:schemeClr val="tx2">
                    <a:lumMod val="75000"/>
                  </a:schemeClr>
                </a:solidFill>
              </a:rPr>
              <a:t>позиції</a:t>
            </a:r>
            <a:r>
              <a:rPr lang="ru-RU" sz="4000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14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770" y="858982"/>
            <a:ext cx="8596668" cy="5999018"/>
          </a:xfrm>
        </p:spPr>
        <p:txBody>
          <a:bodyPr/>
          <a:lstStyle/>
          <a:p>
            <a:pPr algn="ctr"/>
            <a:r>
              <a:rPr lang="ru-RU" sz="6000" i="1" dirty="0" err="1">
                <a:solidFill>
                  <a:schemeClr val="tx2">
                    <a:lumMod val="75000"/>
                  </a:schemeClr>
                </a:solidFill>
              </a:rPr>
              <a:t>Контролюйте</a:t>
            </a:r>
            <a:r>
              <a:rPr lang="ru-RU" sz="6000" i="1" dirty="0">
                <a:solidFill>
                  <a:schemeClr val="tx2">
                    <a:lumMod val="75000"/>
                  </a:schemeClr>
                </a:solidFill>
              </a:rPr>
              <a:t> за </a:t>
            </a:r>
            <a:r>
              <a:rPr lang="ru-RU" sz="6000" i="1" dirty="0" err="1">
                <a:solidFill>
                  <a:schemeClr val="tx2">
                    <a:lumMod val="75000"/>
                  </a:schemeClr>
                </a:solidFill>
              </a:rPr>
              <a:t>необхідності</a:t>
            </a:r>
            <a:r>
              <a:rPr lang="ru-RU" sz="6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6000" i="1" dirty="0" err="1">
                <a:solidFill>
                  <a:schemeClr val="tx2">
                    <a:lumMod val="75000"/>
                  </a:schemeClr>
                </a:solidFill>
              </a:rPr>
              <a:t>визначення</a:t>
            </a:r>
            <a:r>
              <a:rPr lang="ru-RU" sz="6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6000" i="1" dirty="0" err="1">
                <a:solidFill>
                  <a:schemeClr val="tx2">
                    <a:lumMod val="75000"/>
                  </a:schemeClr>
                </a:solidFill>
              </a:rPr>
              <a:t>геолокації</a:t>
            </a:r>
            <a:r>
              <a:rPr lang="ru-RU" sz="6000" i="1" dirty="0">
                <a:solidFill>
                  <a:schemeClr val="tx2">
                    <a:lumMod val="75000"/>
                  </a:schemeClr>
                </a:solidFill>
              </a:rPr>
              <a:t> при </a:t>
            </a:r>
            <a:r>
              <a:rPr lang="ru-RU" sz="6000" i="1" dirty="0" err="1">
                <a:solidFill>
                  <a:schemeClr val="tx2">
                    <a:lumMod val="75000"/>
                  </a:schemeClr>
                </a:solidFill>
              </a:rPr>
              <a:t>публікації</a:t>
            </a:r>
            <a:r>
              <a:rPr lang="ru-RU" sz="60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6000" i="1" dirty="0" err="1">
                <a:solidFill>
                  <a:schemeClr val="tx2">
                    <a:lumMod val="75000"/>
                  </a:schemeClr>
                </a:solidFill>
              </a:rPr>
              <a:t>постів</a:t>
            </a:r>
            <a:r>
              <a:rPr lang="ru-RU" sz="6000" i="1" dirty="0">
                <a:solidFill>
                  <a:schemeClr val="tx2">
                    <a:lumMod val="75000"/>
                  </a:schemeClr>
                </a:solidFill>
              </a:rPr>
              <a:t> у </a:t>
            </a:r>
            <a:r>
              <a:rPr lang="ru-RU" sz="6000" i="1" dirty="0" err="1">
                <a:solidFill>
                  <a:schemeClr val="tx2">
                    <a:lumMod val="75000"/>
                  </a:schemeClr>
                </a:solidFill>
              </a:rPr>
              <a:t>соцмережах</a:t>
            </a:r>
            <a:r>
              <a:rPr lang="ru-RU" sz="6000" i="1" dirty="0">
                <a:solidFill>
                  <a:schemeClr val="tx2">
                    <a:lumMod val="75000"/>
                  </a:schemeClr>
                </a:solidFill>
              </a:rPr>
              <a:t>.</a:t>
            </a:r>
            <a:br>
              <a:rPr lang="ru-RU" sz="60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244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680" y="187036"/>
            <a:ext cx="8596668" cy="6211455"/>
          </a:xfrm>
        </p:spPr>
        <p:txBody>
          <a:bodyPr>
            <a:noAutofit/>
          </a:bodyPr>
          <a:lstStyle/>
          <a:p>
            <a:pPr algn="ctr"/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Вимикайте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 телефон 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щоразу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, коли 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хочете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 “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зникнути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” (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наприклад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, коли 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виконуєте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важливе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завдання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, і 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потрібно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щоб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ніхто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дізнався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, де 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ви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перебуваєте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). Або 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взагалі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 не 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беріть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4800" i="1" dirty="0" err="1">
                <a:solidFill>
                  <a:schemeClr val="tx2">
                    <a:lumMod val="75000"/>
                  </a:schemeClr>
                </a:solidFill>
              </a:rPr>
              <a:t>його</a:t>
            </a: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> з собою.</a:t>
            </a:r>
            <a:br>
              <a:rPr lang="ru-RU" sz="48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800" i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4800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23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</TotalTime>
  <Words>451</Words>
  <Application>Microsoft Office PowerPoint</Application>
  <PresentationFormat>Широкоэкранный</PresentationFormat>
  <Paragraphs>31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Times New Roman</vt:lpstr>
      <vt:lpstr>Trebuchet MS</vt:lpstr>
      <vt:lpstr>Wingdings 3</vt:lpstr>
      <vt:lpstr>Грань</vt:lpstr>
      <vt:lpstr>Геолокація. Користь та шкода</vt:lpstr>
      <vt:lpstr>Презентация PowerPoint</vt:lpstr>
      <vt:lpstr>Презентация PowerPoint</vt:lpstr>
      <vt:lpstr>Функція геолокації (визначення реального розташування електронного пристрою) може бути корисною у багатьох випадках. Наприклад, коли ви користуєтесь картами та прокладаєте маршрути. Або коли потрібно знайти втрачений пристрій чи дізнатися про погоду у своєму населеному пункті.  </vt:lpstr>
      <vt:lpstr>Презентация PowerPoint</vt:lpstr>
      <vt:lpstr>Геолокація</vt:lpstr>
      <vt:lpstr>Не поширюйте у публічний доступ власних фото та відео із тегами вашої геолокації, адже за ними можна вирахувати ваше місцеперебування. Іноді це може бути небезпечно. Викладати у відкритий доступ фотографії з геолокацією українських військових і техніки взагалі категорично заборонено – так ворог може визначити їхні позиції.  </vt:lpstr>
      <vt:lpstr>Контролюйте за необхідності визначення геолокації при публікації постів у соцмережах.  </vt:lpstr>
      <vt:lpstr>Вимикайте телефон щоразу, коли хочете “зникнути” (наприклад, коли виконуєте важливе завдання, і потрібно, щоб ніхто не дізнався, де ви перебуваєте). Або взагалі не беріть його з собою.  </vt:lpstr>
      <vt:lpstr>При завантаженні мобільних додатків на смартфон деякі з них запитують дозвіл на доступ до геоданих. Якщо ви вважаєте, що це недоцільно, відмовтеся від встановлення такого додатку. Також можна перевірити, які вже встановлені в телефоні додатки мають доступ до інформації про ваше розташування. У разі необхідності доступ до геолокації можна заборонити.  </vt:lpstr>
      <vt:lpstr>Як захистити свій мобільний телефон від стеження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Заблокуйте персоналізацію реклами  У налаштуваннях пристрою можна вимкнути відстеження та персоналізацію реклами. Це не дозволить компаніям збирати дані про вашу поведінку в інтернеті та обмежить обсяг особистої інформації, яка використовується для цільової реклами </vt:lpstr>
      <vt:lpstr>Презентация PowerPoint</vt:lpstr>
      <vt:lpstr>Щоб підвищити рівень конфіденційності та захистити свій мобільний телефон від стеження, важливо дотримуватися наведених вище порад. Це дозволить зберегти ваші персональні дані у безпеці та запобігти їх потраплянню в чужі руки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Геолокація. Користь та шкода</dc:title>
  <dc:creator>Андрей</dc:creator>
  <cp:lastModifiedBy>Андрей</cp:lastModifiedBy>
  <cp:revision>14</cp:revision>
  <dcterms:created xsi:type="dcterms:W3CDTF">2025-01-28T22:07:42Z</dcterms:created>
  <dcterms:modified xsi:type="dcterms:W3CDTF">2025-01-29T01:19:31Z</dcterms:modified>
</cp:coreProperties>
</file>