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80" r:id="rId4"/>
    <p:sldId id="259" r:id="rId5"/>
    <p:sldId id="309" r:id="rId6"/>
    <p:sldId id="323" r:id="rId7"/>
    <p:sldId id="325" r:id="rId8"/>
    <p:sldId id="327" r:id="rId9"/>
    <p:sldId id="328" r:id="rId10"/>
    <p:sldId id="329" r:id="rId11"/>
    <p:sldId id="330" r:id="rId12"/>
    <p:sldId id="331" r:id="rId13"/>
    <p:sldId id="292" r:id="rId14"/>
    <p:sldId id="268" r:id="rId15"/>
    <p:sldId id="332" r:id="rId16"/>
    <p:sldId id="276" r:id="rId17"/>
    <p:sldId id="273" r:id="rId18"/>
    <p:sldId id="321" r:id="rId19"/>
    <p:sldId id="281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963" autoAdjust="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E47DA-1D05-4957-9911-B7A7B56CC680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C4B36-1E4D-4BEB-9130-A962B572E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07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545-6CD9-4C7D-BB15-14F318B0C8E0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09BCB-B483-4228-8175-4BAFC884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40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545-6CD9-4C7D-BB15-14F318B0C8E0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09BCB-B483-4228-8175-4BAFC884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3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545-6CD9-4C7D-BB15-14F318B0C8E0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09BCB-B483-4228-8175-4BAFC884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8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545-6CD9-4C7D-BB15-14F318B0C8E0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09BCB-B483-4228-8175-4BAFC884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77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545-6CD9-4C7D-BB15-14F318B0C8E0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09BCB-B483-4228-8175-4BAFC884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18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545-6CD9-4C7D-BB15-14F318B0C8E0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09BCB-B483-4228-8175-4BAFC884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4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545-6CD9-4C7D-BB15-14F318B0C8E0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09BCB-B483-4228-8175-4BAFC884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08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545-6CD9-4C7D-BB15-14F318B0C8E0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09BCB-B483-4228-8175-4BAFC884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16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545-6CD9-4C7D-BB15-14F318B0C8E0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09BCB-B483-4228-8175-4BAFC884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2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545-6CD9-4C7D-BB15-14F318B0C8E0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09BCB-B483-4228-8175-4BAFC884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89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545-6CD9-4C7D-BB15-14F318B0C8E0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09BCB-B483-4228-8175-4BAFC884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53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B7545-6CD9-4C7D-BB15-14F318B0C8E0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09BCB-B483-4228-8175-4BAFC884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1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1.wdp"/><Relationship Id="rId7" Type="http://schemas.microsoft.com/office/2007/relationships/hdphoto" Target="../media/hdphoto1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1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1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MraTnFchEA" TargetMode="Externa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hyperlink" Target="https://learningapps.org/8790879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rningapps.org/23682600" TargetMode="External"/><Relationship Id="rId11" Type="http://schemas.microsoft.com/office/2007/relationships/hdphoto" Target="../media/hdphoto10.wdp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hyperlink" Target="https://www.youtube.com/watch?v=9LvxwkvxPEU" TargetMode="External"/><Relationship Id="rId12" Type="http://schemas.openxmlformats.org/officeDocument/2006/relationships/hyperlink" Target="https://www.youtube.com/watch?v=XhVhZWabfAk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PkYtXzghZ6s?list=PLWvRSf3ihEDheC2jmcWStfwpcIMAj80BY" TargetMode="External"/><Relationship Id="rId11" Type="http://schemas.microsoft.com/office/2007/relationships/hdphoto" Target="../media/hdphoto10.wdp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Par-sudJXk" TargetMode="Externa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onica.im/uk/tools/ai-mind-map-maker" TargetMode="External"/><Relationship Id="rId5" Type="http://schemas.microsoft.com/office/2007/relationships/hdphoto" Target="../media/hdphoto2.wdp"/><Relationship Id="rId10" Type="http://schemas.microsoft.com/office/2007/relationships/hdphoto" Target="../media/hdphoto10.wdp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7.wdp"/><Relationship Id="rId1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14.wdp"/><Relationship Id="rId12" Type="http://schemas.openxmlformats.org/officeDocument/2006/relationships/image" Target="../media/image22.png"/><Relationship Id="rId17" Type="http://schemas.microsoft.com/office/2007/relationships/hdphoto" Target="../media/hdphoto19.wdp"/><Relationship Id="rId2" Type="http://schemas.openxmlformats.org/officeDocument/2006/relationships/image" Target="../media/image3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6.wdp"/><Relationship Id="rId5" Type="http://schemas.microsoft.com/office/2007/relationships/hdphoto" Target="../media/hdphoto10.wdp"/><Relationship Id="rId15" Type="http://schemas.microsoft.com/office/2007/relationships/hdphoto" Target="../media/hdphoto18.wdp"/><Relationship Id="rId10" Type="http://schemas.openxmlformats.org/officeDocument/2006/relationships/image" Target="../media/image21.png"/><Relationship Id="rId19" Type="http://schemas.microsoft.com/office/2007/relationships/hdphoto" Target="../media/hdphoto20.wdp"/><Relationship Id="rId4" Type="http://schemas.openxmlformats.org/officeDocument/2006/relationships/image" Target="../media/image12.png"/><Relationship Id="rId9" Type="http://schemas.microsoft.com/office/2007/relationships/hdphoto" Target="../media/hdphoto15.wdp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7.wdp"/><Relationship Id="rId3" Type="http://schemas.microsoft.com/office/2007/relationships/hdphoto" Target="../media/hdphoto1.wdp"/><Relationship Id="rId7" Type="http://schemas.microsoft.com/office/2007/relationships/hdphoto" Target="../media/hdphoto4.wdp"/><Relationship Id="rId12" Type="http://schemas.openxmlformats.org/officeDocument/2006/relationships/image" Target="../media/image9.png"/><Relationship Id="rId17" Type="http://schemas.microsoft.com/office/2007/relationships/hdphoto" Target="../media/hdphoto9.wdp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5.wdp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1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hyperlink" Target="https://www.youtube.com/watch?v=BQDdPvuwmhY&amp;pp=ygUk0LnRiNC-0LIg0YLRgNCw0LzQstCw0LkgOSDQvdC-0LzQtdGA" TargetMode="External"/><Relationship Id="rId5" Type="http://schemas.microsoft.com/office/2007/relationships/hdphoto" Target="../media/hdphoto2.wdp"/><Relationship Id="rId10" Type="http://schemas.openxmlformats.org/officeDocument/2006/relationships/hyperlink" Target="https://youtu.be/EX86xqN855A" TargetMode="External"/><Relationship Id="rId4" Type="http://schemas.openxmlformats.org/officeDocument/2006/relationships/image" Target="../media/image4.png"/><Relationship Id="rId9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1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1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1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733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8219" y="1155133"/>
            <a:ext cx="9144000" cy="2387600"/>
          </a:xfrm>
        </p:spPr>
        <p:txBody>
          <a:bodyPr>
            <a:normAutofit/>
          </a:bodyPr>
          <a:lstStyle/>
          <a:p>
            <a:r>
              <a:rPr lang="ru-RU" sz="48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Поняття</a:t>
            </a:r>
            <a:r>
              <a:rPr lang="ru-RU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 про </a:t>
            </a:r>
            <a:r>
              <a:rPr lang="ru-RU" sz="48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анімацію</a:t>
            </a:r>
            <a:r>
              <a:rPr lang="ru-RU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. </a:t>
            </a:r>
            <a:r>
              <a:rPr lang="ru-RU" sz="48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Види</a:t>
            </a:r>
            <a:r>
              <a:rPr lang="ru-RU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 </a:t>
            </a:r>
            <a:r>
              <a:rPr lang="ru-RU" sz="48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анімації</a:t>
            </a:r>
            <a:r>
              <a:rPr lang="ru-RU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.</a:t>
            </a:r>
            <a:endParaRPr lang="en-US" sz="48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16479" y="3790487"/>
            <a:ext cx="9144000" cy="891428"/>
          </a:xfrm>
        </p:spPr>
        <p:txBody>
          <a:bodyPr/>
          <a:lstStyle/>
          <a:p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7 клас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76" y="0"/>
            <a:ext cx="2238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</a:rPr>
              <a:t>НУШ</a:t>
            </a:r>
            <a:endParaRPr lang="en-US" sz="54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Інформатика (2024) - Інформатика - 7-й клас - Підручн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19" y="4444537"/>
            <a:ext cx="1703251" cy="22710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796937" y="92333"/>
            <a:ext cx="8395063" cy="3693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Тема 4. </a:t>
            </a:r>
            <a:r>
              <a:rPr lang="ru-RU" dirty="0" err="1">
                <a:latin typeface="Arial Black" panose="020B0A04020102020204" pitchFamily="34" charset="0"/>
              </a:rPr>
              <a:t>Об'єкти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мультимедіа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83354" y="5045916"/>
            <a:ext cx="45294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Розробив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вчитель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інформатики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Попівської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гімназії</a:t>
            </a:r>
            <a:endParaRPr lang="ru-RU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Лисенко </a:t>
            </a:r>
            <a:r>
              <a:rPr lang="ru-RU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Євгеній</a:t>
            </a:r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Володимирович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004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8"/>
          </a:xfrm>
        </p:spPr>
      </p:pic>
      <p:grpSp>
        <p:nvGrpSpPr>
          <p:cNvPr id="11" name="Группа 10"/>
          <p:cNvGrpSpPr/>
          <p:nvPr/>
        </p:nvGrpSpPr>
        <p:grpSpPr>
          <a:xfrm rot="894700">
            <a:off x="2194953" y="539314"/>
            <a:ext cx="9609409" cy="6511113"/>
            <a:chOff x="4463069" y="1604260"/>
            <a:chExt cx="5801360" cy="3909645"/>
          </a:xfrm>
        </p:grpSpPr>
        <p:sp>
          <p:nvSpPr>
            <p:cNvPr id="10" name="Выноска-облако 9"/>
            <p:cNvSpPr/>
            <p:nvPr/>
          </p:nvSpPr>
          <p:spPr>
            <a:xfrm>
              <a:off x="4463069" y="1604260"/>
              <a:ext cx="5801360" cy="3909645"/>
            </a:xfrm>
            <a:prstGeom prst="cloud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 rot="20705300">
              <a:off x="4926680" y="2615718"/>
              <a:ext cx="4511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Піксельна анімація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1300"/>
            <a:ext cx="3355557" cy="335555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2830362" y="1823944"/>
            <a:ext cx="81821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Arial Black" panose="020B0A04020102020204" pitchFamily="34" charset="0"/>
              </a:rPr>
              <a:t>Ця анімація створюється за допомогою малих пікселів, які формують зображення. Часто використовується в комп'ютерних іграх в стилі ретро. Прикладом може бути гра "</a:t>
            </a:r>
            <a:r>
              <a:rPr lang="en-US" sz="2400" b="1" dirty="0">
                <a:latin typeface="Arial Black" panose="020B0A04020102020204" pitchFamily="34" charset="0"/>
              </a:rPr>
              <a:t>Super Mario Bros."</a:t>
            </a:r>
          </a:p>
          <a:p>
            <a:pPr algn="ctr"/>
            <a:r>
              <a:rPr lang="uk-UA" sz="2400" b="1" dirty="0">
                <a:latin typeface="Arial Black" panose="020B0A04020102020204" pitchFamily="34" charset="0"/>
              </a:rPr>
              <a:t>Створення піксельної анімації потребує уваги до деталей та терплячості, адже кожен піксель має своє значення.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9841965" y="-129528"/>
            <a:ext cx="3023670" cy="2696640"/>
            <a:chOff x="9676699" y="-86620"/>
            <a:chExt cx="3023670" cy="269664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36" b="89941" l="9961" r="89941">
                          <a14:backgroundMark x1="73242" y1="78125" x2="73242" y2="7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8193">
              <a:off x="9676699" y="-86620"/>
              <a:ext cx="3023670" cy="2696640"/>
            </a:xfrm>
            <a:prstGeom prst="rect">
              <a:avLst/>
            </a:prstGeom>
          </p:spPr>
        </p:pic>
        <p:sp>
          <p:nvSpPr>
            <p:cNvPr id="16" name="Дата 6"/>
            <p:cNvSpPr txBox="1">
              <a:spLocks/>
            </p:cNvSpPr>
            <p:nvPr/>
          </p:nvSpPr>
          <p:spPr>
            <a:xfrm>
              <a:off x="10482217" y="1182497"/>
              <a:ext cx="141263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16522" y="732971"/>
              <a:ext cx="134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Сьогодні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73" y="435750"/>
            <a:ext cx="6169443" cy="6169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244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8"/>
          </a:xfrm>
        </p:spPr>
      </p:pic>
      <p:grpSp>
        <p:nvGrpSpPr>
          <p:cNvPr id="11" name="Группа 10"/>
          <p:cNvGrpSpPr/>
          <p:nvPr/>
        </p:nvGrpSpPr>
        <p:grpSpPr>
          <a:xfrm rot="894700">
            <a:off x="2194953" y="539314"/>
            <a:ext cx="9609409" cy="6511113"/>
            <a:chOff x="4463069" y="1604260"/>
            <a:chExt cx="5801360" cy="3909645"/>
          </a:xfrm>
        </p:grpSpPr>
        <p:sp>
          <p:nvSpPr>
            <p:cNvPr id="10" name="Выноска-облако 9"/>
            <p:cNvSpPr/>
            <p:nvPr/>
          </p:nvSpPr>
          <p:spPr>
            <a:xfrm>
              <a:off x="4463069" y="1604260"/>
              <a:ext cx="5801360" cy="3909645"/>
            </a:xfrm>
            <a:prstGeom prst="cloud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 rot="20705300">
              <a:off x="4926680" y="2615718"/>
              <a:ext cx="4511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Піщана анімація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1300"/>
            <a:ext cx="3355557" cy="335555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2830362" y="1823944"/>
            <a:ext cx="81821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Arial Black" panose="020B0A04020102020204" pitchFamily="34" charset="0"/>
              </a:rPr>
              <a:t>Піщана анімація (</a:t>
            </a:r>
            <a:r>
              <a:rPr lang="uk-UA" sz="2400" b="1" dirty="0" err="1">
                <a:latin typeface="Arial Black" panose="020B0A04020102020204" pitchFamily="34" charset="0"/>
              </a:rPr>
              <a:t>англ</a:t>
            </a:r>
            <a:r>
              <a:rPr lang="uk-UA" sz="2400" b="1" dirty="0">
                <a:latin typeface="Arial Black" panose="020B0A04020102020204" pitchFamily="34" charset="0"/>
              </a:rPr>
              <a:t>. </a:t>
            </a:r>
            <a:r>
              <a:rPr lang="en-US" sz="2400" b="1" dirty="0">
                <a:latin typeface="Arial Black" panose="020B0A04020102020204" pitchFamily="34" charset="0"/>
              </a:rPr>
              <a:t>sand animation – </a:t>
            </a:r>
            <a:r>
              <a:rPr lang="uk-UA" sz="2400" b="1" dirty="0">
                <a:latin typeface="Arial Black" panose="020B0A04020102020204" pitchFamily="34" charset="0"/>
              </a:rPr>
              <a:t>піщана анімація; </a:t>
            </a:r>
            <a:r>
              <a:rPr lang="en-US" sz="2400" b="1" dirty="0">
                <a:latin typeface="Arial Black" panose="020B0A04020102020204" pitchFamily="34" charset="0"/>
              </a:rPr>
              <a:t>powder animation – </a:t>
            </a:r>
            <a:r>
              <a:rPr lang="uk-UA" sz="2400" b="1" dirty="0">
                <a:latin typeface="Arial Black" panose="020B0A04020102020204" pitchFamily="34" charset="0"/>
              </a:rPr>
              <a:t>порошкова анімація) використовується не тільки для створення анімаційних фільмів, але й для показу анімації «у реальному часі», наприклад як ілюстрація до розповіді про якісь події, об’єкти. Для цієї анімації використовується дрібний сипучий матеріал – частіше за все просіяний пісок. З використанням відео- чи веб-камери зображення, що утворюється на склі, проектується на </a:t>
            </a:r>
            <a:r>
              <a:rPr lang="uk-UA" sz="2400" b="1" dirty="0" smtClean="0">
                <a:latin typeface="Arial Black" panose="020B0A04020102020204" pitchFamily="34" charset="0"/>
              </a:rPr>
              <a:t>екран.</a:t>
            </a:r>
            <a:endParaRPr lang="uk-UA" sz="2400" b="1" dirty="0">
              <a:latin typeface="Arial Black" panose="020B0A040201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9841965" y="-129528"/>
            <a:ext cx="3023670" cy="2696640"/>
            <a:chOff x="9676699" y="-86620"/>
            <a:chExt cx="3023670" cy="269664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36" b="89941" l="9961" r="89941">
                          <a14:backgroundMark x1="73242" y1="78125" x2="73242" y2="7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8193">
              <a:off x="9676699" y="-86620"/>
              <a:ext cx="3023670" cy="2696640"/>
            </a:xfrm>
            <a:prstGeom prst="rect">
              <a:avLst/>
            </a:prstGeom>
          </p:spPr>
        </p:pic>
        <p:sp>
          <p:nvSpPr>
            <p:cNvPr id="16" name="Дата 6"/>
            <p:cNvSpPr txBox="1">
              <a:spLocks/>
            </p:cNvSpPr>
            <p:nvPr/>
          </p:nvSpPr>
          <p:spPr>
            <a:xfrm>
              <a:off x="10482217" y="1182497"/>
              <a:ext cx="141263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16522" y="732971"/>
              <a:ext cx="134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Сьогодні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02" b="93066" l="9961" r="89844">
                        <a14:foregroundMark x1="22656" y1="64844" x2="32227" y2="60254"/>
                        <a14:backgroundMark x1="12207" y1="18262" x2="22266" y2="16895"/>
                        <a14:backgroundMark x1="18457" y1="53809" x2="20020" y2="45801"/>
                        <a14:backgroundMark x1="19824" y1="47363" x2="19531" y2="42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594" y="4434369"/>
            <a:ext cx="260604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0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8"/>
          </a:xfrm>
        </p:spPr>
      </p:pic>
      <p:grpSp>
        <p:nvGrpSpPr>
          <p:cNvPr id="11" name="Группа 10"/>
          <p:cNvGrpSpPr/>
          <p:nvPr/>
        </p:nvGrpSpPr>
        <p:grpSpPr>
          <a:xfrm rot="894700">
            <a:off x="2194953" y="539314"/>
            <a:ext cx="9609409" cy="6511113"/>
            <a:chOff x="4463069" y="1604260"/>
            <a:chExt cx="5801360" cy="3909645"/>
          </a:xfrm>
        </p:grpSpPr>
        <p:sp>
          <p:nvSpPr>
            <p:cNvPr id="10" name="Выноска-облако 9"/>
            <p:cNvSpPr/>
            <p:nvPr/>
          </p:nvSpPr>
          <p:spPr>
            <a:xfrm>
              <a:off x="4463069" y="1604260"/>
              <a:ext cx="5801360" cy="3909645"/>
            </a:xfrm>
            <a:prstGeom prst="cloud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 rot="20705300">
              <a:off x="4926680" y="2615718"/>
              <a:ext cx="4511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Пластилінова анімація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1300"/>
            <a:ext cx="3355557" cy="335555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2830362" y="1823944"/>
            <a:ext cx="81821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Arial Black" panose="020B0A04020102020204" pitchFamily="34" charset="0"/>
              </a:rPr>
              <a:t>У пластиліновій анімації всі об’єкти: персонажі, декорації – виготовляються з пластиліну. Анімація досягається шляхом послідовного змінення форми та положення пластилінових об’єктів. Як і в ляльковій анімації, кожне змінення фіксується камерою. 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9841965" y="-129528"/>
            <a:ext cx="3023670" cy="2696640"/>
            <a:chOff x="9676699" y="-86620"/>
            <a:chExt cx="3023670" cy="269664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36" b="89941" l="9961" r="89941">
                          <a14:backgroundMark x1="73242" y1="78125" x2="73242" y2="7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8193">
              <a:off x="9676699" y="-86620"/>
              <a:ext cx="3023670" cy="2696640"/>
            </a:xfrm>
            <a:prstGeom prst="rect">
              <a:avLst/>
            </a:prstGeom>
          </p:spPr>
        </p:pic>
        <p:sp>
          <p:nvSpPr>
            <p:cNvPr id="16" name="Дата 6"/>
            <p:cNvSpPr txBox="1">
              <a:spLocks/>
            </p:cNvSpPr>
            <p:nvPr/>
          </p:nvSpPr>
          <p:spPr>
            <a:xfrm>
              <a:off x="10482217" y="1182497"/>
              <a:ext cx="141263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16522" y="732971"/>
              <a:ext cx="134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Сьогодні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02" b="93066" l="9961" r="89844">
                        <a14:foregroundMark x1="22656" y1="64844" x2="32227" y2="60254"/>
                        <a14:backgroundMark x1="12207" y1="18262" x2="22266" y2="16895"/>
                        <a14:backgroundMark x1="18457" y1="53809" x2="20020" y2="45801"/>
                        <a14:backgroundMark x1="19824" y1="47363" x2="19531" y2="42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594" y="4434369"/>
            <a:ext cx="260604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5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593" y="70906"/>
            <a:ext cx="10515600" cy="1325563"/>
          </a:xfrm>
        </p:spPr>
        <p:txBody>
          <a:bodyPr/>
          <a:lstStyle/>
          <a:p>
            <a:r>
              <a:rPr lang="uk-UA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Техніка безпеки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5618"/>
            <a:ext cx="4841240" cy="484124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7" name="Группа 6"/>
          <p:cNvGrpSpPr/>
          <p:nvPr/>
        </p:nvGrpSpPr>
        <p:grpSpPr>
          <a:xfrm>
            <a:off x="9676699" y="-86620"/>
            <a:ext cx="3023670" cy="2696640"/>
            <a:chOff x="9676699" y="-86620"/>
            <a:chExt cx="3023670" cy="269664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36" b="89941" l="9961" r="89941">
                          <a14:backgroundMark x1="73242" y1="78125" x2="73242" y2="7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8193">
              <a:off x="9676699" y="-86620"/>
              <a:ext cx="3023670" cy="2696640"/>
            </a:xfrm>
            <a:prstGeom prst="rect">
              <a:avLst/>
            </a:prstGeom>
          </p:spPr>
        </p:pic>
        <p:sp>
          <p:nvSpPr>
            <p:cNvPr id="9" name="Дата 6"/>
            <p:cNvSpPr txBox="1">
              <a:spLocks/>
            </p:cNvSpPr>
            <p:nvPr/>
          </p:nvSpPr>
          <p:spPr>
            <a:xfrm>
              <a:off x="10482217" y="1182497"/>
              <a:ext cx="141263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16522" y="732971"/>
              <a:ext cx="134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Сьогодні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4" name="cMraTnFchEA"/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025274" y="2284800"/>
            <a:ext cx="6982691" cy="39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593" y="70906"/>
            <a:ext cx="10515600" cy="1325563"/>
          </a:xfrm>
        </p:spPr>
        <p:txBody>
          <a:bodyPr/>
          <a:lstStyle/>
          <a:p>
            <a:r>
              <a:rPr lang="uk-UA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Інтерактивні вправи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5618"/>
            <a:ext cx="4841240" cy="484124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Блок-схема: альтернативный процесс 2">
            <a:hlinkClick r:id="rId6"/>
          </p:cNvPr>
          <p:cNvSpPr/>
          <p:nvPr/>
        </p:nvSpPr>
        <p:spPr>
          <a:xfrm>
            <a:off x="3964732" y="1182498"/>
            <a:ext cx="2419811" cy="867544"/>
          </a:xfrm>
          <a:prstGeom prst="flowChartAlternateProcess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Вправа 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Блок-схема: альтернативный процесс 13">
            <a:hlinkClick r:id="rId7"/>
          </p:cNvPr>
          <p:cNvSpPr/>
          <p:nvPr/>
        </p:nvSpPr>
        <p:spPr>
          <a:xfrm>
            <a:off x="6842021" y="1178429"/>
            <a:ext cx="2581047" cy="889604"/>
          </a:xfrm>
          <a:prstGeom prst="flowChartAlternateProcess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Вправа 2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18" b="98926" l="0" r="99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39" y="3565361"/>
            <a:ext cx="3477073" cy="3477073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9676699" y="-86620"/>
            <a:ext cx="3023670" cy="2696640"/>
            <a:chOff x="9676699" y="-86620"/>
            <a:chExt cx="3023670" cy="269664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836" b="89941" l="9961" r="89941">
                          <a14:backgroundMark x1="73242" y1="78125" x2="73242" y2="7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8193">
              <a:off x="9676699" y="-86620"/>
              <a:ext cx="3023670" cy="2696640"/>
            </a:xfrm>
            <a:prstGeom prst="rect">
              <a:avLst/>
            </a:prstGeom>
          </p:spPr>
        </p:pic>
        <p:sp>
          <p:nvSpPr>
            <p:cNvPr id="17" name="Дата 6"/>
            <p:cNvSpPr txBox="1">
              <a:spLocks/>
            </p:cNvSpPr>
            <p:nvPr/>
          </p:nvSpPr>
          <p:spPr>
            <a:xfrm>
              <a:off x="10482217" y="1182497"/>
              <a:ext cx="141263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516522" y="732971"/>
              <a:ext cx="134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Сьогодні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237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593" y="70906"/>
            <a:ext cx="10515600" cy="1325563"/>
          </a:xfrm>
        </p:spPr>
        <p:txBody>
          <a:bodyPr/>
          <a:lstStyle/>
          <a:p>
            <a:r>
              <a:rPr lang="uk-UA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Приклади анімації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5618"/>
            <a:ext cx="4841240" cy="484124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Блок-схема: альтернативный процесс 2">
            <a:hlinkClick r:id="rId6"/>
          </p:cNvPr>
          <p:cNvSpPr/>
          <p:nvPr/>
        </p:nvSpPr>
        <p:spPr>
          <a:xfrm>
            <a:off x="3964732" y="1182498"/>
            <a:ext cx="2419811" cy="867544"/>
          </a:xfrm>
          <a:prstGeom prst="flowChartAlternateProcess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Приклад 1</a:t>
            </a:r>
            <a:endParaRPr lang="en-US" sz="2800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Блок-схема: альтернативный процесс 13">
            <a:hlinkClick r:id="rId7"/>
          </p:cNvPr>
          <p:cNvSpPr/>
          <p:nvPr/>
        </p:nvSpPr>
        <p:spPr>
          <a:xfrm>
            <a:off x="6842021" y="1182497"/>
            <a:ext cx="2581047" cy="889604"/>
          </a:xfrm>
          <a:prstGeom prst="flowChartAlternateProcess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Приклад 2</a:t>
            </a:r>
            <a:endParaRPr lang="en-US" sz="2800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18" b="98926" l="0" r="99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39" y="3565361"/>
            <a:ext cx="3477073" cy="3477073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9676699" y="-86620"/>
            <a:ext cx="3023670" cy="2696640"/>
            <a:chOff x="9676699" y="-86620"/>
            <a:chExt cx="3023670" cy="269664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836" b="89941" l="9961" r="89941">
                          <a14:backgroundMark x1="73242" y1="78125" x2="73242" y2="7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8193">
              <a:off x="9676699" y="-86620"/>
              <a:ext cx="3023670" cy="2696640"/>
            </a:xfrm>
            <a:prstGeom prst="rect">
              <a:avLst/>
            </a:prstGeom>
          </p:spPr>
        </p:pic>
        <p:sp>
          <p:nvSpPr>
            <p:cNvPr id="17" name="Дата 6"/>
            <p:cNvSpPr txBox="1">
              <a:spLocks/>
            </p:cNvSpPr>
            <p:nvPr/>
          </p:nvSpPr>
          <p:spPr>
            <a:xfrm>
              <a:off x="10482217" y="1182497"/>
              <a:ext cx="141263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516522" y="732971"/>
              <a:ext cx="134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Сьогодні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3" name="Блок-схема: альтернативный процесс 12">
            <a:hlinkClick r:id="rId12"/>
          </p:cNvPr>
          <p:cNvSpPr/>
          <p:nvPr/>
        </p:nvSpPr>
        <p:spPr>
          <a:xfrm>
            <a:off x="5375603" y="2272030"/>
            <a:ext cx="2581047" cy="889604"/>
          </a:xfrm>
          <a:prstGeom prst="flowChartAlternateProcess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Приклад 3</a:t>
            </a:r>
            <a:endParaRPr lang="en-US" sz="2800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52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4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593" y="70906"/>
            <a:ext cx="10515600" cy="1325563"/>
          </a:xfrm>
        </p:spPr>
        <p:txBody>
          <a:bodyPr/>
          <a:lstStyle/>
          <a:p>
            <a:r>
              <a:rPr lang="uk-UA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Гімнастика для очей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5618"/>
            <a:ext cx="4841240" cy="484124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7" name="Группа 6"/>
          <p:cNvGrpSpPr/>
          <p:nvPr/>
        </p:nvGrpSpPr>
        <p:grpSpPr>
          <a:xfrm>
            <a:off x="9676699" y="-86620"/>
            <a:ext cx="3023670" cy="2696640"/>
            <a:chOff x="9676699" y="-86620"/>
            <a:chExt cx="3023670" cy="269664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36" b="89941" l="9961" r="89941">
                          <a14:backgroundMark x1="73242" y1="78125" x2="73242" y2="7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8193">
              <a:off x="9676699" y="-86620"/>
              <a:ext cx="3023670" cy="2696640"/>
            </a:xfrm>
            <a:prstGeom prst="rect">
              <a:avLst/>
            </a:prstGeom>
          </p:spPr>
        </p:pic>
        <p:sp>
          <p:nvSpPr>
            <p:cNvPr id="9" name="Дата 6"/>
            <p:cNvSpPr txBox="1">
              <a:spLocks/>
            </p:cNvSpPr>
            <p:nvPr/>
          </p:nvSpPr>
          <p:spPr>
            <a:xfrm>
              <a:off x="10482217" y="1182497"/>
              <a:ext cx="141263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16522" y="732971"/>
              <a:ext cx="134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Сьогодні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" name="gPar-sudJXk"/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4961319" y="2213894"/>
            <a:ext cx="7110601" cy="399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9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8"/>
          </a:xfrm>
        </p:spPr>
      </p:pic>
      <p:grpSp>
        <p:nvGrpSpPr>
          <p:cNvPr id="11" name="Группа 10"/>
          <p:cNvGrpSpPr/>
          <p:nvPr/>
        </p:nvGrpSpPr>
        <p:grpSpPr>
          <a:xfrm rot="894700">
            <a:off x="2496940" y="908109"/>
            <a:ext cx="8728203" cy="5150639"/>
            <a:chOff x="4463069" y="1604260"/>
            <a:chExt cx="5801360" cy="3909645"/>
          </a:xfrm>
        </p:grpSpPr>
        <p:sp>
          <p:nvSpPr>
            <p:cNvPr id="10" name="Выноска-облако 9"/>
            <p:cNvSpPr/>
            <p:nvPr/>
          </p:nvSpPr>
          <p:spPr>
            <a:xfrm>
              <a:off x="4463069" y="1604260"/>
              <a:ext cx="5801360" cy="3909645"/>
            </a:xfrm>
            <a:prstGeom prst="cloud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 rot="20705300">
              <a:off x="4926680" y="2615718"/>
              <a:ext cx="4511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593" y="70906"/>
            <a:ext cx="10515600" cy="1325563"/>
          </a:xfrm>
        </p:spPr>
        <p:txBody>
          <a:bodyPr/>
          <a:lstStyle/>
          <a:p>
            <a:r>
              <a:rPr lang="uk-UA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Практичне завдання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4458"/>
            <a:ext cx="3962400" cy="3962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3530641" y="2440888"/>
            <a:ext cx="70304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Завдання </a:t>
            </a:r>
            <a:r>
              <a:rPr lang="uk-UA" altLang="en-US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en-US" sz="2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Створіть карту знань «Види анімацій» за допомогою </a:t>
            </a:r>
            <a:r>
              <a:rPr lang="en-US" alt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hlinkClick r:id="rId6"/>
              </a:rPr>
              <a:t>AI </a:t>
            </a:r>
            <a:r>
              <a:rPr lang="uk-UA" alt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hlinkClick r:id="rId6"/>
              </a:rPr>
              <a:t>Генератор Карти Розуму </a:t>
            </a:r>
            <a:endParaRPr lang="uk-UA" altLang="en-US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902" l="0" r="99219">
                        <a14:foregroundMark x1="17285" y1="60547" x2="17285" y2="60547"/>
                        <a14:foregroundMark x1="16797" y1="49609" x2="16797" y2="49609"/>
                        <a14:foregroundMark x1="16113" y1="46387" x2="32520" y2="56836"/>
                        <a14:foregroundMark x1="29590" y1="52344" x2="28613" y2="44238"/>
                        <a14:foregroundMark x1="20898" y1="60449" x2="10938" y2="59766"/>
                        <a14:foregroundMark x1="64941" y1="37988" x2="70508" y2="47559"/>
                        <a14:foregroundMark x1="72168" y1="91309" x2="72168" y2="91309"/>
                        <a14:foregroundMark x1="81250" y1="87793" x2="81250" y2="87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352" y="4727947"/>
            <a:ext cx="2118360" cy="211836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9878619" y="-276091"/>
            <a:ext cx="3033313" cy="2472515"/>
            <a:chOff x="9676699" y="-86620"/>
            <a:chExt cx="3023670" cy="269664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836" b="89941" l="9961" r="89941">
                          <a14:backgroundMark x1="73242" y1="78125" x2="73242" y2="7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8193">
              <a:off x="9676699" y="-86620"/>
              <a:ext cx="3023670" cy="2696640"/>
            </a:xfrm>
            <a:prstGeom prst="rect">
              <a:avLst/>
            </a:prstGeom>
          </p:spPr>
        </p:pic>
        <p:sp>
          <p:nvSpPr>
            <p:cNvPr id="16" name="Дата 6"/>
            <p:cNvSpPr txBox="1">
              <a:spLocks/>
            </p:cNvSpPr>
            <p:nvPr/>
          </p:nvSpPr>
          <p:spPr>
            <a:xfrm>
              <a:off x="10482217" y="1182497"/>
              <a:ext cx="141263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16522" y="732971"/>
              <a:ext cx="134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Сьогодні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966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8"/>
          </a:xfrm>
        </p:spPr>
      </p:pic>
      <p:grpSp>
        <p:nvGrpSpPr>
          <p:cNvPr id="11" name="Группа 10"/>
          <p:cNvGrpSpPr/>
          <p:nvPr/>
        </p:nvGrpSpPr>
        <p:grpSpPr>
          <a:xfrm rot="894700">
            <a:off x="2415662" y="903439"/>
            <a:ext cx="8773800" cy="5776385"/>
            <a:chOff x="4463069" y="1604260"/>
            <a:chExt cx="5801360" cy="3909645"/>
          </a:xfrm>
        </p:grpSpPr>
        <p:sp>
          <p:nvSpPr>
            <p:cNvPr id="10" name="Выноска-облако 9"/>
            <p:cNvSpPr/>
            <p:nvPr/>
          </p:nvSpPr>
          <p:spPr>
            <a:xfrm>
              <a:off x="4463069" y="1604260"/>
              <a:ext cx="5801360" cy="3909645"/>
            </a:xfrm>
            <a:prstGeom prst="cloud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 rot="20705300">
              <a:off x="4926680" y="2615718"/>
              <a:ext cx="4511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593" y="70906"/>
            <a:ext cx="10515600" cy="1325563"/>
          </a:xfrm>
        </p:spPr>
        <p:txBody>
          <a:bodyPr/>
          <a:lstStyle/>
          <a:p>
            <a:r>
              <a:rPr lang="uk-UA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Практичне завдання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4458"/>
            <a:ext cx="3962400" cy="3962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3569775" y="2039822"/>
            <a:ext cx="70304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Завдання 2</a:t>
            </a:r>
            <a:endParaRPr lang="uk-UA" altLang="en-US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Знайдіть в Інтернеті відеоматеріали про послідовність створення анімації з використанням технології запису </a:t>
            </a:r>
            <a:r>
              <a:rPr lang="uk-UA" altLang="en-US" sz="2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руху </a:t>
            </a:r>
            <a:r>
              <a:rPr lang="en-US" altLang="en-US" sz="24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Motion capture</a:t>
            </a:r>
            <a:r>
              <a:rPr lang="en-US" alt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. </a:t>
            </a:r>
            <a:r>
              <a:rPr lang="uk-UA" alt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Створіть презентацію про цей вид комп’ютерної анімації та включіть до неї фрагменти знайдених відео з дотриманням авторських прав.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902" l="0" r="99219">
                        <a14:foregroundMark x1="17285" y1="60547" x2="17285" y2="60547"/>
                        <a14:foregroundMark x1="16797" y1="49609" x2="16797" y2="49609"/>
                        <a14:foregroundMark x1="16113" y1="46387" x2="32520" y2="56836"/>
                        <a14:foregroundMark x1="29590" y1="52344" x2="28613" y2="44238"/>
                        <a14:foregroundMark x1="20898" y1="60449" x2="10938" y2="59766"/>
                        <a14:foregroundMark x1="64941" y1="37988" x2="70508" y2="47559"/>
                        <a14:foregroundMark x1="72168" y1="91309" x2="72168" y2="91309"/>
                        <a14:foregroundMark x1="81250" y1="87793" x2="81250" y2="87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352" y="4727947"/>
            <a:ext cx="2118360" cy="211836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9878619" y="-276091"/>
            <a:ext cx="3033313" cy="2472515"/>
            <a:chOff x="9676699" y="-86620"/>
            <a:chExt cx="3023670" cy="269664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36" b="89941" l="9961" r="89941">
                          <a14:backgroundMark x1="73242" y1="78125" x2="73242" y2="7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8193">
              <a:off x="9676699" y="-86620"/>
              <a:ext cx="3023670" cy="2696640"/>
            </a:xfrm>
            <a:prstGeom prst="rect">
              <a:avLst/>
            </a:prstGeom>
          </p:spPr>
        </p:pic>
        <p:sp>
          <p:nvSpPr>
            <p:cNvPr id="16" name="Дата 6"/>
            <p:cNvSpPr txBox="1">
              <a:spLocks/>
            </p:cNvSpPr>
            <p:nvPr/>
          </p:nvSpPr>
          <p:spPr>
            <a:xfrm>
              <a:off x="10482217" y="1182497"/>
              <a:ext cx="141263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16522" y="732971"/>
              <a:ext cx="134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Сьогодні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21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Объект 2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51" y="-33310"/>
            <a:ext cx="12213523" cy="697915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76351"/>
            <a:ext cx="10515600" cy="1325563"/>
          </a:xfrm>
        </p:spPr>
        <p:txBody>
          <a:bodyPr/>
          <a:lstStyle/>
          <a:p>
            <a:r>
              <a:rPr lang="uk-UA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Рефлексія</a:t>
            </a:r>
            <a:endParaRPr lang="en-US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231E-274F-4912-8241-99033624F0D1}" type="datetime1">
              <a:rPr lang="uk-UA" smtClean="0"/>
              <a:t>03.03.2025</a:t>
            </a:fld>
            <a:endParaRPr lang="en-US"/>
          </a:p>
        </p:txBody>
      </p:sp>
      <p:grpSp>
        <p:nvGrpSpPr>
          <p:cNvPr id="20" name="Группа 19"/>
          <p:cNvGrpSpPr/>
          <p:nvPr/>
        </p:nvGrpSpPr>
        <p:grpSpPr>
          <a:xfrm>
            <a:off x="9676699" y="-86620"/>
            <a:ext cx="3023670" cy="2696640"/>
            <a:chOff x="9676699" y="-86620"/>
            <a:chExt cx="3023670" cy="269664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36" b="89941" l="9961" r="89941">
                          <a14:backgroundMark x1="73242" y1="78125" x2="73242" y2="7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8193">
              <a:off x="9676699" y="-86620"/>
              <a:ext cx="3023670" cy="2696640"/>
            </a:xfrm>
            <a:prstGeom prst="rect">
              <a:avLst/>
            </a:prstGeom>
          </p:spPr>
        </p:pic>
        <p:sp>
          <p:nvSpPr>
            <p:cNvPr id="7" name="Дата 6"/>
            <p:cNvSpPr txBox="1">
              <a:spLocks/>
            </p:cNvSpPr>
            <p:nvPr/>
          </p:nvSpPr>
          <p:spPr>
            <a:xfrm>
              <a:off x="10482217" y="1182497"/>
              <a:ext cx="141263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16522" y="732971"/>
              <a:ext cx="134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Сьогодні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45223" y="2444149"/>
            <a:ext cx="17855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Це просто </a:t>
            </a:r>
            <a:r>
              <a:rPr lang="uk-UA" dirty="0" err="1" smtClean="0"/>
              <a:t>крінж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29640" y="3127114"/>
            <a:ext cx="256032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Урок пройшов на «ура»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flipH="1">
            <a:off x="7324515" y="6424244"/>
            <a:ext cx="209352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Могло бути і краще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384971" y="4049361"/>
            <a:ext cx="129032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Хочу спати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765597" y="5257799"/>
            <a:ext cx="205522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Я просто в захваті!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1717629" y="6205620"/>
            <a:ext cx="220254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Не зрозумів ні слова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513526" y="2968551"/>
            <a:ext cx="245012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Найкращий урок у світі</a:t>
            </a:r>
            <a:endParaRPr lang="en-US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41" b="89844" l="1855" r="89844">
                        <a14:foregroundMark x1="41406" y1="36816" x2="41406" y2="36816"/>
                        <a14:foregroundMark x1="58789" y1="38770" x2="58789" y2="38770"/>
                        <a14:foregroundMark x1="27539" y1="61230" x2="27539" y2="61230"/>
                        <a14:foregroundMark x1="73242" y1="30859" x2="73242" y2="30859"/>
                        <a14:foregroundMark x1="68359" y1="25488" x2="68359" y2="25488"/>
                        <a14:foregroundMark x1="77832" y1="41797" x2="77832" y2="41797"/>
                        <a14:foregroundMark x1="76660" y1="37012" x2="76660" y2="37012"/>
                        <a14:foregroundMark x1="79980" y1="65527" x2="79980" y2="65527"/>
                        <a14:foregroundMark x1="75488" y1="33398" x2="75488" y2="33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5" y="490367"/>
            <a:ext cx="3140779" cy="314077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09" b="94727" l="5957" r="97266">
                        <a14:foregroundMark x1="33887" y1="36035" x2="33887" y2="36035"/>
                        <a14:foregroundMark x1="21680" y1="40039" x2="21680" y2="40039"/>
                        <a14:foregroundMark x1="24219" y1="48926" x2="24219" y2="48926"/>
                        <a14:foregroundMark x1="17480" y1="44336" x2="17480" y2="44336"/>
                        <a14:foregroundMark x1="32617" y1="32520" x2="32617" y2="32520"/>
                        <a14:foregroundMark x1="21387" y1="35840" x2="21387" y2="35840"/>
                        <a14:foregroundMark x1="23730" y1="45313" x2="23730" y2="45313"/>
                        <a14:foregroundMark x1="32520" y1="51953" x2="32520" y2="51953"/>
                        <a14:foregroundMark x1="36328" y1="33398" x2="36328" y2="33398"/>
                        <a14:foregroundMark x1="69922" y1="34375" x2="69922" y2="34375"/>
                        <a14:foregroundMark x1="67383" y1="34375" x2="67383" y2="34375"/>
                        <a14:foregroundMark x1="71582" y1="37793" x2="71582" y2="37793"/>
                        <a14:foregroundMark x1="73730" y1="33008" x2="73730" y2="33008"/>
                        <a14:foregroundMark x1="64453" y1="32422" x2="64453" y2="32422"/>
                        <a14:foregroundMark x1="81836" y1="43945" x2="81836" y2="43945"/>
                        <a14:foregroundMark x1="29980" y1="34277" x2="29980" y2="34277"/>
                        <a14:foregroundMark x1="35254" y1="31738" x2="35254" y2="31738"/>
                        <a14:foregroundMark x1="31250" y1="36035" x2="31250" y2="36035"/>
                        <a14:foregroundMark x1="39160" y1="31445" x2="39160" y2="31445"/>
                        <a14:foregroundMark x1="36230" y1="36719" x2="36230" y2="36719"/>
                        <a14:foregroundMark x1="29883" y1="30273" x2="38086" y2="35547"/>
                        <a14:foregroundMark x1="71680" y1="29883" x2="68457" y2="3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49" y="3001270"/>
            <a:ext cx="2242458" cy="224245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0273" y1="45996" x2="30273" y2="45996"/>
                        <a14:foregroundMark x1="69434" y1="45605" x2="69434" y2="45605"/>
                        <a14:foregroundMark x1="65527" y1="25000" x2="65527" y2="25000"/>
                        <a14:foregroundMark x1="69727" y1="28027" x2="69727" y2="28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633" y="44073"/>
            <a:ext cx="2636520" cy="263652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36" b="89941" l="9961" r="96094">
                        <a14:foregroundMark x1="89063" y1="15723" x2="89063" y2="15723"/>
                        <a14:foregroundMark x1="78125" y1="12695" x2="78125" y2="12695"/>
                        <a14:foregroundMark x1="79297" y1="25000" x2="79297" y2="25000"/>
                        <a14:foregroundMark x1="85742" y1="19141" x2="85742" y2="19141"/>
                        <a14:foregroundMark x1="70410" y1="20020" x2="70410" y2="20020"/>
                        <a14:foregroundMark x1="69434" y1="22949" x2="69434" y2="2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724" y="1989497"/>
            <a:ext cx="2291948" cy="228129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7402" y1="51660" x2="37402" y2="51660"/>
                        <a14:foregroundMark x1="59766" y1="50488" x2="59766" y2="50488"/>
                        <a14:foregroundMark x1="60840" y1="53906" x2="60840" y2="53906"/>
                        <a14:foregroundMark x1="60645" y1="49023" x2="60645" y2="49023"/>
                        <a14:foregroundMark x1="64648" y1="48340" x2="64648" y2="48340"/>
                        <a14:foregroundMark x1="36230" y1="48145" x2="36230" y2="48145"/>
                        <a14:foregroundMark x1="40625" y1="49512" x2="40625" y2="49512"/>
                        <a14:foregroundMark x1="38770" y1="54688" x2="38770" y2="54688"/>
                        <a14:foregroundMark x1="41602" y1="35840" x2="41602" y2="35840"/>
                        <a14:foregroundMark x1="60254" y1="37305" x2="60254" y2="37305"/>
                        <a14:foregroundMark x1="33398" y1="41211" x2="33398" y2="41211"/>
                        <a14:foregroundMark x1="49512" y1="59961" x2="49512" y2="59961"/>
                        <a14:foregroundMark x1="55078" y1="60742" x2="55078" y2="60742"/>
                        <a14:foregroundMark x1="60840" y1="64160" x2="60840" y2="64160"/>
                        <a14:foregroundMark x1="29395" y1="19824" x2="29395" y2="19824"/>
                        <a14:foregroundMark x1="26172" y1="22070" x2="26172" y2="22070"/>
                        <a14:foregroundMark x1="19336" y1="29590" x2="19336" y2="29590"/>
                        <a14:foregroundMark x1="15332" y1="39844" x2="14453" y2="50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48" y="3558808"/>
            <a:ext cx="2952206" cy="295220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35645" y1="41016" x2="35645" y2="41016"/>
                        <a14:foregroundMark x1="62695" y1="34375" x2="62695" y2="34375"/>
                        <a14:foregroundMark x1="81738" y1="16406" x2="81738" y2="16406"/>
                        <a14:foregroundMark x1="52344" y1="20996" x2="52344" y2="2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80" y="371876"/>
            <a:ext cx="2817612" cy="281761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176" b="93164" l="9961" r="89844">
                        <a14:foregroundMark x1="38281" y1="41797" x2="38281" y2="41797"/>
                        <a14:foregroundMark x1="56055" y1="41211" x2="56055" y2="41211"/>
                        <a14:backgroundMark x1="21582" y1="65918" x2="21582" y2="65918"/>
                        <a14:backgroundMark x1="82422" y1="56250" x2="82422" y2="56250"/>
                        <a14:backgroundMark x1="22168" y1="20117" x2="22168" y2="20117"/>
                        <a14:backgroundMark x1="50293" y1="79297" x2="50293" y2="79297"/>
                        <a14:backgroundMark x1="32031" y1="14063" x2="32031" y2="1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259" y="4040296"/>
            <a:ext cx="2613571" cy="26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0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Мета уроку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 rot="894700">
            <a:off x="3962472" y="1037100"/>
            <a:ext cx="8207971" cy="5495133"/>
            <a:chOff x="4463069" y="1604260"/>
            <a:chExt cx="5801360" cy="3909645"/>
          </a:xfrm>
        </p:grpSpPr>
        <p:sp>
          <p:nvSpPr>
            <p:cNvPr id="10" name="Выноска-облако 9"/>
            <p:cNvSpPr/>
            <p:nvPr/>
          </p:nvSpPr>
          <p:spPr>
            <a:xfrm>
              <a:off x="4463069" y="1604260"/>
              <a:ext cx="5801360" cy="3909645"/>
            </a:xfrm>
            <a:prstGeom prst="cloud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 rot="20705300">
              <a:off x="4926680" y="2615718"/>
              <a:ext cx="4511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5618"/>
            <a:ext cx="4841240" cy="484124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4575997" y="2424908"/>
            <a:ext cx="69776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en-US" sz="2400" dirty="0" err="1" smtClean="0">
                <a:latin typeface="Arial Black" panose="020B0A04020102020204" pitchFamily="34" charset="0"/>
              </a:rPr>
              <a:t>Ознайомитись</a:t>
            </a:r>
            <a:r>
              <a:rPr lang="ru-RU" altLang="en-US" sz="2400" dirty="0" smtClean="0">
                <a:latin typeface="Arial Black" panose="020B0A04020102020204" pitchFamily="34" charset="0"/>
              </a:rPr>
              <a:t> з </a:t>
            </a:r>
            <a:r>
              <a:rPr lang="ru-RU" altLang="en-US" sz="2400" dirty="0" err="1">
                <a:latin typeface="Arial Black" panose="020B0A04020102020204" pitchFamily="34" charset="0"/>
              </a:rPr>
              <a:t>поняттям</a:t>
            </a:r>
            <a:r>
              <a:rPr lang="ru-RU" altLang="en-US" sz="2400" dirty="0">
                <a:latin typeface="Arial Black" panose="020B0A04020102020204" pitchFamily="34" charset="0"/>
              </a:rPr>
              <a:t> </a:t>
            </a:r>
            <a:r>
              <a:rPr lang="ru-RU" altLang="en-US" sz="2400" dirty="0" err="1">
                <a:latin typeface="Arial Black" panose="020B0A04020102020204" pitchFamily="34" charset="0"/>
              </a:rPr>
              <a:t>анімації</a:t>
            </a:r>
            <a:r>
              <a:rPr lang="ru-RU" altLang="en-US" sz="2400" dirty="0">
                <a:latin typeface="Arial Black" panose="020B0A04020102020204" pitchFamily="34" charset="0"/>
              </a:rPr>
              <a:t>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en-US" sz="2400" dirty="0" err="1">
                <a:latin typeface="Arial Black" panose="020B0A04020102020204" pitchFamily="34" charset="0"/>
              </a:rPr>
              <a:t>Розглянути</a:t>
            </a:r>
            <a:r>
              <a:rPr lang="ru-RU" altLang="en-US" sz="2400" dirty="0">
                <a:latin typeface="Arial Black" panose="020B0A04020102020204" pitchFamily="34" charset="0"/>
              </a:rPr>
              <a:t> </a:t>
            </a:r>
            <a:r>
              <a:rPr lang="ru-RU" altLang="en-US" sz="2400" dirty="0" err="1">
                <a:latin typeface="Arial Black" panose="020B0A04020102020204" pitchFamily="34" charset="0"/>
              </a:rPr>
              <a:t>різні</a:t>
            </a:r>
            <a:r>
              <a:rPr lang="ru-RU" altLang="en-US" sz="2400" dirty="0">
                <a:latin typeface="Arial Black" panose="020B0A04020102020204" pitchFamily="34" charset="0"/>
              </a:rPr>
              <a:t> </a:t>
            </a:r>
            <a:r>
              <a:rPr lang="ru-RU" altLang="en-US" sz="2400" dirty="0" err="1">
                <a:latin typeface="Arial Black" panose="020B0A04020102020204" pitchFamily="34" charset="0"/>
              </a:rPr>
              <a:t>види</a:t>
            </a:r>
            <a:r>
              <a:rPr lang="ru-RU" altLang="en-US" sz="2400" dirty="0">
                <a:latin typeface="Arial Black" panose="020B0A04020102020204" pitchFamily="34" charset="0"/>
              </a:rPr>
              <a:t> </a:t>
            </a:r>
            <a:r>
              <a:rPr lang="ru-RU" altLang="en-US" sz="2400" dirty="0" err="1">
                <a:latin typeface="Arial Black" panose="020B0A04020102020204" pitchFamily="34" charset="0"/>
              </a:rPr>
              <a:t>анімації</a:t>
            </a:r>
            <a:r>
              <a:rPr lang="ru-RU" altLang="en-US" sz="2400" dirty="0">
                <a:latin typeface="Arial Black" panose="020B0A04020102020204" pitchFamily="34" charset="0"/>
              </a:rPr>
              <a:t> та </a:t>
            </a:r>
            <a:r>
              <a:rPr lang="ru-RU" altLang="en-US" sz="2400" dirty="0" err="1">
                <a:latin typeface="Arial Black" panose="020B0A04020102020204" pitchFamily="34" charset="0"/>
              </a:rPr>
              <a:t>їхні</a:t>
            </a:r>
            <a:r>
              <a:rPr lang="ru-RU" altLang="en-US" sz="2400" dirty="0">
                <a:latin typeface="Arial Black" panose="020B0A04020102020204" pitchFamily="34" charset="0"/>
              </a:rPr>
              <a:t> </a:t>
            </a:r>
            <a:r>
              <a:rPr lang="ru-RU" altLang="en-US" sz="2400" dirty="0" err="1">
                <a:latin typeface="Arial Black" panose="020B0A04020102020204" pitchFamily="34" charset="0"/>
              </a:rPr>
              <a:t>особливості</a:t>
            </a:r>
            <a:r>
              <a:rPr lang="ru-RU" altLang="en-US" sz="2400" dirty="0">
                <a:latin typeface="Arial Black" panose="020B0A04020102020204" pitchFamily="34" charset="0"/>
              </a:rPr>
              <a:t>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en-US" sz="2400" dirty="0" err="1">
                <a:latin typeface="Arial Black" panose="020B0A04020102020204" pitchFamily="34" charset="0"/>
              </a:rPr>
              <a:t>Розвинути</a:t>
            </a:r>
            <a:r>
              <a:rPr lang="ru-RU" altLang="en-US" sz="2400" dirty="0">
                <a:latin typeface="Arial Black" panose="020B0A04020102020204" pitchFamily="34" charset="0"/>
              </a:rPr>
              <a:t> </a:t>
            </a:r>
            <a:r>
              <a:rPr lang="ru-RU" altLang="en-US" sz="2400" dirty="0" err="1">
                <a:latin typeface="Arial Black" panose="020B0A04020102020204" pitchFamily="34" charset="0"/>
              </a:rPr>
              <a:t>вміння</a:t>
            </a:r>
            <a:r>
              <a:rPr lang="ru-RU" altLang="en-US" sz="2400" dirty="0">
                <a:latin typeface="Arial Black" panose="020B0A04020102020204" pitchFamily="34" charset="0"/>
              </a:rPr>
              <a:t> </a:t>
            </a:r>
            <a:r>
              <a:rPr lang="ru-RU" altLang="en-US" sz="2400" dirty="0" err="1">
                <a:latin typeface="Arial Black" panose="020B0A04020102020204" pitchFamily="34" charset="0"/>
              </a:rPr>
              <a:t>аналізувати</a:t>
            </a:r>
            <a:r>
              <a:rPr lang="ru-RU" altLang="en-US" sz="2400" dirty="0">
                <a:latin typeface="Arial Black" panose="020B0A04020102020204" pitchFamily="34" charset="0"/>
              </a:rPr>
              <a:t> та </a:t>
            </a:r>
            <a:r>
              <a:rPr lang="ru-RU" altLang="en-US" sz="2400" dirty="0" err="1">
                <a:latin typeface="Arial Black" panose="020B0A04020102020204" pitchFamily="34" charset="0"/>
              </a:rPr>
              <a:t>створювати</a:t>
            </a:r>
            <a:r>
              <a:rPr lang="ru-RU" altLang="en-US" sz="2400" dirty="0">
                <a:latin typeface="Arial Black" panose="020B0A04020102020204" pitchFamily="34" charset="0"/>
              </a:rPr>
              <a:t> </a:t>
            </a:r>
            <a:r>
              <a:rPr lang="ru-RU" altLang="en-US" sz="2400" dirty="0" err="1">
                <a:latin typeface="Arial Black" panose="020B0A04020102020204" pitchFamily="34" charset="0"/>
              </a:rPr>
              <a:t>прості</a:t>
            </a:r>
            <a:r>
              <a:rPr lang="ru-RU" altLang="en-US" sz="2400" dirty="0">
                <a:latin typeface="Arial Black" panose="020B0A04020102020204" pitchFamily="34" charset="0"/>
              </a:rPr>
              <a:t> </a:t>
            </a:r>
            <a:r>
              <a:rPr lang="ru-RU" altLang="en-US" sz="2400" dirty="0" err="1">
                <a:latin typeface="Arial Black" panose="020B0A04020102020204" pitchFamily="34" charset="0"/>
              </a:rPr>
              <a:t>анімаційні</a:t>
            </a:r>
            <a:r>
              <a:rPr lang="ru-RU" altLang="en-US" sz="2400" dirty="0">
                <a:latin typeface="Arial Black" panose="020B0A04020102020204" pitchFamily="34" charset="0"/>
              </a:rPr>
              <a:t> </a:t>
            </a:r>
            <a:r>
              <a:rPr lang="ru-RU" altLang="en-US" sz="2400" dirty="0" err="1">
                <a:latin typeface="Arial Black" panose="020B0A04020102020204" pitchFamily="34" charset="0"/>
              </a:rPr>
              <a:t>проекти</a:t>
            </a:r>
            <a:r>
              <a:rPr lang="ru-RU" altLang="en-US" sz="2400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184666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92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8"/>
          </a:xfrm>
        </p:spPr>
      </p:pic>
      <p:grpSp>
        <p:nvGrpSpPr>
          <p:cNvPr id="11" name="Группа 10"/>
          <p:cNvGrpSpPr/>
          <p:nvPr/>
        </p:nvGrpSpPr>
        <p:grpSpPr>
          <a:xfrm rot="894700">
            <a:off x="3132404" y="700411"/>
            <a:ext cx="9264390" cy="5050631"/>
            <a:chOff x="4463069" y="1604260"/>
            <a:chExt cx="5801360" cy="3909645"/>
          </a:xfrm>
        </p:grpSpPr>
        <p:sp>
          <p:nvSpPr>
            <p:cNvPr id="10" name="Выноска-облако 9"/>
            <p:cNvSpPr/>
            <p:nvPr/>
          </p:nvSpPr>
          <p:spPr>
            <a:xfrm>
              <a:off x="4463069" y="1604260"/>
              <a:ext cx="5801360" cy="3909645"/>
            </a:xfrm>
            <a:prstGeom prst="cloud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 rot="20705300">
              <a:off x="4926680" y="2615718"/>
              <a:ext cx="4511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593" y="70906"/>
            <a:ext cx="10515600" cy="1325563"/>
          </a:xfrm>
        </p:spPr>
        <p:txBody>
          <a:bodyPr/>
          <a:lstStyle/>
          <a:p>
            <a:r>
              <a:rPr lang="uk-UA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Домашнє завдання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5618"/>
            <a:ext cx="4841240" cy="484124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902" l="0" r="99219">
                        <a14:foregroundMark x1="17285" y1="60547" x2="17285" y2="60547"/>
                        <a14:foregroundMark x1="16797" y1="49609" x2="16797" y2="49609"/>
                        <a14:foregroundMark x1="16113" y1="46387" x2="32520" y2="56836"/>
                        <a14:foregroundMark x1="29590" y1="52344" x2="28613" y2="44238"/>
                        <a14:foregroundMark x1="20898" y1="60449" x2="10938" y2="59766"/>
                        <a14:foregroundMark x1="64941" y1="37988" x2="70508" y2="47559"/>
                        <a14:foregroundMark x1="72168" y1="91309" x2="72168" y2="91309"/>
                        <a14:foregroundMark x1="81250" y1="87793" x2="81250" y2="87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240" y="4679862"/>
            <a:ext cx="2270760" cy="2270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01652" y="1498270"/>
            <a:ext cx="64846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Створіть </a:t>
            </a:r>
            <a:r>
              <a:rPr lang="uk-UA" altLang="en-US" sz="2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презентацію на тему «Мій улюблений мультфільм», в якій опишіть види анімації, що використовувалися при створенні мультфільму, а також додайте кадри, до яких застосуйте анімацію </a:t>
            </a:r>
            <a:r>
              <a:rPr lang="en-US" altLang="en-US" sz="2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Microsoft Power Point.</a:t>
            </a:r>
            <a:endParaRPr lang="uk-UA" altLang="en-US" sz="2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12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0" y="0"/>
            <a:ext cx="12200460" cy="69716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981" y="-79350"/>
            <a:ext cx="10515600" cy="1325563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sz="2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Емоційне налаштування на урок</a:t>
            </a:r>
            <a:r>
              <a:rPr lang="uk-UA" sz="3600" b="1" dirty="0" smtClean="0">
                <a:ln/>
                <a:solidFill>
                  <a:schemeClr val="accent4"/>
                </a:solidFill>
                <a:latin typeface="Arial Black" panose="020B0A04020102020204" pitchFamily="34" charset="0"/>
              </a:rPr>
              <a:t/>
            </a:r>
            <a:br>
              <a:rPr lang="uk-UA" sz="3600" b="1" dirty="0" smtClean="0">
                <a:ln/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uk-UA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Який котик ти сьогодні?</a:t>
            </a:r>
            <a:endParaRPr lang="en-US" sz="36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76" b="96289" l="10059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" y="1816349"/>
            <a:ext cx="2264230" cy="22642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941" l="9961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963" y="3699396"/>
            <a:ext cx="2760618" cy="27606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27" b="96875" l="586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77" y="4080579"/>
            <a:ext cx="2381161" cy="23811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5020" l="3809" r="913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857" y="867274"/>
            <a:ext cx="2566851" cy="25668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88" b="93848" l="1367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918" y="3523524"/>
            <a:ext cx="2451463" cy="24514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75" b="89844" l="0" r="99512">
                        <a14:foregroundMark x1="10645" y1="19727" x2="10645" y2="19727"/>
                        <a14:foregroundMark x1="5762" y1="27539" x2="5762" y2="27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81" y="1383096"/>
            <a:ext cx="2371703" cy="23717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1" b="97168" l="9766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99" y="245337"/>
            <a:ext cx="2602856" cy="26028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1866" y="4080579"/>
            <a:ext cx="139944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Захоплений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238559" y="3324279"/>
            <a:ext cx="139944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Заплаканий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89955" y="6247646"/>
            <a:ext cx="139944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Щасливий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606381" y="2791532"/>
            <a:ext cx="139944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Голодний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16449" y="5953998"/>
            <a:ext cx="178597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Налаштований на роботу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31206" y="6418188"/>
            <a:ext cx="139944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Сумний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035417" y="3483429"/>
            <a:ext cx="139944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Сонний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37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8"/>
          </a:xfrm>
        </p:spPr>
      </p:pic>
      <p:grpSp>
        <p:nvGrpSpPr>
          <p:cNvPr id="11" name="Группа 10"/>
          <p:cNvGrpSpPr/>
          <p:nvPr/>
        </p:nvGrpSpPr>
        <p:grpSpPr>
          <a:xfrm rot="894700">
            <a:off x="4034979" y="467102"/>
            <a:ext cx="8035455" cy="5214780"/>
            <a:chOff x="4463069" y="1604260"/>
            <a:chExt cx="5801360" cy="3909645"/>
          </a:xfrm>
        </p:grpSpPr>
        <p:sp>
          <p:nvSpPr>
            <p:cNvPr id="10" name="Выноска-облако 9"/>
            <p:cNvSpPr/>
            <p:nvPr/>
          </p:nvSpPr>
          <p:spPr>
            <a:xfrm>
              <a:off x="4463069" y="1604260"/>
              <a:ext cx="5801360" cy="3909645"/>
            </a:xfrm>
            <a:prstGeom prst="cloud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 rot="20705300">
              <a:off x="4926680" y="2615718"/>
              <a:ext cx="4511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00" y="-199716"/>
            <a:ext cx="10515600" cy="1325563"/>
          </a:xfrm>
        </p:spPr>
        <p:txBody>
          <a:bodyPr/>
          <a:lstStyle/>
          <a:p>
            <a:r>
              <a:rPr lang="uk-UA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Фронтальне опитування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5618"/>
            <a:ext cx="4841240" cy="484124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4403480" y="2308344"/>
            <a:ext cx="67196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en-US" sz="2400" dirty="0" smtClean="0">
                <a:latin typeface="Arial Black" panose="020B0A04020102020204" pitchFamily="34" charset="0"/>
              </a:rPr>
              <a:t>- </a:t>
            </a:r>
            <a:r>
              <a:rPr lang="ru-RU" altLang="en-US" sz="2400" dirty="0" err="1">
                <a:latin typeface="Arial Black" panose="020B0A04020102020204" pitchFamily="34" charset="0"/>
              </a:rPr>
              <a:t>Розгляньте</a:t>
            </a:r>
            <a:r>
              <a:rPr lang="ru-RU" altLang="en-US" sz="2400" dirty="0">
                <a:latin typeface="Arial Black" panose="020B0A04020102020204" pitchFamily="34" charset="0"/>
              </a:rPr>
              <a:t> </a:t>
            </a:r>
            <a:r>
              <a:rPr lang="ru-RU" altLang="en-US" sz="2400" dirty="0" err="1" smtClean="0">
                <a:latin typeface="Arial Black" panose="020B0A04020102020204" pitchFamily="34" charset="0"/>
              </a:rPr>
              <a:t>уривки</a:t>
            </a:r>
            <a:r>
              <a:rPr lang="ru-RU" altLang="en-US" sz="2400" dirty="0" smtClean="0">
                <a:latin typeface="Arial Black" panose="020B0A04020102020204" pitchFamily="34" charset="0"/>
              </a:rPr>
              <a:t> </a:t>
            </a:r>
            <a:r>
              <a:rPr lang="ru-RU" altLang="en-US" sz="2400" dirty="0" err="1" smtClean="0">
                <a:latin typeface="Arial Black" panose="020B0A04020102020204" pitchFamily="34" charset="0"/>
              </a:rPr>
              <a:t>мультфільмів</a:t>
            </a:r>
            <a:r>
              <a:rPr lang="ru-RU" altLang="en-US" sz="2400" dirty="0" smtClean="0">
                <a:latin typeface="Arial Black" panose="020B0A04020102020204" pitchFamily="34" charset="0"/>
              </a:rPr>
              <a:t>?</a:t>
            </a:r>
          </a:p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en-US" sz="2400" dirty="0" smtClean="0">
                <a:latin typeface="Arial Black" panose="020B0A04020102020204" pitchFamily="34" charset="0"/>
              </a:rPr>
              <a:t>Яка </a:t>
            </a:r>
            <a:r>
              <a:rPr lang="ru-RU" altLang="en-US" sz="2400" dirty="0" err="1" smtClean="0">
                <a:latin typeface="Arial Black" panose="020B0A04020102020204" pitchFamily="34" charset="0"/>
              </a:rPr>
              <a:t>між</a:t>
            </a:r>
            <a:r>
              <a:rPr lang="ru-RU" altLang="en-US" sz="2400" dirty="0" smtClean="0">
                <a:latin typeface="Arial Black" panose="020B0A04020102020204" pitchFamily="34" charset="0"/>
              </a:rPr>
              <a:t> ними </a:t>
            </a:r>
            <a:r>
              <a:rPr lang="ru-RU" altLang="en-US" sz="2400" dirty="0" err="1" smtClean="0">
                <a:latin typeface="Arial Black" panose="020B0A04020102020204" pitchFamily="34" charset="0"/>
              </a:rPr>
              <a:t>різниця</a:t>
            </a:r>
            <a:r>
              <a:rPr lang="ru-RU" altLang="en-US" sz="2400" dirty="0" smtClean="0">
                <a:latin typeface="Arial Black" panose="020B0A04020102020204" pitchFamily="34" charset="0"/>
              </a:rPr>
              <a:t>?</a:t>
            </a:r>
          </a:p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en-US" sz="2400" dirty="0" err="1" smtClean="0">
                <a:latin typeface="Arial Black" panose="020B0A04020102020204" pitchFamily="34" charset="0"/>
              </a:rPr>
              <a:t>Які</a:t>
            </a:r>
            <a:r>
              <a:rPr lang="ru-RU" altLang="en-US" sz="2400" dirty="0" smtClean="0">
                <a:latin typeface="Arial Black" panose="020B0A04020102020204" pitchFamily="34" charset="0"/>
              </a:rPr>
              <a:t> </a:t>
            </a:r>
            <a:r>
              <a:rPr lang="ru-RU" altLang="en-US" sz="2400" dirty="0" err="1" smtClean="0">
                <a:latin typeface="Arial Black" panose="020B0A04020102020204" pitchFamily="34" charset="0"/>
              </a:rPr>
              <a:t>технлогії</a:t>
            </a:r>
            <a:r>
              <a:rPr lang="ru-RU" altLang="en-US" sz="2400" dirty="0" smtClean="0">
                <a:latin typeface="Arial Black" panose="020B0A04020102020204" pitchFamily="34" charset="0"/>
              </a:rPr>
              <a:t> </a:t>
            </a:r>
            <a:r>
              <a:rPr lang="ru-RU" altLang="en-US" sz="2400" dirty="0" err="1" smtClean="0">
                <a:latin typeface="Arial Black" panose="020B0A04020102020204" pitchFamily="34" charset="0"/>
              </a:rPr>
              <a:t>використано</a:t>
            </a:r>
            <a:r>
              <a:rPr lang="ru-RU" altLang="en-US" sz="2400" dirty="0" smtClean="0">
                <a:latin typeface="Arial Black" panose="020B0A04020102020204" pitchFamily="34" charset="0"/>
              </a:rPr>
              <a:t> для </a:t>
            </a:r>
            <a:r>
              <a:rPr lang="ru-RU" altLang="en-US" sz="2400" dirty="0" err="1" smtClean="0">
                <a:latin typeface="Arial Black" panose="020B0A04020102020204" pitchFamily="34" charset="0"/>
              </a:rPr>
              <a:t>їх</a:t>
            </a:r>
            <a:r>
              <a:rPr lang="ru-RU" altLang="en-US" sz="2400" dirty="0" smtClean="0">
                <a:latin typeface="Arial Black" panose="020B0A04020102020204" pitchFamily="34" charset="0"/>
              </a:rPr>
              <a:t> </a:t>
            </a:r>
            <a:r>
              <a:rPr lang="ru-RU" altLang="en-US" sz="2400" dirty="0" err="1" smtClean="0">
                <a:latin typeface="Arial Black" panose="020B0A04020102020204" pitchFamily="34" charset="0"/>
              </a:rPr>
              <a:t>створення</a:t>
            </a:r>
            <a:r>
              <a:rPr lang="ru-RU" altLang="en-US" sz="2400" dirty="0" smtClean="0">
                <a:latin typeface="Arial Black" panose="020B0A04020102020204" pitchFamily="34" charset="0"/>
              </a:rPr>
              <a:t>?</a:t>
            </a:r>
            <a:endParaRPr lang="ru-RU" altLang="en-US" sz="2400" dirty="0">
              <a:latin typeface="Arial Black" panose="020B0A040201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9676699" y="-77384"/>
            <a:ext cx="3023670" cy="2696640"/>
            <a:chOff x="9676699" y="-77384"/>
            <a:chExt cx="3023670" cy="269664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36" b="89941" l="9961" r="89941">
                          <a14:backgroundMark x1="73242" y1="78125" x2="73242" y2="7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8193">
              <a:off x="9676699" y="-77384"/>
              <a:ext cx="3023670" cy="2696640"/>
            </a:xfrm>
            <a:prstGeom prst="rect">
              <a:avLst/>
            </a:prstGeom>
          </p:spPr>
        </p:pic>
        <p:sp>
          <p:nvSpPr>
            <p:cNvPr id="16" name="Дата 6"/>
            <p:cNvSpPr txBox="1">
              <a:spLocks/>
            </p:cNvSpPr>
            <p:nvPr/>
          </p:nvSpPr>
          <p:spPr>
            <a:xfrm>
              <a:off x="10482217" y="1182497"/>
              <a:ext cx="141263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16522" y="732971"/>
              <a:ext cx="134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Сьогодні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02" b="93066" l="9961" r="89844">
                        <a14:foregroundMark x1="22656" y1="64844" x2="32227" y2="60254"/>
                        <a14:backgroundMark x1="12207" y1="18262" x2="22266" y2="16895"/>
                        <a14:backgroundMark x1="18457" y1="53809" x2="20020" y2="45801"/>
                        <a14:backgroundMark x1="19824" y1="47363" x2="19531" y2="42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138" y="4261502"/>
            <a:ext cx="2606040" cy="2606040"/>
          </a:xfrm>
          <a:prstGeom prst="rect">
            <a:avLst/>
          </a:prstGeom>
        </p:spPr>
      </p:pic>
      <p:sp>
        <p:nvSpPr>
          <p:cNvPr id="4" name="Волна 3">
            <a:hlinkClick r:id="rId10"/>
          </p:cNvPr>
          <p:cNvSpPr/>
          <p:nvPr/>
        </p:nvSpPr>
        <p:spPr>
          <a:xfrm>
            <a:off x="4602314" y="3878004"/>
            <a:ext cx="2529840" cy="1143000"/>
          </a:xfrm>
          <a:prstGeom prst="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Мульт</a:t>
            </a:r>
            <a:r>
              <a:rPr lang="uk-UA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№1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Волна 17">
            <a:hlinkClick r:id="rId11"/>
          </p:cNvPr>
          <p:cNvSpPr/>
          <p:nvPr/>
        </p:nvSpPr>
        <p:spPr>
          <a:xfrm>
            <a:off x="7635240" y="3917501"/>
            <a:ext cx="2529840" cy="1143000"/>
          </a:xfrm>
          <a:prstGeom prst="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Мульт</a:t>
            </a:r>
            <a:r>
              <a:rPr lang="uk-UA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№2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7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8"/>
          </a:xfrm>
        </p:spPr>
      </p:pic>
      <p:grpSp>
        <p:nvGrpSpPr>
          <p:cNvPr id="11" name="Группа 10"/>
          <p:cNvGrpSpPr/>
          <p:nvPr/>
        </p:nvGrpSpPr>
        <p:grpSpPr>
          <a:xfrm rot="894700">
            <a:off x="2079309" y="548023"/>
            <a:ext cx="9609409" cy="6511113"/>
            <a:chOff x="4463069" y="1604260"/>
            <a:chExt cx="5801360" cy="3909645"/>
          </a:xfrm>
        </p:grpSpPr>
        <p:sp>
          <p:nvSpPr>
            <p:cNvPr id="10" name="Выноска-облако 9"/>
            <p:cNvSpPr/>
            <p:nvPr/>
          </p:nvSpPr>
          <p:spPr>
            <a:xfrm>
              <a:off x="4463069" y="1604260"/>
              <a:ext cx="5801360" cy="3909645"/>
            </a:xfrm>
            <a:prstGeom prst="cloud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 rot="20705300">
              <a:off x="4926680" y="2615718"/>
              <a:ext cx="4511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Анімація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1300"/>
            <a:ext cx="3355557" cy="335555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3082460" y="2191486"/>
            <a:ext cx="7494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Анімація</a:t>
            </a:r>
            <a:r>
              <a:rPr lang="ru-RU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 – </a:t>
            </a:r>
            <a:r>
              <a:rPr lang="ru-RU" sz="2400" b="1" dirty="0" err="1">
                <a:latin typeface="Arial Black" panose="020B0A04020102020204" pitchFamily="34" charset="0"/>
              </a:rPr>
              <a:t>це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створення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ілюзії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руху</a:t>
            </a:r>
            <a:r>
              <a:rPr lang="ru-RU" sz="2400" b="1" dirty="0">
                <a:latin typeface="Arial Black" panose="020B0A04020102020204" pitchFamily="34" charset="0"/>
              </a:rPr>
              <a:t> шляхом </a:t>
            </a:r>
            <a:r>
              <a:rPr lang="ru-RU" sz="2400" b="1" dirty="0" err="1">
                <a:latin typeface="Arial Black" panose="020B0A04020102020204" pitchFamily="34" charset="0"/>
              </a:rPr>
              <a:t>послідовного</a:t>
            </a:r>
            <a:r>
              <a:rPr lang="ru-RU" sz="2400" b="1" dirty="0">
                <a:latin typeface="Arial Black" panose="020B0A04020102020204" pitchFamily="34" charset="0"/>
              </a:rPr>
              <a:t> показу </a:t>
            </a:r>
            <a:r>
              <a:rPr lang="ru-RU" sz="2400" b="1" dirty="0" err="1">
                <a:latin typeface="Arial Black" panose="020B0A04020102020204" pitchFamily="34" charset="0"/>
              </a:rPr>
              <a:t>окремих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статичних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кадрів</a:t>
            </a:r>
            <a:r>
              <a:rPr lang="ru-RU" sz="2400" b="1" dirty="0">
                <a:latin typeface="Arial Black" panose="020B0A04020102020204" pitchFamily="34" charset="0"/>
              </a:rPr>
              <a:t>.</a:t>
            </a:r>
            <a:endParaRPr lang="ru-RU" sz="2400" b="1" dirty="0" smtClean="0">
              <a:latin typeface="Arial Black" panose="020B0A040201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9841965" y="-129528"/>
            <a:ext cx="3023670" cy="2696640"/>
            <a:chOff x="9676699" y="-86620"/>
            <a:chExt cx="3023670" cy="269664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36" b="89941" l="9961" r="89941">
                          <a14:backgroundMark x1="73242" y1="78125" x2="73242" y2="7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8193">
              <a:off x="9676699" y="-86620"/>
              <a:ext cx="3023670" cy="2696640"/>
            </a:xfrm>
            <a:prstGeom prst="rect">
              <a:avLst/>
            </a:prstGeom>
          </p:spPr>
        </p:pic>
        <p:sp>
          <p:nvSpPr>
            <p:cNvPr id="16" name="Дата 6"/>
            <p:cNvSpPr txBox="1">
              <a:spLocks/>
            </p:cNvSpPr>
            <p:nvPr/>
          </p:nvSpPr>
          <p:spPr>
            <a:xfrm>
              <a:off x="10482217" y="1182497"/>
              <a:ext cx="141263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16522" y="732971"/>
              <a:ext cx="134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Сьогодні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4" name="Равнобедренный треугольник 3"/>
          <p:cNvSpPr/>
          <p:nvPr/>
        </p:nvSpPr>
        <p:spPr>
          <a:xfrm>
            <a:off x="4005943" y="3709851"/>
            <a:ext cx="1689463" cy="1785258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Улыбающееся лицо 6"/>
          <p:cNvSpPr/>
          <p:nvPr/>
        </p:nvSpPr>
        <p:spPr>
          <a:xfrm>
            <a:off x="7306491" y="3611300"/>
            <a:ext cx="1471749" cy="1193754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Солнце 7"/>
          <p:cNvSpPr/>
          <p:nvPr/>
        </p:nvSpPr>
        <p:spPr>
          <a:xfrm>
            <a:off x="5898458" y="4687103"/>
            <a:ext cx="1628503" cy="1393372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0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3 0 0.06 0.027 0.06 0.06 C 0.06 0.099 0.03 0.113 0.012 0.119 L -0.012 0.125 C -0.03 0.131 -0.06 0.146 -0.06 0.19 C -0.06 0.218 -0.033 0.25 0 0.25 C 0.033 0.25 0.06 0.218 0.06 0.19 C 0.06 0.146 0.03 0.131 0.012 0.125 L -0.012 0.119 C -0.03 0.113 -0.06 0.099 -0.06 0.06 C -0.06 0.027 -0.033 0 0 0 Z" pathEditMode="relative" ptsTypes="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8"/>
          </a:xfrm>
        </p:spPr>
      </p:pic>
      <p:grpSp>
        <p:nvGrpSpPr>
          <p:cNvPr id="11" name="Группа 10"/>
          <p:cNvGrpSpPr/>
          <p:nvPr/>
        </p:nvGrpSpPr>
        <p:grpSpPr>
          <a:xfrm rot="894700">
            <a:off x="2194953" y="548550"/>
            <a:ext cx="9609409" cy="6511113"/>
            <a:chOff x="4463069" y="1604260"/>
            <a:chExt cx="5801360" cy="3909645"/>
          </a:xfrm>
        </p:grpSpPr>
        <p:sp>
          <p:nvSpPr>
            <p:cNvPr id="10" name="Выноска-облако 9"/>
            <p:cNvSpPr/>
            <p:nvPr/>
          </p:nvSpPr>
          <p:spPr>
            <a:xfrm>
              <a:off x="4463069" y="1604260"/>
              <a:ext cx="5801360" cy="3909645"/>
            </a:xfrm>
            <a:prstGeom prst="cloud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 rot="20705300">
              <a:off x="4926680" y="2615718"/>
              <a:ext cx="4511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Види анімації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1300"/>
            <a:ext cx="3355557" cy="335555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2830362" y="1823944"/>
            <a:ext cx="818214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800" b="1" dirty="0"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latin typeface="Arial Black" panose="020B0A04020102020204" pitchFamily="34" charset="0"/>
              </a:rPr>
              <a:t>Види</a:t>
            </a:r>
            <a:r>
              <a:rPr lang="ru-RU" sz="2800" b="1" dirty="0"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latin typeface="Arial Black" panose="020B0A04020102020204" pitchFamily="34" charset="0"/>
              </a:rPr>
              <a:t>анімації</a:t>
            </a:r>
            <a:r>
              <a:rPr lang="ru-RU" sz="2800" b="1" dirty="0" smtClean="0">
                <a:latin typeface="Arial Black" panose="020B0A04020102020204" pitchFamily="34" charset="0"/>
              </a:rPr>
              <a:t>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800" b="1" dirty="0" err="1" smtClean="0">
                <a:latin typeface="Arial Black" panose="020B0A04020102020204" pitchFamily="34" charset="0"/>
              </a:rPr>
              <a:t>Традиційна</a:t>
            </a:r>
            <a:r>
              <a:rPr lang="ru-RU" sz="2800" b="1" dirty="0" smtClean="0"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latin typeface="Arial Black" panose="020B0A04020102020204" pitchFamily="34" charset="0"/>
              </a:rPr>
              <a:t>анімація</a:t>
            </a:r>
            <a:r>
              <a:rPr lang="ru-RU" sz="2800" b="1" dirty="0">
                <a:latin typeface="Arial Black" panose="020B0A04020102020204" pitchFamily="34" charset="0"/>
              </a:rPr>
              <a:t> </a:t>
            </a:r>
            <a:r>
              <a:rPr lang="ru-RU" sz="2800" b="1" dirty="0" smtClean="0">
                <a:latin typeface="Arial Black" panose="020B0A04020102020204" pitchFamily="34" charset="0"/>
              </a:rPr>
              <a:t>(</a:t>
            </a:r>
            <a:r>
              <a:rPr lang="ru-RU" sz="2800" b="1" dirty="0" err="1" smtClean="0">
                <a:latin typeface="Arial Black" panose="020B0A04020102020204" pitchFamily="34" charset="0"/>
              </a:rPr>
              <a:t>мальована</a:t>
            </a:r>
            <a:r>
              <a:rPr lang="ru-RU" sz="2800" b="1" dirty="0" smtClean="0">
                <a:latin typeface="Arial Black" panose="020B0A04020102020204" pitchFamily="34" charset="0"/>
              </a:rPr>
              <a:t>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800" b="1" dirty="0" err="1" smtClean="0">
                <a:latin typeface="Arial Black" panose="020B0A04020102020204" pitchFamily="34" charset="0"/>
              </a:rPr>
              <a:t>Комп'ютерна</a:t>
            </a:r>
            <a:r>
              <a:rPr lang="ru-RU" sz="2800" b="1" dirty="0" smtClean="0"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latin typeface="Arial Black" panose="020B0A04020102020204" pitchFamily="34" charset="0"/>
              </a:rPr>
              <a:t>анімація</a:t>
            </a:r>
            <a:r>
              <a:rPr lang="ru-RU" sz="2800" b="1" dirty="0">
                <a:latin typeface="Arial Black" panose="020B0A04020102020204" pitchFamily="34" charset="0"/>
              </a:rPr>
              <a:t> (2</a:t>
            </a:r>
            <a:r>
              <a:rPr lang="en-US" sz="2800" b="1" dirty="0">
                <a:latin typeface="Arial Black" panose="020B0A04020102020204" pitchFamily="34" charset="0"/>
              </a:rPr>
              <a:t>D </a:t>
            </a:r>
            <a:r>
              <a:rPr lang="ru-RU" sz="2800" b="1" dirty="0">
                <a:latin typeface="Arial Black" panose="020B0A04020102020204" pitchFamily="34" charset="0"/>
              </a:rPr>
              <a:t>та 3</a:t>
            </a:r>
            <a:r>
              <a:rPr lang="en-US" sz="2800" b="1" dirty="0">
                <a:latin typeface="Arial Black" panose="020B0A04020102020204" pitchFamily="34" charset="0"/>
              </a:rPr>
              <a:t>D</a:t>
            </a:r>
            <a:r>
              <a:rPr lang="en-US" sz="2800" b="1" dirty="0" smtClean="0">
                <a:latin typeface="Arial Black" panose="020B0A04020102020204" pitchFamily="34" charset="0"/>
              </a:rPr>
              <a:t>)</a:t>
            </a:r>
            <a:endParaRPr lang="uk-UA" sz="2800" b="1" dirty="0" smtClean="0">
              <a:latin typeface="Arial Black" panose="020B0A040201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800" b="1" dirty="0" err="1" smtClean="0">
                <a:latin typeface="Arial Black" panose="020B0A04020102020204" pitchFamily="34" charset="0"/>
              </a:rPr>
              <a:t>Лялькова</a:t>
            </a:r>
            <a:r>
              <a:rPr lang="ru-RU" sz="2800" b="1" dirty="0" smtClean="0"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latin typeface="Arial Black" panose="020B0A04020102020204" pitchFamily="34" charset="0"/>
              </a:rPr>
              <a:t>анімація</a:t>
            </a:r>
            <a:r>
              <a:rPr lang="ru-RU" sz="2800" b="1" dirty="0">
                <a:latin typeface="Arial Black" panose="020B0A04020102020204" pitchFamily="34" charset="0"/>
              </a:rPr>
              <a:t> (</a:t>
            </a:r>
            <a:r>
              <a:rPr lang="en-US" sz="2800" b="1" dirty="0">
                <a:latin typeface="Arial Black" panose="020B0A04020102020204" pitchFamily="34" charset="0"/>
              </a:rPr>
              <a:t>stop motion</a:t>
            </a:r>
            <a:r>
              <a:rPr lang="en-US" sz="2800" b="1" dirty="0" smtClean="0">
                <a:latin typeface="Arial Black" panose="020B0A04020102020204" pitchFamily="34" charset="0"/>
              </a:rPr>
              <a:t>)</a:t>
            </a:r>
            <a:endParaRPr lang="uk-UA" sz="2800" b="1" dirty="0" smtClean="0">
              <a:latin typeface="Arial Black" panose="020B0A040201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800" b="1" dirty="0" err="1" smtClean="0">
                <a:latin typeface="Arial Black" panose="020B0A04020102020204" pitchFamily="34" charset="0"/>
              </a:rPr>
              <a:t>Піксельна</a:t>
            </a:r>
            <a:r>
              <a:rPr lang="ru-RU" sz="2800" b="1" dirty="0" smtClean="0"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latin typeface="Arial Black" panose="020B0A04020102020204" pitchFamily="34" charset="0"/>
              </a:rPr>
              <a:t>анімація</a:t>
            </a:r>
            <a:r>
              <a:rPr lang="ru-RU" sz="2800" b="1" dirty="0">
                <a:latin typeface="Arial Black" panose="020B0A04020102020204" pitchFamily="34" charset="0"/>
              </a:rPr>
              <a:t> (</a:t>
            </a:r>
            <a:r>
              <a:rPr lang="en-US" sz="2800" b="1" dirty="0">
                <a:latin typeface="Arial Black" panose="020B0A04020102020204" pitchFamily="34" charset="0"/>
              </a:rPr>
              <a:t>pixel art</a:t>
            </a:r>
            <a:r>
              <a:rPr lang="en-US" sz="2800" b="1" dirty="0" smtClean="0">
                <a:latin typeface="Arial Black" panose="020B0A04020102020204" pitchFamily="34" charset="0"/>
              </a:rPr>
              <a:t>)</a:t>
            </a:r>
            <a:endParaRPr lang="uk-UA" sz="2800" b="1" dirty="0" smtClean="0">
              <a:latin typeface="Arial Black" panose="020B0A040201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uk-UA" sz="2800" b="1" dirty="0" smtClean="0">
                <a:latin typeface="Arial Black" panose="020B0A04020102020204" pitchFamily="34" charset="0"/>
              </a:rPr>
              <a:t>Піщана анімація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uk-UA" sz="2800" b="1" dirty="0" smtClean="0">
                <a:latin typeface="Arial Black" panose="020B0A04020102020204" pitchFamily="34" charset="0"/>
              </a:rPr>
              <a:t>Пластилінова анімація</a:t>
            </a:r>
            <a:endParaRPr lang="uk-UA" sz="2800" dirty="0">
              <a:latin typeface="Arial Black" panose="020B0A040201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9841965" y="-129528"/>
            <a:ext cx="3023670" cy="2696640"/>
            <a:chOff x="9676699" y="-86620"/>
            <a:chExt cx="3023670" cy="269664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36" b="89941" l="9961" r="89941">
                          <a14:backgroundMark x1="73242" y1="78125" x2="73242" y2="7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8193">
              <a:off x="9676699" y="-86620"/>
              <a:ext cx="3023670" cy="2696640"/>
            </a:xfrm>
            <a:prstGeom prst="rect">
              <a:avLst/>
            </a:prstGeom>
          </p:spPr>
        </p:pic>
        <p:sp>
          <p:nvSpPr>
            <p:cNvPr id="16" name="Дата 6"/>
            <p:cNvSpPr txBox="1">
              <a:spLocks/>
            </p:cNvSpPr>
            <p:nvPr/>
          </p:nvSpPr>
          <p:spPr>
            <a:xfrm>
              <a:off x="10482217" y="1182497"/>
              <a:ext cx="141263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16522" y="732971"/>
              <a:ext cx="134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Сьогодні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93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8"/>
          </a:xfrm>
        </p:spPr>
      </p:pic>
      <p:grpSp>
        <p:nvGrpSpPr>
          <p:cNvPr id="11" name="Группа 10"/>
          <p:cNvGrpSpPr/>
          <p:nvPr/>
        </p:nvGrpSpPr>
        <p:grpSpPr>
          <a:xfrm rot="894700">
            <a:off x="2194953" y="539314"/>
            <a:ext cx="9609409" cy="6511113"/>
            <a:chOff x="4463069" y="1604260"/>
            <a:chExt cx="5801360" cy="3909645"/>
          </a:xfrm>
        </p:grpSpPr>
        <p:sp>
          <p:nvSpPr>
            <p:cNvPr id="10" name="Выноска-облако 9"/>
            <p:cNvSpPr/>
            <p:nvPr/>
          </p:nvSpPr>
          <p:spPr>
            <a:xfrm>
              <a:off x="4463069" y="1604260"/>
              <a:ext cx="5801360" cy="3909645"/>
            </a:xfrm>
            <a:prstGeom prst="cloud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 rot="20705300">
              <a:off x="4926680" y="2615718"/>
              <a:ext cx="4511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Традиційна анімація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1300"/>
            <a:ext cx="3355557" cy="335555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2830362" y="1823944"/>
            <a:ext cx="81821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Arial Black" panose="020B0A04020102020204" pitchFamily="34" charset="0"/>
              </a:rPr>
              <a:t>Цей</a:t>
            </a:r>
            <a:r>
              <a:rPr lang="ru-RU" sz="2400" b="1" dirty="0">
                <a:latin typeface="Arial Black" panose="020B0A04020102020204" pitchFamily="34" charset="0"/>
              </a:rPr>
              <a:t> вид </a:t>
            </a:r>
            <a:r>
              <a:rPr lang="ru-RU" sz="2400" b="1" dirty="0" err="1">
                <a:latin typeface="Arial Black" panose="020B0A04020102020204" pitchFamily="34" charset="0"/>
              </a:rPr>
              <a:t>анімації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створюється</a:t>
            </a:r>
            <a:r>
              <a:rPr lang="ru-RU" sz="2400" b="1" dirty="0">
                <a:latin typeface="Arial Black" panose="020B0A04020102020204" pitchFamily="34" charset="0"/>
              </a:rPr>
              <a:t> шляхом </a:t>
            </a:r>
            <a:r>
              <a:rPr lang="ru-RU" sz="2400" b="1" dirty="0" err="1">
                <a:latin typeface="Arial Black" panose="020B0A04020102020204" pitchFamily="34" charset="0"/>
              </a:rPr>
              <a:t>малювання</a:t>
            </a:r>
            <a:r>
              <a:rPr lang="ru-RU" sz="2400" b="1" dirty="0">
                <a:latin typeface="Arial Black" panose="020B0A04020102020204" pitchFamily="34" charset="0"/>
              </a:rPr>
              <a:t> кожного кадру </a:t>
            </a:r>
            <a:r>
              <a:rPr lang="ru-RU" sz="2400" b="1" dirty="0" err="1">
                <a:latin typeface="Arial Black" panose="020B0A04020102020204" pitchFamily="34" charset="0"/>
              </a:rPr>
              <a:t>вручну</a:t>
            </a:r>
            <a:r>
              <a:rPr lang="ru-RU" sz="2400" b="1" dirty="0">
                <a:latin typeface="Arial Black" panose="020B0A04020102020204" pitchFamily="34" charset="0"/>
              </a:rPr>
              <a:t>. </a:t>
            </a:r>
            <a:r>
              <a:rPr lang="ru-RU" sz="2400" b="1" dirty="0" err="1">
                <a:latin typeface="Arial Black" panose="020B0A04020102020204" pitchFamily="34" charset="0"/>
              </a:rPr>
              <a:t>Класичні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мультфільми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en-US" sz="2400" b="1" dirty="0">
                <a:latin typeface="Arial Black" panose="020B0A04020102020204" pitchFamily="34" charset="0"/>
              </a:rPr>
              <a:t>Disney, </a:t>
            </a:r>
            <a:r>
              <a:rPr lang="ru-RU" sz="2400" b="1" dirty="0" err="1">
                <a:latin typeface="Arial Black" panose="020B0A04020102020204" pitchFamily="34" charset="0"/>
              </a:rPr>
              <a:t>такі</a:t>
            </a:r>
            <a:r>
              <a:rPr lang="ru-RU" sz="2400" b="1" dirty="0">
                <a:latin typeface="Arial Black" panose="020B0A04020102020204" pitchFamily="34" charset="0"/>
              </a:rPr>
              <a:t> як "</a:t>
            </a:r>
            <a:r>
              <a:rPr lang="ru-RU" sz="2400" b="1" dirty="0" err="1">
                <a:latin typeface="Arial Black" panose="020B0A04020102020204" pitchFamily="34" charset="0"/>
              </a:rPr>
              <a:t>Білосніжка</a:t>
            </a:r>
            <a:r>
              <a:rPr lang="ru-RU" sz="2400" b="1" dirty="0">
                <a:latin typeface="Arial Black" panose="020B0A04020102020204" pitchFamily="34" charset="0"/>
              </a:rPr>
              <a:t> та </a:t>
            </a:r>
            <a:r>
              <a:rPr lang="ru-RU" sz="2400" b="1" dirty="0" err="1">
                <a:latin typeface="Arial Black" panose="020B0A04020102020204" pitchFamily="34" charset="0"/>
              </a:rPr>
              <a:t>сім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гномів</a:t>
            </a:r>
            <a:r>
              <a:rPr lang="ru-RU" sz="2400" b="1" dirty="0">
                <a:latin typeface="Arial Black" panose="020B0A04020102020204" pitchFamily="34" charset="0"/>
              </a:rPr>
              <a:t>" і "Король Лев", є </a:t>
            </a:r>
            <a:r>
              <a:rPr lang="ru-RU" sz="2400" b="1" dirty="0" err="1">
                <a:latin typeface="Arial Black" panose="020B0A04020102020204" pitchFamily="34" charset="0"/>
              </a:rPr>
              <a:t>яскравими</a:t>
            </a:r>
            <a:r>
              <a:rPr lang="ru-RU" sz="2400" b="1" dirty="0">
                <a:latin typeface="Arial Black" panose="020B0A04020102020204" pitchFamily="34" charset="0"/>
              </a:rPr>
              <a:t> прикладами </a:t>
            </a:r>
            <a:r>
              <a:rPr lang="ru-RU" sz="2400" b="1" dirty="0" err="1">
                <a:latin typeface="Arial Black" panose="020B0A04020102020204" pitchFamily="34" charset="0"/>
              </a:rPr>
              <a:t>ручної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анімації</a:t>
            </a:r>
            <a:r>
              <a:rPr lang="ru-RU" sz="2400" b="1" dirty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ru-RU" sz="2400" b="1" dirty="0" err="1">
                <a:latin typeface="Arial Black" panose="020B0A04020102020204" pitchFamily="34" charset="0"/>
              </a:rPr>
              <a:t>Процес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вимагає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великої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кількості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малюнків</a:t>
            </a:r>
            <a:r>
              <a:rPr lang="ru-RU" sz="2400" b="1" dirty="0">
                <a:latin typeface="Arial Black" panose="020B0A04020102020204" pitchFamily="34" charset="0"/>
              </a:rPr>
              <a:t>, </a:t>
            </a:r>
            <a:r>
              <a:rPr lang="ru-RU" sz="2400" b="1" dirty="0" err="1">
                <a:latin typeface="Arial Black" panose="020B0A04020102020204" pitchFamily="34" charset="0"/>
              </a:rPr>
              <a:t>які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згодом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з'єднуються</a:t>
            </a:r>
            <a:r>
              <a:rPr lang="ru-RU" sz="2400" b="1" dirty="0">
                <a:latin typeface="Arial Black" panose="020B0A04020102020204" pitchFamily="34" charset="0"/>
              </a:rPr>
              <a:t> в </a:t>
            </a:r>
            <a:r>
              <a:rPr lang="ru-RU" sz="2400" b="1" dirty="0" err="1">
                <a:latin typeface="Arial Black" panose="020B0A04020102020204" pitchFamily="34" charset="0"/>
              </a:rPr>
              <a:t>одне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ціле</a:t>
            </a:r>
            <a:r>
              <a:rPr lang="ru-RU" sz="2400" b="1" dirty="0">
                <a:latin typeface="Arial Black" panose="020B0A04020102020204" pitchFamily="34" charset="0"/>
              </a:rPr>
              <a:t>, </a:t>
            </a:r>
            <a:r>
              <a:rPr lang="ru-RU" sz="2400" b="1" dirty="0" err="1">
                <a:latin typeface="Arial Black" panose="020B0A04020102020204" pitchFamily="34" charset="0"/>
              </a:rPr>
              <a:t>створюючи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ілюзію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руху</a:t>
            </a:r>
            <a:r>
              <a:rPr lang="ru-RU" sz="2400" b="1" dirty="0">
                <a:latin typeface="Arial Black" panose="020B0A04020102020204" pitchFamily="34" charset="0"/>
              </a:rPr>
              <a:t>.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9841965" y="-129528"/>
            <a:ext cx="3023670" cy="2696640"/>
            <a:chOff x="9676699" y="-86620"/>
            <a:chExt cx="3023670" cy="269664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36" b="89941" l="9961" r="89941">
                          <a14:backgroundMark x1="73242" y1="78125" x2="73242" y2="7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8193">
              <a:off x="9676699" y="-86620"/>
              <a:ext cx="3023670" cy="2696640"/>
            </a:xfrm>
            <a:prstGeom prst="rect">
              <a:avLst/>
            </a:prstGeom>
          </p:spPr>
        </p:pic>
        <p:sp>
          <p:nvSpPr>
            <p:cNvPr id="16" name="Дата 6"/>
            <p:cNvSpPr txBox="1">
              <a:spLocks/>
            </p:cNvSpPr>
            <p:nvPr/>
          </p:nvSpPr>
          <p:spPr>
            <a:xfrm>
              <a:off x="10482217" y="1182497"/>
              <a:ext cx="141263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16522" y="732971"/>
              <a:ext cx="134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Сьогодні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02" b="93066" l="9961" r="89844">
                        <a14:foregroundMark x1="22656" y1="64844" x2="32227" y2="60254"/>
                        <a14:backgroundMark x1="12207" y1="18262" x2="22266" y2="16895"/>
                        <a14:backgroundMark x1="18457" y1="53809" x2="20020" y2="45801"/>
                        <a14:backgroundMark x1="19824" y1="47363" x2="19531" y2="42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594" y="4434369"/>
            <a:ext cx="260604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4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8"/>
          </a:xfrm>
        </p:spPr>
      </p:pic>
      <p:grpSp>
        <p:nvGrpSpPr>
          <p:cNvPr id="11" name="Группа 10"/>
          <p:cNvGrpSpPr/>
          <p:nvPr/>
        </p:nvGrpSpPr>
        <p:grpSpPr>
          <a:xfrm rot="894700">
            <a:off x="2194953" y="539314"/>
            <a:ext cx="9609409" cy="6511113"/>
            <a:chOff x="4463069" y="1604260"/>
            <a:chExt cx="5801360" cy="3909645"/>
          </a:xfrm>
        </p:grpSpPr>
        <p:sp>
          <p:nvSpPr>
            <p:cNvPr id="10" name="Выноска-облако 9"/>
            <p:cNvSpPr/>
            <p:nvPr/>
          </p:nvSpPr>
          <p:spPr>
            <a:xfrm>
              <a:off x="4463069" y="1604260"/>
              <a:ext cx="5801360" cy="3909645"/>
            </a:xfrm>
            <a:prstGeom prst="cloud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 rot="20705300">
              <a:off x="4926680" y="2615718"/>
              <a:ext cx="4511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Комп’ютерна анімація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1300"/>
            <a:ext cx="3355557" cy="335555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2830362" y="1823944"/>
            <a:ext cx="81821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2D </a:t>
            </a:r>
            <a:r>
              <a:rPr lang="ru-RU" sz="24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анімація</a:t>
            </a:r>
            <a:r>
              <a:rPr lang="ru-RU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: </a:t>
            </a:r>
            <a:r>
              <a:rPr lang="ru-RU" sz="2400" b="1" dirty="0" err="1">
                <a:latin typeface="Arial Black" panose="020B0A04020102020204" pitchFamily="34" charset="0"/>
              </a:rPr>
              <a:t>Виконується</a:t>
            </a:r>
            <a:r>
              <a:rPr lang="ru-RU" sz="2400" b="1" dirty="0">
                <a:latin typeface="Arial Black" panose="020B0A04020102020204" pitchFamily="34" charset="0"/>
              </a:rPr>
              <a:t> за </a:t>
            </a:r>
            <a:r>
              <a:rPr lang="ru-RU" sz="2400" b="1" dirty="0" err="1">
                <a:latin typeface="Arial Black" panose="020B0A04020102020204" pitchFamily="34" charset="0"/>
              </a:rPr>
              <a:t>допомогою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комп'ютерних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програм</a:t>
            </a:r>
            <a:r>
              <a:rPr lang="ru-RU" sz="2400" b="1" dirty="0">
                <a:latin typeface="Arial Black" panose="020B0A04020102020204" pitchFamily="34" charset="0"/>
              </a:rPr>
              <a:t>, де </a:t>
            </a:r>
            <a:r>
              <a:rPr lang="ru-RU" sz="2400" b="1" dirty="0" err="1">
                <a:latin typeface="Arial Black" panose="020B0A04020102020204" pitchFamily="34" charset="0"/>
              </a:rPr>
              <a:t>зображення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малюються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або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розфарбовуються</a:t>
            </a:r>
            <a:r>
              <a:rPr lang="ru-RU" sz="2400" b="1" dirty="0">
                <a:latin typeface="Arial Black" panose="020B0A04020102020204" pitchFamily="34" charset="0"/>
              </a:rPr>
              <a:t> на </a:t>
            </a:r>
            <a:r>
              <a:rPr lang="ru-RU" sz="2400" b="1" dirty="0" err="1">
                <a:latin typeface="Arial Black" panose="020B0A04020102020204" pitchFamily="34" charset="0"/>
              </a:rPr>
              <a:t>двовимірній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площині</a:t>
            </a:r>
            <a:r>
              <a:rPr lang="ru-RU" sz="2400" b="1" dirty="0">
                <a:latin typeface="Arial Black" panose="020B0A04020102020204" pitchFamily="34" charset="0"/>
              </a:rPr>
              <a:t>. Прикладом </a:t>
            </a:r>
            <a:r>
              <a:rPr lang="ru-RU" sz="2400" b="1" dirty="0" err="1">
                <a:latin typeface="Arial Black" panose="020B0A04020102020204" pitchFamily="34" charset="0"/>
              </a:rPr>
              <a:t>може</a:t>
            </a:r>
            <a:r>
              <a:rPr lang="ru-RU" sz="2400" b="1" dirty="0">
                <a:latin typeface="Arial Black" panose="020B0A04020102020204" pitchFamily="34" charset="0"/>
              </a:rPr>
              <a:t> бути </a:t>
            </a:r>
            <a:r>
              <a:rPr lang="ru-RU" sz="2400" b="1" dirty="0" err="1">
                <a:latin typeface="Arial Black" panose="020B0A04020102020204" pitchFamily="34" charset="0"/>
              </a:rPr>
              <a:t>серіал</a:t>
            </a:r>
            <a:r>
              <a:rPr lang="ru-RU" sz="2400" b="1" dirty="0">
                <a:latin typeface="Arial Black" panose="020B0A04020102020204" pitchFamily="34" charset="0"/>
              </a:rPr>
              <a:t> "</a:t>
            </a:r>
            <a:r>
              <a:rPr lang="ru-RU" sz="2400" b="1" dirty="0" err="1">
                <a:latin typeface="Arial Black" panose="020B0A04020102020204" pitchFamily="34" charset="0"/>
              </a:rPr>
              <a:t>Сімпсони</a:t>
            </a:r>
            <a:r>
              <a:rPr lang="ru-RU" sz="2400" b="1" dirty="0">
                <a:latin typeface="Arial Black" panose="020B0A04020102020204" pitchFamily="34" charset="0"/>
              </a:rPr>
              <a:t>".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3</a:t>
            </a:r>
            <a:r>
              <a:rPr lang="en-US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D </a:t>
            </a:r>
            <a:r>
              <a:rPr lang="ru-RU" sz="24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анімація</a:t>
            </a:r>
            <a:r>
              <a:rPr lang="ru-RU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: </a:t>
            </a:r>
            <a:r>
              <a:rPr lang="ru-RU" sz="2400" b="1" dirty="0" err="1">
                <a:latin typeface="Arial Black" panose="020B0A04020102020204" pitchFamily="34" charset="0"/>
              </a:rPr>
              <a:t>Створюється</a:t>
            </a:r>
            <a:r>
              <a:rPr lang="ru-RU" sz="2400" b="1" dirty="0">
                <a:latin typeface="Arial Black" panose="020B0A04020102020204" pitchFamily="34" charset="0"/>
              </a:rPr>
              <a:t> за </a:t>
            </a:r>
            <a:r>
              <a:rPr lang="ru-RU" sz="2400" b="1" dirty="0" err="1">
                <a:latin typeface="Arial Black" panose="020B0A04020102020204" pitchFamily="34" charset="0"/>
              </a:rPr>
              <a:t>допомогою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тривимірних</a:t>
            </a:r>
            <a:r>
              <a:rPr lang="ru-RU" sz="2400" b="1" dirty="0">
                <a:latin typeface="Arial Black" panose="020B0A04020102020204" pitchFamily="34" charset="0"/>
              </a:rPr>
              <a:t> моделей, </a:t>
            </a:r>
            <a:r>
              <a:rPr lang="ru-RU" sz="2400" b="1" dirty="0" err="1">
                <a:latin typeface="Arial Black" panose="020B0A04020102020204" pitchFamily="34" charset="0"/>
              </a:rPr>
              <a:t>які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анімуються</a:t>
            </a:r>
            <a:r>
              <a:rPr lang="ru-RU" sz="2400" b="1" dirty="0">
                <a:latin typeface="Arial Black" panose="020B0A04020102020204" pitchFamily="34" charset="0"/>
              </a:rPr>
              <a:t> на </a:t>
            </a:r>
            <a:r>
              <a:rPr lang="ru-RU" sz="2400" b="1" dirty="0" err="1">
                <a:latin typeface="Arial Black" panose="020B0A04020102020204" pitchFamily="34" charset="0"/>
              </a:rPr>
              <a:t>комп'ютері</a:t>
            </a:r>
            <a:r>
              <a:rPr lang="ru-RU" sz="2400" b="1" dirty="0">
                <a:latin typeface="Arial Black" panose="020B0A04020102020204" pitchFamily="34" charset="0"/>
              </a:rPr>
              <a:t>. </a:t>
            </a:r>
            <a:r>
              <a:rPr lang="ru-RU" sz="2400" b="1" dirty="0" err="1">
                <a:latin typeface="Arial Black" panose="020B0A04020102020204" pitchFamily="34" charset="0"/>
              </a:rPr>
              <a:t>Відомими</a:t>
            </a:r>
            <a:r>
              <a:rPr lang="ru-RU" sz="2400" b="1" dirty="0">
                <a:latin typeface="Arial Black" panose="020B0A04020102020204" pitchFamily="34" charset="0"/>
              </a:rPr>
              <a:t> прикладами є "</a:t>
            </a:r>
            <a:r>
              <a:rPr lang="ru-RU" sz="2400" b="1" dirty="0" err="1">
                <a:latin typeface="Arial Black" panose="020B0A04020102020204" pitchFamily="34" charset="0"/>
              </a:rPr>
              <a:t>Історія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іграшок</a:t>
            </a:r>
            <a:r>
              <a:rPr lang="ru-RU" sz="2400" b="1" dirty="0">
                <a:latin typeface="Arial Black" panose="020B0A04020102020204" pitchFamily="34" charset="0"/>
              </a:rPr>
              <a:t>" і "</a:t>
            </a:r>
            <a:r>
              <a:rPr lang="ru-RU" sz="2400" b="1" dirty="0" err="1">
                <a:latin typeface="Arial Black" panose="020B0A04020102020204" pitchFamily="34" charset="0"/>
              </a:rPr>
              <a:t>Холодне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серце</a:t>
            </a:r>
            <a:r>
              <a:rPr lang="ru-RU" sz="2400" b="1" dirty="0">
                <a:latin typeface="Arial Black" panose="020B0A04020102020204" pitchFamily="34" charset="0"/>
              </a:rPr>
              <a:t>".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9841965" y="-129528"/>
            <a:ext cx="3023670" cy="2696640"/>
            <a:chOff x="9676699" y="-86620"/>
            <a:chExt cx="3023670" cy="269664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36" b="89941" l="9961" r="89941">
                          <a14:backgroundMark x1="73242" y1="78125" x2="73242" y2="7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8193">
              <a:off x="9676699" y="-86620"/>
              <a:ext cx="3023670" cy="2696640"/>
            </a:xfrm>
            <a:prstGeom prst="rect">
              <a:avLst/>
            </a:prstGeom>
          </p:spPr>
        </p:pic>
        <p:sp>
          <p:nvSpPr>
            <p:cNvPr id="16" name="Дата 6"/>
            <p:cNvSpPr txBox="1">
              <a:spLocks/>
            </p:cNvSpPr>
            <p:nvPr/>
          </p:nvSpPr>
          <p:spPr>
            <a:xfrm>
              <a:off x="10482217" y="1182497"/>
              <a:ext cx="141263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16522" y="732971"/>
              <a:ext cx="134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Сьогодні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02" b="93066" l="9961" r="89844">
                        <a14:foregroundMark x1="22656" y1="64844" x2="32227" y2="60254"/>
                        <a14:backgroundMark x1="12207" y1="18262" x2="22266" y2="16895"/>
                        <a14:backgroundMark x1="18457" y1="53809" x2="20020" y2="45801"/>
                        <a14:backgroundMark x1="19824" y1="47363" x2="19531" y2="42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594" y="4434369"/>
            <a:ext cx="260604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6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8"/>
          </a:xfrm>
        </p:spPr>
      </p:pic>
      <p:grpSp>
        <p:nvGrpSpPr>
          <p:cNvPr id="11" name="Группа 10"/>
          <p:cNvGrpSpPr/>
          <p:nvPr/>
        </p:nvGrpSpPr>
        <p:grpSpPr>
          <a:xfrm rot="894700">
            <a:off x="2194953" y="539314"/>
            <a:ext cx="9609409" cy="6511113"/>
            <a:chOff x="4463069" y="1604260"/>
            <a:chExt cx="5801360" cy="3909645"/>
          </a:xfrm>
        </p:grpSpPr>
        <p:sp>
          <p:nvSpPr>
            <p:cNvPr id="10" name="Выноска-облако 9"/>
            <p:cNvSpPr/>
            <p:nvPr/>
          </p:nvSpPr>
          <p:spPr>
            <a:xfrm>
              <a:off x="4463069" y="1604260"/>
              <a:ext cx="5801360" cy="3909645"/>
            </a:xfrm>
            <a:prstGeom prst="cloud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 rot="20705300">
              <a:off x="4926680" y="2615718"/>
              <a:ext cx="4511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Лялькова анімація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1300"/>
            <a:ext cx="3355557" cy="335555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2830362" y="1823944"/>
            <a:ext cx="81821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Arial Black" panose="020B0A04020102020204" pitchFamily="34" charset="0"/>
              </a:rPr>
              <a:t>Включає використання фізичних ляльок або фігурок, які поступово змінюють своє положення кадр за кадром. Один з найвідоміших прикладів – "Кошмар перед Різдвом" Тіма </a:t>
            </a:r>
            <a:r>
              <a:rPr lang="uk-UA" sz="2400" b="1" dirty="0" err="1">
                <a:latin typeface="Arial Black" panose="020B0A04020102020204" pitchFamily="34" charset="0"/>
              </a:rPr>
              <a:t>Бертона</a:t>
            </a:r>
            <a:r>
              <a:rPr lang="uk-UA" sz="2400" b="1" dirty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uk-UA" sz="2400" b="1" dirty="0">
                <a:latin typeface="Arial Black" panose="020B0A04020102020204" pitchFamily="34" charset="0"/>
              </a:rPr>
              <a:t>Цей вид анімації вимагає значної ручної роботи та точності.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9841965" y="-129528"/>
            <a:ext cx="3023670" cy="2696640"/>
            <a:chOff x="9676699" y="-86620"/>
            <a:chExt cx="3023670" cy="269664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36" b="89941" l="9961" r="89941">
                          <a14:backgroundMark x1="73242" y1="78125" x2="73242" y2="7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8193">
              <a:off x="9676699" y="-86620"/>
              <a:ext cx="3023670" cy="2696640"/>
            </a:xfrm>
            <a:prstGeom prst="rect">
              <a:avLst/>
            </a:prstGeom>
          </p:spPr>
        </p:pic>
        <p:sp>
          <p:nvSpPr>
            <p:cNvPr id="16" name="Дата 6"/>
            <p:cNvSpPr txBox="1">
              <a:spLocks/>
            </p:cNvSpPr>
            <p:nvPr/>
          </p:nvSpPr>
          <p:spPr>
            <a:xfrm>
              <a:off x="10482217" y="1182497"/>
              <a:ext cx="141263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16522" y="732971"/>
              <a:ext cx="134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Сьогодні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02" b="93066" l="9961" r="89844">
                        <a14:foregroundMark x1="22656" y1="64844" x2="32227" y2="60254"/>
                        <a14:backgroundMark x1="12207" y1="18262" x2="22266" y2="16895"/>
                        <a14:backgroundMark x1="18457" y1="53809" x2="20020" y2="45801"/>
                        <a14:backgroundMark x1="19824" y1="47363" x2="19531" y2="42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594" y="4434369"/>
            <a:ext cx="260604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8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605</Words>
  <Application>Microsoft Office PowerPoint</Application>
  <PresentationFormat>Широкоэкранный</PresentationFormat>
  <Paragraphs>94</Paragraphs>
  <Slides>20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Тема Office</vt:lpstr>
      <vt:lpstr>Поняття про анімацію. Види анімації.</vt:lpstr>
      <vt:lpstr>Мета уроку</vt:lpstr>
      <vt:lpstr>Емоційне налаштування на урок Який котик ти сьогодні?</vt:lpstr>
      <vt:lpstr>Фронтальне опитування</vt:lpstr>
      <vt:lpstr>Анімація</vt:lpstr>
      <vt:lpstr>Види анімації</vt:lpstr>
      <vt:lpstr>Традиційна анімація</vt:lpstr>
      <vt:lpstr>Комп’ютерна анімація</vt:lpstr>
      <vt:lpstr>Лялькова анімація</vt:lpstr>
      <vt:lpstr>Піксельна анімація</vt:lpstr>
      <vt:lpstr>Піщана анімація</vt:lpstr>
      <vt:lpstr>Пластилінова анімація</vt:lpstr>
      <vt:lpstr>Техніка безпеки</vt:lpstr>
      <vt:lpstr>Інтерактивні вправи</vt:lpstr>
      <vt:lpstr>Приклади анімації</vt:lpstr>
      <vt:lpstr>Гімнастика для очей</vt:lpstr>
      <vt:lpstr>Практичне завдання</vt:lpstr>
      <vt:lpstr>Практичне завдання</vt:lpstr>
      <vt:lpstr>Рефлексія</vt:lpstr>
      <vt:lpstr>Домашнє завдання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Хмарні сервіси. Офісні вебдодатки. Онлайнові перекладачі.</dc:title>
  <dc:creator>Incognito</dc:creator>
  <cp:lastModifiedBy>Попівська гімназія</cp:lastModifiedBy>
  <cp:revision>117</cp:revision>
  <dcterms:created xsi:type="dcterms:W3CDTF">2024-09-12T08:59:39Z</dcterms:created>
  <dcterms:modified xsi:type="dcterms:W3CDTF">2025-03-03T08:40:41Z</dcterms:modified>
</cp:coreProperties>
</file>