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7" r:id="rId11"/>
    <p:sldId id="268" r:id="rId12"/>
    <p:sldId id="269" r:id="rId13"/>
    <p:sldId id="274" r:id="rId14"/>
    <p:sldId id="275" r:id="rId15"/>
    <p:sldId id="276" r:id="rId16"/>
    <p:sldId id="278" r:id="rId17"/>
    <p:sldId id="279" r:id="rId18"/>
    <p:sldId id="280" r:id="rId19"/>
    <p:sldId id="282" r:id="rId20"/>
    <p:sldId id="283" r:id="rId21"/>
    <p:sldId id="284" r:id="rId22"/>
    <p:sldId id="28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559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F83-AE35-4E44-99CB-D535D8D3AC5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CFD4-03F6-4917-A2A7-9D8132AA00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F83-AE35-4E44-99CB-D535D8D3AC5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CFD4-03F6-4917-A2A7-9D8132AA00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F83-AE35-4E44-99CB-D535D8D3AC5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CFD4-03F6-4917-A2A7-9D8132AA00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F83-AE35-4E44-99CB-D535D8D3AC5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CFD4-03F6-4917-A2A7-9D8132AA0098}" type="slidenum">
              <a:rPr lang="ru-RU" smtClean="0"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F83-AE35-4E44-99CB-D535D8D3AC5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CFD4-03F6-4917-A2A7-9D8132AA00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F83-AE35-4E44-99CB-D535D8D3AC5A}" type="datetimeFigureOut">
              <a:rPr lang="ru-RU" smtClean="0"/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CFD4-03F6-4917-A2A7-9D8132AA00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F83-AE35-4E44-99CB-D535D8D3AC5A}" type="datetimeFigureOut">
              <a:rPr lang="ru-RU" smtClean="0"/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CFD4-03F6-4917-A2A7-9D8132AA00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F83-AE35-4E44-99CB-D535D8D3AC5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CFD4-03F6-4917-A2A7-9D8132AA00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F83-AE35-4E44-99CB-D535D8D3AC5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CFD4-03F6-4917-A2A7-9D8132AA00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F83-AE35-4E44-99CB-D535D8D3AC5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CFD4-03F6-4917-A2A7-9D8132AA00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F83-AE35-4E44-99CB-D535D8D3AC5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CFD4-03F6-4917-A2A7-9D8132AA00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F83-AE35-4E44-99CB-D535D8D3AC5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CFD4-03F6-4917-A2A7-9D8132AA00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F83-AE35-4E44-99CB-D535D8D3AC5A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CFD4-03F6-4917-A2A7-9D8132AA00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F83-AE35-4E44-99CB-D535D8D3AC5A}" type="datetimeFigureOut">
              <a:rPr lang="ru-RU" smtClean="0"/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CFD4-03F6-4917-A2A7-9D8132AA00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F83-AE35-4E44-99CB-D535D8D3AC5A}" type="datetimeFigureOut">
              <a:rPr lang="ru-RU" smtClean="0"/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CFD4-03F6-4917-A2A7-9D8132AA00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F83-AE35-4E44-99CB-D535D8D3AC5A}" type="datetimeFigureOut">
              <a:rPr lang="ru-RU" smtClean="0"/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CFD4-03F6-4917-A2A7-9D8132AA00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68F83-AE35-4E44-99CB-D535D8D3AC5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CFD4-03F6-4917-A2A7-9D8132AA00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0B68F83-AE35-4E44-99CB-D535D8D3AC5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CFD4-03F6-4917-A2A7-9D8132AA0098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33.jpeg"/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684" y="604684"/>
            <a:ext cx="10604089" cy="4172697"/>
          </a:xfrm>
        </p:spPr>
        <p:txBody>
          <a:bodyPr/>
          <a:lstStyle/>
          <a:p>
            <a:pPr algn="ctr"/>
            <a:r>
              <a:rPr lang="uk-UA" sz="6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обчислювальних та комп’ютерних пристроїв</a:t>
            </a:r>
            <a:endParaRPr lang="ru-RU" sz="6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880618"/>
            <a:ext cx="8825658" cy="86142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4" descr="9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20" y="4175983"/>
            <a:ext cx="3081549" cy="227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6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52" y="624274"/>
            <a:ext cx="3974586" cy="529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50" y="283341"/>
            <a:ext cx="4661086" cy="622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452717"/>
            <a:ext cx="9403742" cy="1475473"/>
          </a:xfrm>
        </p:spPr>
        <p:txBody>
          <a:bodyPr/>
          <a:lstStyle/>
          <a:p>
            <a:pPr algn="ctr"/>
            <a:r>
              <a:rPr lang="uk-UA" altLang="ru-RU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Третє покоління (70-ті роки ХХ ст.)</a:t>
            </a:r>
            <a:br>
              <a:rPr lang="ru-RU" alt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0451" y="2662519"/>
            <a:ext cx="8946541" cy="4195481"/>
          </a:xfrm>
        </p:spPr>
        <p:txBody>
          <a:bodyPr>
            <a:normAutofit/>
          </a:bodyPr>
          <a:lstStyle/>
          <a:p>
            <a:pPr algn="just"/>
            <a:r>
              <a:rPr lang="uk-UA" altLang="ru-RU" sz="2400" dirty="0">
                <a:solidFill>
                  <a:schemeClr val="bg1"/>
                </a:solidFill>
              </a:rPr>
              <a:t>Елементна база комп'ютерів  третього покоління – </a:t>
            </a:r>
            <a:r>
              <a:rPr lang="uk-UA" altLang="ru-RU" sz="2400" b="1" i="1" u="sng" dirty="0">
                <a:solidFill>
                  <a:schemeClr val="bg1"/>
                </a:solidFill>
              </a:rPr>
              <a:t>інтегровані пристрої</a:t>
            </a:r>
            <a:r>
              <a:rPr lang="uk-UA" altLang="ru-RU" sz="2400" b="1" u="sng" dirty="0">
                <a:solidFill>
                  <a:schemeClr val="bg1"/>
                </a:solidFill>
              </a:rPr>
              <a:t> </a:t>
            </a:r>
            <a:r>
              <a:rPr lang="uk-UA" altLang="ru-RU" sz="2400" dirty="0">
                <a:solidFill>
                  <a:schemeClr val="bg1"/>
                </a:solidFill>
              </a:rPr>
              <a:t>( інтегральні схеми, чіпи).  Інтегрований пристрій – це невелика пластинка з кремнію, на якій нанесено транзистори. </a:t>
            </a:r>
            <a:r>
              <a:rPr lang="uk-UA" altLang="ru-RU" sz="2400" dirty="0" err="1">
                <a:solidFill>
                  <a:schemeClr val="bg1"/>
                </a:solidFill>
              </a:rPr>
              <a:t>Розвинулось</a:t>
            </a:r>
            <a:r>
              <a:rPr lang="uk-UA" altLang="ru-RU" sz="2400" dirty="0">
                <a:solidFill>
                  <a:schemeClr val="bg1"/>
                </a:solidFill>
              </a:rPr>
              <a:t> програмне забезпечення.  Швидкодія становила кілька мільйонів операцій за секунду. Збільшилася ємність оперативної пам’яті. Клавіатура могла бути відділена від комп'ютера. Зберігали інформацію на магнітних стрічках. </a:t>
            </a:r>
            <a:r>
              <a:rPr lang="uk-UA" altLang="ru-RU" sz="2400" dirty="0" err="1">
                <a:solidFill>
                  <a:schemeClr val="bg1"/>
                </a:solidFill>
              </a:rPr>
              <a:t>Однокристальні</a:t>
            </a:r>
            <a:r>
              <a:rPr lang="uk-UA" altLang="ru-RU" sz="2400" dirty="0">
                <a:solidFill>
                  <a:schemeClr val="bg1"/>
                </a:solidFill>
              </a:rPr>
              <a:t> процесори одержали назву </a:t>
            </a:r>
            <a:r>
              <a:rPr lang="uk-UA" altLang="ru-RU" sz="2400" b="1" i="1" u="sng" dirty="0">
                <a:solidFill>
                  <a:schemeClr val="bg1"/>
                </a:solidFill>
              </a:rPr>
              <a:t>мікропроцесорів</a:t>
            </a:r>
            <a:r>
              <a:rPr lang="uk-UA" altLang="ru-RU" sz="2400" dirty="0">
                <a:solidFill>
                  <a:schemeClr val="bg1"/>
                </a:solidFill>
              </a:rPr>
              <a:t>.  </a:t>
            </a:r>
            <a:endParaRPr lang="ru-RU" altLang="ru-RU" sz="2400" b="1" u="sng" dirty="0">
              <a:solidFill>
                <a:schemeClr val="bg1"/>
              </a:solidFill>
            </a:endParaRP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" y="200025"/>
            <a:ext cx="41148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417" y="3568148"/>
            <a:ext cx="41148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43" y="142875"/>
            <a:ext cx="4191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30" y="3568148"/>
            <a:ext cx="41148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1"/>
            <a:ext cx="38862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1"/>
            <a:ext cx="51054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7"/>
            <a:ext cx="9404723" cy="1733891"/>
          </a:xfrm>
        </p:spPr>
        <p:txBody>
          <a:bodyPr/>
          <a:lstStyle/>
          <a:p>
            <a:pPr algn="ctr"/>
            <a:r>
              <a:rPr lang="uk-UA" altLang="ru-RU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Четверте покоління (80-ті роки ХХ ст.)</a:t>
            </a:r>
            <a:endParaRPr lang="ru-RU" altLang="ru-RU" sz="6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91879" y="2633870"/>
            <a:ext cx="736158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Елементна база комп'ютерів  четвертого покоління – </a:t>
            </a:r>
            <a:r>
              <a:rPr lang="uk-UA" altLang="ru-RU" sz="2400" b="1" i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великомасштабні</a:t>
            </a:r>
            <a:r>
              <a:rPr lang="uk-UA" altLang="ru-RU" sz="24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2400" b="1" i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інтегровані пристрої</a:t>
            </a:r>
            <a:r>
              <a:rPr lang="uk-UA" altLang="ru-RU" sz="24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 На квадратному сантиметрі малого кристалу кремнію містились десятки тисяч елементів.   Швидкодія збільшилась до мільярда операцій за секунду. Збільшилася ємність оперативної пам’яті.  Відбувся поділ </a:t>
            </a:r>
            <a:r>
              <a:rPr lang="uk-UA" altLang="ru-RU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компютерів</a:t>
            </a:r>
            <a:r>
              <a:rPr lang="uk-UA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на обчислювальні  машини-</a:t>
            </a:r>
            <a:r>
              <a:rPr lang="uk-UA" altLang="ru-RU" sz="24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мейнфрейми</a:t>
            </a:r>
            <a:r>
              <a:rPr lang="uk-UA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 та ПК.  </a:t>
            </a:r>
            <a:endParaRPr lang="ru-RU" altLang="ru-RU" sz="2400" b="1" u="sng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5" descr="p0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18" y="2485426"/>
            <a:ext cx="2216725" cy="227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43" y="4760843"/>
            <a:ext cx="3421471" cy="188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003q4e2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28600"/>
            <a:ext cx="8658225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П'яте покоління (90-ті роки ХХ ст.)</a:t>
            </a:r>
            <a:br>
              <a:rPr lang="ru-RU" altLang="ru-RU" dirty="0"/>
            </a:br>
            <a:endParaRPr lang="ru-RU" altLang="ru-RU" dirty="0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729409" y="2633870"/>
            <a:ext cx="8633791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uk-UA" altLang="ru-RU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Елементна база комп'ютерів  п’ятого покоління – </a:t>
            </a:r>
            <a:r>
              <a:rPr lang="uk-UA" altLang="ru-RU" sz="2600" b="1" i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надвеликомасштабні</a:t>
            </a:r>
            <a:r>
              <a:rPr lang="uk-UA" altLang="ru-RU" sz="26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2600" b="1" i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інтегровані пристрої</a:t>
            </a:r>
            <a:r>
              <a:rPr lang="uk-UA" altLang="ru-RU" sz="26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. На квадратному сантиметрі малого кристалу кремнію містились сотні тисяч елементів. Швидкодія перейшла рубіж 1 мільярда операцій за секунду для </a:t>
            </a:r>
            <a:r>
              <a:rPr lang="uk-UA" altLang="ru-RU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однопроцесорного</a:t>
            </a:r>
            <a:r>
              <a:rPr lang="uk-UA" altLang="ru-RU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комп'ютера і          1 трильйона операцій – для багатопроцесорної системи. Збільшилася ємність оперативної пам’яті.  Створено нові операційні системи.  Мільйони комп'ютерів були з'єднані в мережі.  </a:t>
            </a:r>
            <a:endParaRPr lang="ru-RU" altLang="ru-RU" sz="2600" b="1" u="sng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ru-RU" sz="6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Сучасні комп'ютери </a:t>
            </a:r>
            <a:endParaRPr lang="ru-RU" altLang="ru-RU" sz="6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397" name="Picture 5" descr="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44" y="2183021"/>
            <a:ext cx="57912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87" y="2183021"/>
            <a:ext cx="54864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2"/>
            <a:ext cx="54864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931" y="381598"/>
            <a:ext cx="9404723" cy="1400530"/>
          </a:xfrm>
        </p:spPr>
        <p:txBody>
          <a:bodyPr/>
          <a:p>
            <a:pPr algn="ctr"/>
            <a:r>
              <a:rPr lang="en-US" altLang="en-US" sz="6600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Фізкультхвилинка</a:t>
            </a:r>
            <a:endParaRPr lang="en-US" altLang="en-US" sz="6600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050" y="2072005"/>
            <a:ext cx="7491730" cy="2946400"/>
          </a:xfrm>
        </p:spPr>
        <p:txBody>
          <a:bodyPr/>
          <a:p>
            <a:r>
              <a:rPr lang="uk-UA" altLang="en-US" sz="2800" b="1">
                <a:solidFill>
                  <a:schemeClr val="bg1"/>
                </a:solidFill>
              </a:rPr>
              <a:t>Виконуємо </a:t>
            </a:r>
            <a:r>
              <a:rPr lang="en-US" altLang="en-US" sz="2800" b="1">
                <a:solidFill>
                  <a:schemeClr val="bg1"/>
                </a:solidFill>
              </a:rPr>
              <a:t>нейровправи: </a:t>
            </a:r>
            <a:endParaRPr lang="en-US" altLang="en-US" sz="2800" b="1">
              <a:solidFill>
                <a:schemeClr val="bg1"/>
              </a:solidFill>
            </a:endParaRPr>
          </a:p>
          <a:p>
            <a:r>
              <a:rPr lang="en-US" altLang="en-US" sz="2800" b="1">
                <a:solidFill>
                  <a:schemeClr val="bg1"/>
                </a:solidFill>
              </a:rPr>
              <a:t>“Кулак-долоня”, </a:t>
            </a:r>
            <a:endParaRPr lang="en-US" altLang="en-US" sz="2800" b="1">
              <a:solidFill>
                <a:schemeClr val="bg1"/>
              </a:solidFill>
            </a:endParaRPr>
          </a:p>
          <a:p>
            <a:r>
              <a:rPr lang="en-US" altLang="en-US" sz="2800" b="1">
                <a:solidFill>
                  <a:schemeClr val="bg1"/>
                </a:solidFill>
              </a:rPr>
              <a:t>“Яблуко-черв’ячок”,</a:t>
            </a:r>
            <a:endParaRPr lang="en-US" altLang="en-US" sz="2800" b="1">
              <a:solidFill>
                <a:schemeClr val="bg1"/>
              </a:solidFill>
            </a:endParaRPr>
          </a:p>
          <a:p>
            <a:r>
              <a:rPr lang="en-US" altLang="en-US" sz="2800" b="1">
                <a:solidFill>
                  <a:schemeClr val="bg1"/>
                </a:solidFill>
              </a:rPr>
              <a:t> “Во-ок”, </a:t>
            </a:r>
            <a:endParaRPr lang="en-US" altLang="en-US" sz="2800" b="1">
              <a:solidFill>
                <a:schemeClr val="bg1"/>
              </a:solidFill>
            </a:endParaRPr>
          </a:p>
          <a:p>
            <a:r>
              <a:rPr lang="en-US" altLang="en-US" sz="2800" b="1">
                <a:solidFill>
                  <a:schemeClr val="bg1"/>
                </a:solidFill>
              </a:rPr>
              <a:t>“Вухо-ніс”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pic>
        <p:nvPicPr>
          <p:cNvPr id="4" name="Picture Placeholder 3" descr="нв1"/>
          <p:cNvPicPr>
            <a:picLocks noChangeAspect="1"/>
          </p:cNvPicPr>
          <p:nvPr>
            <p:ph type="pic" idx="15"/>
          </p:nvPr>
        </p:nvPicPr>
        <p:blipFill>
          <a:blip r:embed="rId1"/>
          <a:stretch>
            <a:fillRect/>
          </a:stretch>
        </p:blipFill>
        <p:spPr>
          <a:xfrm>
            <a:off x="9789160" y="1457325"/>
            <a:ext cx="1869440" cy="2575560"/>
          </a:xfrm>
          <a:prstGeom prst="rect">
            <a:avLst/>
          </a:prstGeom>
        </p:spPr>
      </p:pic>
      <p:pic>
        <p:nvPicPr>
          <p:cNvPr id="7" name="Picture Placeholder 6" descr="нв2"/>
          <p:cNvPicPr>
            <a:picLocks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520065" y="4319270"/>
            <a:ext cx="2038985" cy="2038985"/>
          </a:xfrm>
          <a:prstGeom prst="rect">
            <a:avLst/>
          </a:prstGeom>
        </p:spPr>
      </p:pic>
      <p:pic>
        <p:nvPicPr>
          <p:cNvPr id="14" name="Picture Placeholder 13" descr="нв3"/>
          <p:cNvPicPr>
            <a:picLocks noChangeAspect="1"/>
          </p:cNvPicPr>
          <p:nvPr>
            <p:ph type="pic" idx="22"/>
          </p:nvPr>
        </p:nvPicPr>
        <p:blipFill>
          <a:blip r:embed="rId3"/>
          <a:srcRect t="14460"/>
          <a:stretch>
            <a:fillRect/>
          </a:stretch>
        </p:blipFill>
        <p:spPr>
          <a:xfrm>
            <a:off x="346075" y="537845"/>
            <a:ext cx="2438400" cy="1534160"/>
          </a:xfrm>
          <a:prstGeom prst="rect">
            <a:avLst/>
          </a:prstGeom>
        </p:spPr>
      </p:pic>
      <p:pic>
        <p:nvPicPr>
          <p:cNvPr id="20" name="Picture 19" descr="нв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905" y="4032885"/>
            <a:ext cx="3100070" cy="23253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 sz="54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Засвоєння нових знань, формування вмінь</a:t>
            </a:r>
            <a:endParaRPr lang="en-US" altLang="en-US" sz="54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995" y="2347595"/>
            <a:ext cx="8946515" cy="3900805"/>
          </a:xfrm>
        </p:spPr>
        <p:txBody>
          <a:bodyPr>
            <a:normAutofit lnSpcReduction="10000"/>
          </a:bodyPr>
          <a:p>
            <a:r>
              <a:rPr lang="en-US" altLang="en-US" sz="3200">
                <a:solidFill>
                  <a:schemeClr val="bg1"/>
                </a:solidFill>
              </a:rPr>
              <a:t>Виконати тренувальне завдання з підручника ст. 51 “Працюємо з компютером”,</a:t>
            </a:r>
            <a:endParaRPr lang="en-US" altLang="en-US" sz="3200">
              <a:solidFill>
                <a:schemeClr val="bg1"/>
              </a:solidFill>
            </a:endParaRPr>
          </a:p>
          <a:p>
            <a:r>
              <a:rPr lang="en-US" altLang="en-US" sz="3200">
                <a:solidFill>
                  <a:schemeClr val="bg1"/>
                </a:solidFill>
              </a:rPr>
              <a:t> </a:t>
            </a:r>
            <a:r>
              <a:rPr lang="uk-UA" altLang="en-US" sz="3200">
                <a:solidFill>
                  <a:schemeClr val="bg1"/>
                </a:solidFill>
              </a:rPr>
              <a:t>Можна</a:t>
            </a:r>
            <a:r>
              <a:rPr lang="en-US" altLang="en-US" sz="3200">
                <a:solidFill>
                  <a:schemeClr val="bg1"/>
                </a:solidFill>
              </a:rPr>
              <a:t> скористатися алгоритмом розв’язування вправи, користуючись посиланням</a:t>
            </a:r>
            <a:r>
              <a:rPr lang="uk-UA" altLang="en-US" sz="3200">
                <a:solidFill>
                  <a:schemeClr val="bg1"/>
                </a:solidFill>
              </a:rPr>
              <a:t>:</a:t>
            </a:r>
            <a:r>
              <a:rPr lang="en-US" altLang="en-US" sz="3200">
                <a:solidFill>
                  <a:schemeClr val="bg1"/>
                </a:solidFill>
              </a:rPr>
              <a:t> https://www.youtube.com/watch?v=a4Tb6TEXK1o</a:t>
            </a:r>
            <a:endParaRPr lang="en-US" altLang="en-US" sz="3200">
              <a:solidFill>
                <a:schemeClr val="bg1"/>
              </a:solidFill>
            </a:endParaRPr>
          </a:p>
          <a:p>
            <a:endParaRPr lang="en-US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Римський абак </a:t>
            </a:r>
            <a:endParaRPr lang="ru-RU" sz="6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823" y="1771968"/>
            <a:ext cx="8946541" cy="4195481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uk-UA" altLang="ru-RU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Абак</a:t>
            </a:r>
            <a:r>
              <a:rPr lang="uk-UA" altLang="ru-RU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  - вид рахівниці.</a:t>
            </a:r>
            <a:endParaRPr lang="uk-UA" altLang="ru-RU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41275" indent="-41275">
              <a:lnSpc>
                <a:spcPct val="80000"/>
              </a:lnSpc>
              <a:buNone/>
            </a:pPr>
            <a:r>
              <a:rPr lang="uk-UA" altLang="ru-RU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Абак був розділений лініями та смужками, підрахунки здійснювалися за допомогою розташованого на смужках каміння або інших схожих предметів. Камінчик для грецького абаку називали </a:t>
            </a:r>
            <a:r>
              <a:rPr lang="uk-UA" altLang="ru-RU" sz="28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псифос</a:t>
            </a:r>
            <a:r>
              <a:rPr lang="uk-UA" altLang="ru-RU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; похідною від цього слова стала назва для підрахунку — </a:t>
            </a:r>
            <a:r>
              <a:rPr lang="uk-UA" altLang="ru-RU" sz="28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псифофорія</a:t>
            </a:r>
            <a:r>
              <a:rPr lang="uk-UA" altLang="ru-RU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, «розкладання камінців» </a:t>
            </a:r>
            <a:endParaRPr lang="uk-UA" altLang="ru-RU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9" descr="абак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560000">
            <a:off x="8329930" y="3388360"/>
            <a:ext cx="3681730" cy="246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" y="452755"/>
            <a:ext cx="8204835" cy="1400810"/>
          </a:xfrm>
        </p:spPr>
        <p:txBody>
          <a:bodyPr/>
          <a:p>
            <a:pPr algn="ctr"/>
            <a:r>
              <a:rPr lang="en-US" altLang="en-US"/>
              <a:t> </a:t>
            </a:r>
            <a:r>
              <a:rPr lang="en-US" altLang="en-US" sz="60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Підсумок уроку</a:t>
            </a:r>
            <a:endParaRPr lang="en-US" altLang="en-US" sz="60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720" y="1989455"/>
            <a:ext cx="8556625" cy="4196080"/>
          </a:xfrm>
        </p:spPr>
        <p:txBody>
          <a:bodyPr/>
          <a:p>
            <a:pPr marL="0" indent="0">
              <a:buNone/>
            </a:pPr>
            <a:r>
              <a:rPr lang="en-US" altLang="en-US"/>
              <a:t>●</a:t>
            </a:r>
            <a:r>
              <a:rPr lang="en-US" altLang="en-US" sz="3200" b="1" i="1">
                <a:solidFill>
                  <a:schemeClr val="bg1"/>
                </a:solidFill>
              </a:rPr>
              <a:t>Які етапи розвитку ІТ ви знаєте? </a:t>
            </a:r>
            <a:endParaRPr lang="en-US" altLang="en-US" sz="32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3200" b="1" i="1">
                <a:solidFill>
                  <a:schemeClr val="bg1"/>
                </a:solidFill>
              </a:rPr>
              <a:t>●Які ви знаєте перші пристрої для обрахунків?</a:t>
            </a:r>
            <a:endParaRPr lang="en-US" altLang="en-US" sz="32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3200" b="1" i="1">
                <a:solidFill>
                  <a:schemeClr val="bg1"/>
                </a:solidFill>
              </a:rPr>
              <a:t>●Які перші ПК ви знаєте? Коли вони були створені?</a:t>
            </a:r>
            <a:endParaRPr lang="en-US" altLang="en-US" sz="3200" b="1" i="1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3200" b="1" i="1">
                <a:solidFill>
                  <a:schemeClr val="bg1"/>
                </a:solidFill>
              </a:rPr>
              <a:t>●Яка роль українських вченних у розвитку комп’ютерної техніки? </a:t>
            </a:r>
            <a:endParaRPr lang="en-US" altLang="en-US" sz="3200" b="1" i="1">
              <a:solidFill>
                <a:schemeClr val="bg1"/>
              </a:solidFill>
            </a:endParaRPr>
          </a:p>
        </p:txBody>
      </p:sp>
      <p:pic>
        <p:nvPicPr>
          <p:cNvPr id="16" name="Picture 2" descr="Результат пошуку зображень за запитом &quot;кібернетика&quot;"/>
          <p:cNvPicPr>
            <a:picLocks noChangeAspect="1" noChangeArrowheads="1"/>
          </p:cNvPicPr>
          <p:nvPr>
            <p:ph sz="half" idx="2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"/>
          <a:stretch>
            <a:fillRect/>
          </a:stretch>
        </p:blipFill>
        <p:spPr bwMode="auto">
          <a:xfrm>
            <a:off x="8392160" y="1169670"/>
            <a:ext cx="3687445" cy="250825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 sz="60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en-US" altLang="en-US" sz="60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995" y="2060575"/>
            <a:ext cx="6492240" cy="4196080"/>
          </a:xfrm>
        </p:spPr>
        <p:txBody>
          <a:bodyPr/>
          <a:p>
            <a:r>
              <a:rPr lang="en-US" altLang="en-US" sz="3200">
                <a:solidFill>
                  <a:schemeClr val="bg1"/>
                </a:solidFill>
              </a:rPr>
              <a:t>Опрацювати п. 2.4,</a:t>
            </a:r>
            <a:endParaRPr lang="en-US" altLang="en-US" sz="3200">
              <a:solidFill>
                <a:schemeClr val="bg1"/>
              </a:solidFill>
            </a:endParaRPr>
          </a:p>
          <a:p>
            <a:r>
              <a:rPr lang="en-US" altLang="en-US" sz="3200">
                <a:solidFill>
                  <a:schemeClr val="bg1"/>
                </a:solidFill>
              </a:rPr>
              <a:t> виконати завдання 2 ст. 51 підручника.</a:t>
            </a:r>
            <a:endParaRPr lang="en-US" altLang="en-US" sz="320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 rot="1080000">
            <a:off x="7606030" y="1913890"/>
            <a:ext cx="3904615" cy="4460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154" y="333449"/>
            <a:ext cx="9404723" cy="1400530"/>
          </a:xfrm>
        </p:spPr>
        <p:txBody>
          <a:bodyPr/>
          <a:lstStyle/>
          <a:p>
            <a:pPr algn="ctr"/>
            <a:r>
              <a:rPr lang="uk-UA" altLang="ru-RU" sz="6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Паскаліна</a:t>
            </a:r>
            <a:endParaRPr lang="ru-RU" sz="6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712" y="1470991"/>
            <a:ext cx="7325071" cy="4979505"/>
          </a:xfrm>
        </p:spPr>
        <p:txBody>
          <a:bodyPr>
            <a:normAutofit/>
          </a:bodyPr>
          <a:lstStyle/>
          <a:p>
            <a:r>
              <a:rPr lang="uk-UA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Машина Паскаля являла собою механічний пристрій у вигляді шухлядки з численними, пов'язаними один з одним зубчастою передачею, шестернями. Числа вводилися в машину за допомогою відповідного повороту набірних коліщат. На кожне з цих коліщат, що відповідали одному десятковому розряду числа, були нанесені поділки від 0 до 9. При введенні числа, коліщатка прокручувалися до відповідної цифри. Зробивши повний оберт надлишок над цифрою 9 коліщатко </a:t>
            </a:r>
            <a:r>
              <a:rPr lang="uk-UA" altLang="ru-RU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переносило</a:t>
            </a:r>
            <a:r>
              <a:rPr lang="uk-UA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на сусідній розряд, зсуваючи сусіднє коліщатко на 1 позицію. </a:t>
            </a:r>
            <a:endParaRPr lang="uk-UA" altLang="ru-RU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7" descr="паскаліна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193186">
            <a:off x="7797274" y="1834231"/>
            <a:ext cx="4711567" cy="31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Арифмометр </a:t>
            </a:r>
            <a:r>
              <a:rPr lang="uk-UA" altLang="ru-RU" sz="5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Лейбніца</a:t>
            </a:r>
            <a:endParaRPr lang="ru-RU" sz="5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0357" y="1371600"/>
            <a:ext cx="6400800" cy="5297557"/>
          </a:xfrm>
        </p:spPr>
        <p:txBody>
          <a:bodyPr>
            <a:normAutofit/>
          </a:bodyPr>
          <a:lstStyle/>
          <a:p>
            <a:r>
              <a:rPr lang="uk-UA" altLang="ru-RU" b="1" i="1" dirty="0">
                <a:solidFill>
                  <a:schemeClr val="bg1"/>
                </a:solidFill>
              </a:rPr>
              <a:t>Використовувався принцип зв'язаних </a:t>
            </a:r>
            <a:r>
              <a:rPr lang="uk-UA" altLang="ru-RU" b="1" i="1" dirty="0" err="1">
                <a:solidFill>
                  <a:schemeClr val="bg1"/>
                </a:solidFill>
              </a:rPr>
              <a:t>кілець</a:t>
            </a:r>
            <a:r>
              <a:rPr lang="uk-UA" altLang="ru-RU" b="1" i="1" dirty="0">
                <a:solidFill>
                  <a:schemeClr val="bg1"/>
                </a:solidFill>
              </a:rPr>
              <a:t> підсумовуючої машини Паскаля, але </a:t>
            </a:r>
            <a:r>
              <a:rPr lang="uk-UA" altLang="ru-RU" b="1" i="1" dirty="0" err="1">
                <a:solidFill>
                  <a:schemeClr val="bg1"/>
                </a:solidFill>
              </a:rPr>
              <a:t>Лейбніцц</a:t>
            </a:r>
            <a:r>
              <a:rPr lang="uk-UA" altLang="ru-RU" b="1" i="1" dirty="0">
                <a:solidFill>
                  <a:schemeClr val="bg1"/>
                </a:solidFill>
              </a:rPr>
              <a:t> ввів у неї рухомий елемент (прототип каретки настільного калькулятора), що дозволив прискорити повторення операції додавання, необхідне при перемножуванні чисел. Замість коліщат і приводів у машині </a:t>
            </a:r>
            <a:r>
              <a:rPr lang="uk-UA" altLang="ru-RU" b="1" i="1" dirty="0" err="1">
                <a:solidFill>
                  <a:schemeClr val="bg1"/>
                </a:solidFill>
              </a:rPr>
              <a:t>Лейбніца</a:t>
            </a:r>
            <a:r>
              <a:rPr lang="uk-UA" altLang="ru-RU" b="1" i="1" dirty="0">
                <a:solidFill>
                  <a:schemeClr val="bg1"/>
                </a:solidFill>
              </a:rPr>
              <a:t> використовувалися циліндри з нанесеними на них цифрами. Кожен циліндр мав дев'ять рядів виступів або зубців. При цьому перший ряд містив один виступ, другий ряд — два виступи і так аж до дев'ятого ряду, що містив відповідно дев'ять виступів. Циліндри з виступами були рухомими. </a:t>
            </a:r>
            <a:endParaRPr lang="uk-UA" altLang="ru-RU" b="1" i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Picture 7" descr="Арифмометр Лейбніца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186" y="2007705"/>
            <a:ext cx="4116612" cy="35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Машина </a:t>
            </a:r>
            <a:r>
              <a:rPr lang="uk-UA" altLang="ru-RU" sz="6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Беббіджа</a:t>
            </a:r>
            <a:endParaRPr lang="ru-RU" sz="6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965" y="1853565"/>
            <a:ext cx="7666990" cy="4451985"/>
          </a:xfrm>
        </p:spPr>
        <p:txBody>
          <a:bodyPr>
            <a:normAutofit lnSpcReduction="10000"/>
          </a:bodyPr>
          <a:lstStyle/>
          <a:p>
            <a:pPr marL="35560" indent="-35560">
              <a:lnSpc>
                <a:spcPct val="80000"/>
              </a:lnSpc>
              <a:buNone/>
            </a:pPr>
            <a:r>
              <a:rPr lang="uk-UA" altLang="ru-RU" sz="2400" b="1" dirty="0">
                <a:solidFill>
                  <a:schemeClr val="bg1"/>
                </a:solidFill>
              </a:rPr>
              <a:t>Машина </a:t>
            </a:r>
            <a:r>
              <a:rPr lang="uk-UA" altLang="ru-RU" sz="2400" b="1" dirty="0" err="1">
                <a:solidFill>
                  <a:schemeClr val="bg1"/>
                </a:solidFill>
              </a:rPr>
              <a:t>Беббіджа</a:t>
            </a:r>
            <a:r>
              <a:rPr lang="uk-UA" altLang="ru-RU" sz="2400" b="1" dirty="0">
                <a:solidFill>
                  <a:schemeClr val="bg1"/>
                </a:solidFill>
              </a:rPr>
              <a:t>  — механічний апарат, призначений для автоматизації обчислень шляхом </a:t>
            </a:r>
            <a:r>
              <a:rPr lang="uk-UA" altLang="ru-RU" sz="2400" b="1" dirty="0" err="1">
                <a:solidFill>
                  <a:schemeClr val="bg1"/>
                </a:solidFill>
              </a:rPr>
              <a:t>апроксимаціїї</a:t>
            </a:r>
            <a:r>
              <a:rPr lang="uk-UA" altLang="ru-RU" sz="2400" b="1" dirty="0">
                <a:solidFill>
                  <a:schemeClr val="bg1"/>
                </a:solidFill>
              </a:rPr>
              <a:t> функцій </a:t>
            </a:r>
            <a:r>
              <a:rPr lang="uk-UA" altLang="ru-RU" sz="2400" b="1" dirty="0" err="1">
                <a:solidFill>
                  <a:schemeClr val="bg1"/>
                </a:solidFill>
              </a:rPr>
              <a:t>многочленами</a:t>
            </a:r>
            <a:r>
              <a:rPr lang="uk-UA" altLang="ru-RU" sz="2400" b="1" dirty="0">
                <a:solidFill>
                  <a:schemeClr val="bg1"/>
                </a:solidFill>
              </a:rPr>
              <a:t> і обчислення скінченних різниць. </a:t>
            </a:r>
            <a:endParaRPr lang="uk-UA" altLang="ru-RU" sz="2400" b="1" dirty="0">
              <a:solidFill>
                <a:schemeClr val="bg1"/>
              </a:solidFill>
            </a:endParaRPr>
          </a:p>
          <a:p>
            <a:pPr marL="55245" indent="-55245">
              <a:lnSpc>
                <a:spcPct val="80000"/>
              </a:lnSpc>
              <a:buNone/>
            </a:pPr>
            <a:r>
              <a:rPr lang="uk-UA" altLang="ru-RU" sz="2400" b="1" dirty="0">
                <a:solidFill>
                  <a:schemeClr val="bg1"/>
                </a:solidFill>
              </a:rPr>
              <a:t>Особливість цієї машини полягала в тому, що для виконання операцій їй була потрібна не людина, а набір інструкцій. Такі інструкції представляли собою визначений візерунок дірочок на карточках-перфокартах. Вони стали прикладом перших обчислювальних програм. Нажаль, цю аналітичну машину не вдалося довести до робочого стану. </a:t>
            </a:r>
            <a:endParaRPr lang="uk-UA" altLang="ru-RU" sz="24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Picture 7" descr="машина бубіджа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5028" y="2052917"/>
            <a:ext cx="4117138" cy="35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Покоління ЕОМ</a:t>
            </a:r>
            <a:endParaRPr lang="ru-RU" sz="6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altLang="ru-RU" sz="2800" b="1" dirty="0">
                <a:solidFill>
                  <a:schemeClr val="bg1"/>
                </a:solidFill>
              </a:rPr>
              <a:t>І - електронно-обчислювальні машини на лампах електронного типу .</a:t>
            </a:r>
            <a:endParaRPr lang="uk-UA" altLang="ru-RU" sz="28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altLang="ru-RU" sz="2800" b="1" dirty="0">
                <a:solidFill>
                  <a:schemeClr val="bg1"/>
                </a:solidFill>
              </a:rPr>
              <a:t>ІІ - види комп’ютерів, які працювали на основі транзисторів.</a:t>
            </a:r>
            <a:endParaRPr lang="uk-UA" altLang="ru-RU" sz="28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altLang="ru-RU" sz="2800" b="1" dirty="0">
                <a:solidFill>
                  <a:schemeClr val="bg1"/>
                </a:solidFill>
              </a:rPr>
              <a:t>ІІІ – поява мікросхем.</a:t>
            </a:r>
            <a:endParaRPr lang="uk-UA" altLang="ru-RU" sz="28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ru-RU" sz="2800" b="1" dirty="0">
                <a:solidFill>
                  <a:schemeClr val="bg1"/>
                </a:solidFill>
              </a:rPr>
              <a:t>IV - </a:t>
            </a:r>
            <a:r>
              <a:rPr lang="uk-UA" altLang="ru-RU" sz="2800" b="1" dirty="0">
                <a:solidFill>
                  <a:schemeClr val="bg1"/>
                </a:solidFill>
              </a:rPr>
              <a:t>створення великих інтегральних схем, де один кристал мав пару десятків тисяч елементів електричного типу.</a:t>
            </a:r>
            <a:endParaRPr lang="en-US" altLang="ru-RU" sz="28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ru-RU" sz="2800" b="1" dirty="0">
                <a:solidFill>
                  <a:schemeClr val="bg1"/>
                </a:solidFill>
              </a:rPr>
              <a:t>V – </a:t>
            </a:r>
            <a:r>
              <a:rPr lang="uk-UA" altLang="ru-RU" sz="2800" b="1" dirty="0">
                <a:solidFill>
                  <a:schemeClr val="bg1"/>
                </a:solidFill>
              </a:rPr>
              <a:t>перехід до мікропроцесорів.</a:t>
            </a:r>
            <a:endParaRPr lang="uk-UA" alt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Перше покоління (50-ті роки ХХ ст.)</a:t>
            </a:r>
            <a:endParaRPr lang="ru-RU" altLang="ru-RU" sz="6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4408" y="3061251"/>
            <a:ext cx="10217358" cy="3429001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uk-UA" altLang="ru-RU" sz="2800" dirty="0">
                <a:solidFill>
                  <a:schemeClr val="bg1"/>
                </a:solidFill>
              </a:rPr>
              <a:t>Елементна база комп'ютерів  першого покоління – </a:t>
            </a:r>
            <a:r>
              <a:rPr lang="uk-UA" altLang="ru-RU" sz="2800" b="1" u="sng" dirty="0">
                <a:solidFill>
                  <a:schemeClr val="bg1"/>
                </a:solidFill>
              </a:rPr>
              <a:t>вакуумні  електронні  лампи.</a:t>
            </a:r>
            <a:r>
              <a:rPr lang="uk-UA" altLang="ru-RU" sz="2800" dirty="0">
                <a:solidFill>
                  <a:schemeClr val="bg1"/>
                </a:solidFill>
              </a:rPr>
              <a:t>  Тисячі ламп були у металевих шафах, які займали багато місця і важили десятки </a:t>
            </a:r>
            <a:r>
              <a:rPr lang="uk-UA" altLang="ru-RU" sz="2800" dirty="0" err="1">
                <a:solidFill>
                  <a:schemeClr val="bg1"/>
                </a:solidFill>
              </a:rPr>
              <a:t>тонн</a:t>
            </a:r>
            <a:r>
              <a:rPr lang="uk-UA" altLang="ru-RU" sz="2800" dirty="0">
                <a:solidFill>
                  <a:schemeClr val="bg1"/>
                </a:solidFill>
              </a:rPr>
              <a:t>. Охолодження машини забезпечували потужні вентилятори. Програмування виконували в кодах машини. Швидкодія становила декілька тисяч операцій за секунду. Невелика оперативна пам’ять.</a:t>
            </a:r>
            <a:endParaRPr lang="ru-RU" altLang="ru-RU" sz="28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sharasoft.com/wp-content/uploads/2013/06/20090411_tube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57694" y="1091533"/>
            <a:ext cx="1496936" cy="244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10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98" y="2191178"/>
            <a:ext cx="6048891" cy="367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5" y="114787"/>
            <a:ext cx="5853113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Друге покоління (60-ті роки ХХ ст.)</a:t>
            </a:r>
            <a:br>
              <a:rPr lang="ru-RU" alt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633870"/>
            <a:ext cx="8946541" cy="3614529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uk-UA" altLang="ru-RU" sz="2800" dirty="0">
                <a:solidFill>
                  <a:schemeClr val="bg1"/>
                </a:solidFill>
              </a:rPr>
              <a:t>Елементна база комп'ютерів  другого покоління – </a:t>
            </a:r>
            <a:r>
              <a:rPr lang="uk-UA" altLang="ru-RU" sz="2800" b="1" u="sng" dirty="0">
                <a:solidFill>
                  <a:schemeClr val="bg1"/>
                </a:solidFill>
              </a:rPr>
              <a:t>транзистори</a:t>
            </a:r>
            <a:r>
              <a:rPr lang="uk-UA" altLang="ru-RU" sz="2800" dirty="0">
                <a:solidFill>
                  <a:schemeClr val="bg1"/>
                </a:solidFill>
              </a:rPr>
              <a:t>, які є значно менші від ламп.  Розміри комп'ютера  зменшилися а можливості збільшилися.  З'явилися  мови програмування високого рівня та програмне забезпечення.  Швидкодія становила сотень тисяч операцій за секунду.  Значно збільшилася оперативна пам’ять.</a:t>
            </a:r>
            <a:endParaRPr lang="ru-RU" altLang="ru-RU" sz="28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853" y="1249368"/>
            <a:ext cx="1903215" cy="264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4996</Words>
  <Application>WPS Presentation</Application>
  <PresentationFormat>Широкоэкранный</PresentationFormat>
  <Paragraphs>81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SimSun</vt:lpstr>
      <vt:lpstr>Wingdings</vt:lpstr>
      <vt:lpstr>Wingdings 3</vt:lpstr>
      <vt:lpstr>Arial</vt:lpstr>
      <vt:lpstr>Times New Roman</vt:lpstr>
      <vt:lpstr>Century Gothic</vt:lpstr>
      <vt:lpstr>Microsoft YaHei</vt:lpstr>
      <vt:lpstr>Arial Unicode MS</vt:lpstr>
      <vt:lpstr>Calibri</vt:lpstr>
      <vt:lpstr>Ион</vt:lpstr>
      <vt:lpstr>Історія обчислювальних та комп’ютерних пристроїв</vt:lpstr>
      <vt:lpstr>Римський абак </vt:lpstr>
      <vt:lpstr>Паскаліна</vt:lpstr>
      <vt:lpstr>Арифмометр Лейбніца</vt:lpstr>
      <vt:lpstr>Машина Беббіджа</vt:lpstr>
      <vt:lpstr>Покоління ЕОМ</vt:lpstr>
      <vt:lpstr>Перше покоління (50-ті роки ХХ ст.)</vt:lpstr>
      <vt:lpstr>PowerPoint 演示文稿</vt:lpstr>
      <vt:lpstr>Друге покоління (60-ті роки ХХ ст.) </vt:lpstr>
      <vt:lpstr>PowerPoint 演示文稿</vt:lpstr>
      <vt:lpstr>Третє покоління (70-ті роки ХХ ст.) </vt:lpstr>
      <vt:lpstr>PowerPoint 演示文稿</vt:lpstr>
      <vt:lpstr>PowerPoint 演示文稿</vt:lpstr>
      <vt:lpstr>Четверте покоління (80-ті роки ХХ ст.)</vt:lpstr>
      <vt:lpstr>PowerPoint 演示文稿</vt:lpstr>
      <vt:lpstr>П'яте покоління (90-ті роки ХХ ст.) </vt:lpstr>
      <vt:lpstr>Сучасні комп'ютери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обчислювальних та комп’ютерних пристроїв</dc:title>
  <dc:creator>User Windows</dc:creator>
  <cp:lastModifiedBy>Людмила</cp:lastModifiedBy>
  <cp:revision>30</cp:revision>
  <dcterms:created xsi:type="dcterms:W3CDTF">2025-02-14T13:07:00Z</dcterms:created>
  <dcterms:modified xsi:type="dcterms:W3CDTF">2025-02-14T17:14:04Z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22343EA1349B40FE90A5D92F8C175410_13</vt:lpwstr>
  </property>
  <property fmtid="{D5CDD505-2E9C-101B-9397-08002B2CF9AE}" pid="3" name="KSOProductBuildVer">
    <vt:lpwstr>1033-12.2.0.19805</vt:lpwstr>
  </property>
</Properties>
</file>