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lice Bold" panose="020B0604020202020204" charset="-52"/>
      <p:regular r:id="rId23"/>
    </p:embeddedFont>
    <p:embeddedFont>
      <p:font typeface="Alice Bold Italics" panose="020B0604020202020204" charset="-5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obster" panose="020B0604020202020204" charset="-52"/>
      <p:regular r:id="rId29"/>
    </p:embeddedFont>
    <p:embeddedFont>
      <p:font typeface="Nour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TYh8AgkwRIc?feature=shar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sv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jpe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3.sv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wordwall.net/uk/resource/8160690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5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A1m9kbW1yJU?feature=shared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12.png"/><Relationship Id="rId21" Type="http://schemas.openxmlformats.org/officeDocument/2006/relationships/image" Target="../media/image79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hyperlink" Target="https://www.canva.com/design/DAGWHrxHjH4/u3woF4DYjEVUR8rTg64Lyw/edit?utm_content=DAGWHrxHjH4&amp;utm_campaign=designshare&amp;utm_medium=link2&amp;utm_source=sharebutton" TargetMode="Externa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pn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13.sv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sv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E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152709" cy="10287000"/>
            <a:chOff x="0" y="0"/>
            <a:chExt cx="34640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4088" cy="2709333"/>
            </a:xfrm>
            <a:custGeom>
              <a:avLst/>
              <a:gdLst/>
              <a:ahLst/>
              <a:cxnLst/>
              <a:rect l="l" t="t" r="r" b="b"/>
              <a:pathLst>
                <a:path w="3464088" h="2709333">
                  <a:moveTo>
                    <a:pt x="0" y="0"/>
                  </a:moveTo>
                  <a:lnTo>
                    <a:pt x="3464088" y="0"/>
                  </a:lnTo>
                  <a:lnTo>
                    <a:pt x="34640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6408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44525" y="2543409"/>
            <a:ext cx="6843475" cy="4535914"/>
            <a:chOff x="0" y="0"/>
            <a:chExt cx="9124634" cy="60478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24634" cy="6047886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5633877" y="7262540"/>
            <a:ext cx="2654123" cy="3024460"/>
          </a:xfrm>
          <a:custGeom>
            <a:avLst/>
            <a:gdLst/>
            <a:ahLst/>
            <a:cxnLst/>
            <a:rect l="l" t="t" r="r" b="b"/>
            <a:pathLst>
              <a:path w="2654123" h="3024460">
                <a:moveTo>
                  <a:pt x="0" y="0"/>
                </a:moveTo>
                <a:lnTo>
                  <a:pt x="2654123" y="0"/>
                </a:lnTo>
                <a:lnTo>
                  <a:pt x="2654123" y="3024460"/>
                </a:lnTo>
                <a:lnTo>
                  <a:pt x="0" y="30244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303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61236" y="231484"/>
            <a:ext cx="1071536" cy="107153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077718"/>
            <a:ext cx="9811753" cy="541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5"/>
              </a:lnSpc>
            </a:pP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Основи</a:t>
            </a:r>
            <a:r>
              <a:rPr lang="en-US" sz="10595" dirty="0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теорії</a:t>
            </a:r>
            <a:r>
              <a:rPr lang="en-US" sz="10595" dirty="0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дизайну</a:t>
            </a:r>
            <a:r>
              <a:rPr lang="en-US" sz="10595" dirty="0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. </a:t>
            </a: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Стиль</a:t>
            </a:r>
            <a:r>
              <a:rPr lang="en-US" sz="10595" dirty="0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та</a:t>
            </a:r>
            <a:r>
              <a:rPr lang="en-US" sz="10595" dirty="0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композиція</a:t>
            </a:r>
            <a:r>
              <a:rPr lang="en-US" sz="10595" dirty="0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 в </a:t>
            </a:r>
            <a:r>
              <a:rPr lang="en-US" sz="10595" dirty="0" err="1">
                <a:solidFill>
                  <a:srgbClr val="492D1A"/>
                </a:solidFill>
                <a:latin typeface="Lobster"/>
                <a:ea typeface="Lobster"/>
                <a:cs typeface="Lobster"/>
                <a:sym typeface="Lobster"/>
              </a:rPr>
              <a:t>дизайні</a:t>
            </a:r>
            <a:endParaRPr lang="en-US" sz="10595" dirty="0">
              <a:solidFill>
                <a:srgbClr val="492D1A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961019" y="1104900"/>
            <a:ext cx="3298281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>
                <a:solidFill>
                  <a:srgbClr val="76553B"/>
                </a:solidFill>
                <a:latin typeface="Nourd"/>
                <a:ea typeface="Nourd"/>
                <a:cs typeface="Nourd"/>
                <a:sym typeface="Nourd"/>
              </a:rPr>
              <a:t>11 КЛАС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8145780"/>
            <a:ext cx="12656321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76553B"/>
                </a:solidFill>
                <a:latin typeface="Nourd"/>
                <a:ea typeface="Nourd"/>
                <a:cs typeface="Nourd"/>
                <a:sym typeface="Nourd"/>
              </a:rPr>
              <a:t>СЕМЕНОВА ІРИНА, УЧИТЕЛЬ ІНФОРМАТИКИ АКАДЕМІЧНОГО ЛІЦЕЮ ІМЕНІ БРАТІВ ШЕМЕТІВ ЛУБЕНСЬКОЇ МІСЬКОЇ РАДИ ПОЛТАВСЬКОЇ ОБЛАСТІ</a:t>
            </a:r>
          </a:p>
          <a:p>
            <a:pPr algn="r">
              <a:lnSpc>
                <a:spcPts val="3600"/>
              </a:lnSpc>
            </a:pPr>
            <a:endParaRPr lang="en-US" sz="3600">
              <a:solidFill>
                <a:srgbClr val="76553B"/>
              </a:solidFill>
              <a:latin typeface="Nourd"/>
              <a:ea typeface="Nourd"/>
              <a:cs typeface="Nourd"/>
              <a:sym typeface="Nour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52" y="-211967"/>
            <a:ext cx="2097703" cy="1761879"/>
            <a:chOff x="0" y="0"/>
            <a:chExt cx="552482" cy="464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2482" cy="464034"/>
            </a:xfrm>
            <a:custGeom>
              <a:avLst/>
              <a:gdLst/>
              <a:ahLst/>
              <a:cxnLst/>
              <a:rect l="l" t="t" r="r" b="b"/>
              <a:pathLst>
                <a:path w="552482" h="464034">
                  <a:moveTo>
                    <a:pt x="0" y="0"/>
                  </a:moveTo>
                  <a:lnTo>
                    <a:pt x="552482" y="0"/>
                  </a:lnTo>
                  <a:lnTo>
                    <a:pt x="552482" y="464034"/>
                  </a:lnTo>
                  <a:lnTo>
                    <a:pt x="0" y="464034"/>
                  </a:ln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2482" cy="51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31460" y="192153"/>
            <a:ext cx="953639" cy="9536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72216" y="2262757"/>
            <a:ext cx="7285932" cy="7257285"/>
          </a:xfrm>
          <a:custGeom>
            <a:avLst/>
            <a:gdLst/>
            <a:ahLst/>
            <a:cxnLst/>
            <a:rect l="l" t="t" r="r" b="b"/>
            <a:pathLst>
              <a:path w="7285932" h="7257285">
                <a:moveTo>
                  <a:pt x="0" y="0"/>
                </a:moveTo>
                <a:lnTo>
                  <a:pt x="7285932" y="0"/>
                </a:lnTo>
                <a:lnTo>
                  <a:pt x="7285932" y="7257285"/>
                </a:lnTo>
                <a:lnTo>
                  <a:pt x="0" y="725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92620" y="638745"/>
            <a:ext cx="15702760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Ритмічність і динаміка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00915" y="2537240"/>
            <a:ext cx="8758385" cy="580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19"/>
              </a:lnSpc>
            </a:pPr>
            <a:r>
              <a:rPr lang="en-US" sz="4575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Ритм в дизайні створюється через повторення елементів з певним інтервалом, що допомагає вести погляд глядача через композицію. Динаміка додає енергії й руху, що робить дизайн більш живим та емоційно насиченим.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3073860" y="6900220"/>
            <a:ext cx="7315200" cy="3976809"/>
          </a:xfrm>
          <a:custGeom>
            <a:avLst/>
            <a:gdLst/>
            <a:ahLst/>
            <a:cxnLst/>
            <a:rect l="l" t="t" r="r" b="b"/>
            <a:pathLst>
              <a:path w="7315200" h="3976809">
                <a:moveTo>
                  <a:pt x="7315200" y="0"/>
                </a:moveTo>
                <a:lnTo>
                  <a:pt x="0" y="0"/>
                </a:lnTo>
                <a:lnTo>
                  <a:pt x="0" y="3976809"/>
                </a:lnTo>
                <a:lnTo>
                  <a:pt x="7315200" y="397680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08041" y="7516225"/>
            <a:ext cx="2704967" cy="3484150"/>
          </a:xfrm>
          <a:custGeom>
            <a:avLst/>
            <a:gdLst/>
            <a:ahLst/>
            <a:cxnLst/>
            <a:rect l="l" t="t" r="r" b="b"/>
            <a:pathLst>
              <a:path w="2704967" h="3484150">
                <a:moveTo>
                  <a:pt x="0" y="0"/>
                </a:moveTo>
                <a:lnTo>
                  <a:pt x="2704967" y="0"/>
                </a:lnTo>
                <a:lnTo>
                  <a:pt x="2704967" y="3484150"/>
                </a:lnTo>
                <a:lnTo>
                  <a:pt x="0" y="34841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24920" y="1959460"/>
            <a:ext cx="4471210" cy="4471210"/>
          </a:xfrm>
          <a:custGeom>
            <a:avLst/>
            <a:gdLst/>
            <a:ahLst/>
            <a:cxnLst/>
            <a:rect l="l" t="t" r="r" b="b"/>
            <a:pathLst>
              <a:path w="4471210" h="4471210">
                <a:moveTo>
                  <a:pt x="0" y="0"/>
                </a:moveTo>
                <a:lnTo>
                  <a:pt x="4471210" y="0"/>
                </a:lnTo>
                <a:lnTo>
                  <a:pt x="4471210" y="4471210"/>
                </a:lnTo>
                <a:lnTo>
                  <a:pt x="0" y="44712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10455" y="4312051"/>
            <a:ext cx="4667511" cy="4667511"/>
          </a:xfrm>
          <a:custGeom>
            <a:avLst/>
            <a:gdLst/>
            <a:ahLst/>
            <a:cxnLst/>
            <a:rect l="l" t="t" r="r" b="b"/>
            <a:pathLst>
              <a:path w="4667511" h="4667511">
                <a:moveTo>
                  <a:pt x="0" y="0"/>
                </a:moveTo>
                <a:lnTo>
                  <a:pt x="4667511" y="0"/>
                </a:lnTo>
                <a:lnTo>
                  <a:pt x="4667511" y="4667511"/>
                </a:lnTo>
                <a:lnTo>
                  <a:pt x="0" y="4667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457569" y="315398"/>
            <a:ext cx="17302255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Фактура та текстура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711" y="1930885"/>
            <a:ext cx="7538489" cy="704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0"/>
              </a:lnSpc>
            </a:pPr>
            <a:r>
              <a:rPr lang="en-US" sz="447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Фактура передає характер поверхні об’єктів: гладка, шорстка, глянцева або матова. </a:t>
            </a:r>
          </a:p>
          <a:p>
            <a:pPr algn="l">
              <a:lnSpc>
                <a:spcPts val="5590"/>
              </a:lnSpc>
            </a:pPr>
            <a:r>
              <a:rPr lang="en-US" sz="447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Текстура надає об’єктам відчуття реальності та матеріальності, роблячи їх більш виразними. Вона також допомагає створити глибину та об’єм.</a:t>
            </a:r>
          </a:p>
        </p:txBody>
      </p:sp>
      <p:sp>
        <p:nvSpPr>
          <p:cNvPr id="7" name="Freeform 7"/>
          <p:cNvSpPr/>
          <p:nvPr/>
        </p:nvSpPr>
        <p:spPr>
          <a:xfrm rot="5312077">
            <a:off x="-1109930" y="-1084362"/>
            <a:ext cx="2219860" cy="2859305"/>
          </a:xfrm>
          <a:custGeom>
            <a:avLst/>
            <a:gdLst/>
            <a:ahLst/>
            <a:cxnLst/>
            <a:rect l="l" t="t" r="r" b="b"/>
            <a:pathLst>
              <a:path w="2219860" h="2859305">
                <a:moveTo>
                  <a:pt x="0" y="0"/>
                </a:moveTo>
                <a:lnTo>
                  <a:pt x="2219860" y="0"/>
                </a:lnTo>
                <a:lnTo>
                  <a:pt x="2219860" y="2859305"/>
                </a:lnTo>
                <a:lnTo>
                  <a:pt x="0" y="285930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2205" y="315399"/>
            <a:ext cx="13581693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Еволюція відомих логотипів</a:t>
            </a:r>
          </a:p>
        </p:txBody>
      </p:sp>
      <p:sp>
        <p:nvSpPr>
          <p:cNvPr id="3" name="Freeform 3"/>
          <p:cNvSpPr/>
          <p:nvPr/>
        </p:nvSpPr>
        <p:spPr>
          <a:xfrm rot="5312077">
            <a:off x="-1109930" y="-1084362"/>
            <a:ext cx="2219860" cy="2859305"/>
          </a:xfrm>
          <a:custGeom>
            <a:avLst/>
            <a:gdLst/>
            <a:ahLst/>
            <a:cxnLst/>
            <a:rect l="l" t="t" r="r" b="b"/>
            <a:pathLst>
              <a:path w="2219860" h="2859305">
                <a:moveTo>
                  <a:pt x="0" y="0"/>
                </a:moveTo>
                <a:lnTo>
                  <a:pt x="2219860" y="0"/>
                </a:lnTo>
                <a:lnTo>
                  <a:pt x="2219860" y="2859305"/>
                </a:lnTo>
                <a:lnTo>
                  <a:pt x="0" y="28593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50587" y="1621676"/>
            <a:ext cx="13946270" cy="7838653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5385287" y="7208384"/>
            <a:ext cx="2704967" cy="3484150"/>
          </a:xfrm>
          <a:custGeom>
            <a:avLst/>
            <a:gdLst/>
            <a:ahLst/>
            <a:cxnLst/>
            <a:rect l="l" t="t" r="r" b="b"/>
            <a:pathLst>
              <a:path w="2704967" h="3484150">
                <a:moveTo>
                  <a:pt x="0" y="0"/>
                </a:moveTo>
                <a:lnTo>
                  <a:pt x="2704967" y="0"/>
                </a:lnTo>
                <a:lnTo>
                  <a:pt x="2704967" y="3484150"/>
                </a:lnTo>
                <a:lnTo>
                  <a:pt x="0" y="3484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10191"/>
            <a:ext cx="7315200" cy="3976809"/>
          </a:xfrm>
          <a:custGeom>
            <a:avLst/>
            <a:gdLst/>
            <a:ahLst/>
            <a:cxnLst/>
            <a:rect l="l" t="t" r="r" b="b"/>
            <a:pathLst>
              <a:path w="7315200" h="3976809">
                <a:moveTo>
                  <a:pt x="0" y="0"/>
                </a:moveTo>
                <a:lnTo>
                  <a:pt x="7315200" y="0"/>
                </a:lnTo>
                <a:lnTo>
                  <a:pt x="7315200" y="3976809"/>
                </a:lnTo>
                <a:lnTo>
                  <a:pt x="0" y="3976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4350" y="1261610"/>
            <a:ext cx="17259300" cy="473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8"/>
              </a:lnSpc>
            </a:pPr>
            <a:r>
              <a:rPr lang="en-US" sz="9818" spc="284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Квест  “Основи теорії дизайну. Стиль та композиція в дизайні”</a:t>
            </a:r>
          </a:p>
        </p:txBody>
      </p:sp>
      <p:sp>
        <p:nvSpPr>
          <p:cNvPr id="4" name="Freeform 4"/>
          <p:cNvSpPr/>
          <p:nvPr/>
        </p:nvSpPr>
        <p:spPr>
          <a:xfrm rot="5400000" flipH="1" flipV="1">
            <a:off x="7315200" y="7072713"/>
            <a:ext cx="3522128" cy="3522128"/>
          </a:xfrm>
          <a:custGeom>
            <a:avLst/>
            <a:gdLst/>
            <a:ahLst/>
            <a:cxnLst/>
            <a:rect l="l" t="t" r="r" b="b"/>
            <a:pathLst>
              <a:path w="3522128" h="3522128">
                <a:moveTo>
                  <a:pt x="3522128" y="3522128"/>
                </a:moveTo>
                <a:lnTo>
                  <a:pt x="0" y="3522128"/>
                </a:lnTo>
                <a:lnTo>
                  <a:pt x="0" y="0"/>
                </a:lnTo>
                <a:lnTo>
                  <a:pt x="3522128" y="0"/>
                </a:lnTo>
                <a:lnTo>
                  <a:pt x="3522128" y="35221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0787975" y="6310191"/>
            <a:ext cx="7315200" cy="3976809"/>
          </a:xfrm>
          <a:custGeom>
            <a:avLst/>
            <a:gdLst/>
            <a:ahLst/>
            <a:cxnLst/>
            <a:rect l="l" t="t" r="r" b="b"/>
            <a:pathLst>
              <a:path w="7315200" h="3976809">
                <a:moveTo>
                  <a:pt x="7315200" y="0"/>
                </a:moveTo>
                <a:lnTo>
                  <a:pt x="0" y="0"/>
                </a:lnTo>
                <a:lnTo>
                  <a:pt x="0" y="3976809"/>
                </a:lnTo>
                <a:lnTo>
                  <a:pt x="7315200" y="397680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340302" y="7906858"/>
            <a:ext cx="9484257" cy="5155987"/>
          </a:xfrm>
          <a:custGeom>
            <a:avLst/>
            <a:gdLst/>
            <a:ahLst/>
            <a:cxnLst/>
            <a:rect l="l" t="t" r="r" b="b"/>
            <a:pathLst>
              <a:path w="9484257" h="5155987">
                <a:moveTo>
                  <a:pt x="9484257" y="0"/>
                </a:moveTo>
                <a:lnTo>
                  <a:pt x="0" y="0"/>
                </a:lnTo>
                <a:lnTo>
                  <a:pt x="0" y="5155987"/>
                </a:lnTo>
                <a:lnTo>
                  <a:pt x="9484257" y="5155987"/>
                </a:lnTo>
                <a:lnTo>
                  <a:pt x="948425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6183615" y="-2716490"/>
            <a:ext cx="9484257" cy="5155987"/>
          </a:xfrm>
          <a:custGeom>
            <a:avLst/>
            <a:gdLst/>
            <a:ahLst/>
            <a:cxnLst/>
            <a:rect l="l" t="t" r="r" b="b"/>
            <a:pathLst>
              <a:path w="9484257" h="5155987">
                <a:moveTo>
                  <a:pt x="9484258" y="0"/>
                </a:moveTo>
                <a:lnTo>
                  <a:pt x="0" y="0"/>
                </a:lnTo>
                <a:lnTo>
                  <a:pt x="0" y="5155987"/>
                </a:lnTo>
                <a:lnTo>
                  <a:pt x="9484258" y="5155987"/>
                </a:lnTo>
                <a:lnTo>
                  <a:pt x="94842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2435" y="4351218"/>
            <a:ext cx="5162841" cy="4100980"/>
          </a:xfrm>
          <a:custGeom>
            <a:avLst/>
            <a:gdLst/>
            <a:ahLst/>
            <a:cxnLst/>
            <a:rect l="l" t="t" r="r" b="b"/>
            <a:pathLst>
              <a:path w="5162841" h="4100980">
                <a:moveTo>
                  <a:pt x="0" y="0"/>
                </a:moveTo>
                <a:lnTo>
                  <a:pt x="5162841" y="0"/>
                </a:lnTo>
                <a:lnTo>
                  <a:pt x="5162841" y="4100980"/>
                </a:lnTo>
                <a:lnTo>
                  <a:pt x="0" y="410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76708" y="4351218"/>
            <a:ext cx="4026602" cy="3595664"/>
          </a:xfrm>
          <a:custGeom>
            <a:avLst/>
            <a:gdLst/>
            <a:ahLst/>
            <a:cxnLst/>
            <a:rect l="l" t="t" r="r" b="b"/>
            <a:pathLst>
              <a:path w="4026602" h="3595664">
                <a:moveTo>
                  <a:pt x="0" y="0"/>
                </a:moveTo>
                <a:lnTo>
                  <a:pt x="4026602" y="0"/>
                </a:lnTo>
                <a:lnTo>
                  <a:pt x="4026602" y="3595664"/>
                </a:lnTo>
                <a:lnTo>
                  <a:pt x="0" y="359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16693">
            <a:off x="9845101" y="5486102"/>
            <a:ext cx="3166839" cy="4025928"/>
          </a:xfrm>
          <a:custGeom>
            <a:avLst/>
            <a:gdLst/>
            <a:ahLst/>
            <a:cxnLst/>
            <a:rect l="l" t="t" r="r" b="b"/>
            <a:pathLst>
              <a:path w="3166839" h="4025928">
                <a:moveTo>
                  <a:pt x="0" y="0"/>
                </a:moveTo>
                <a:lnTo>
                  <a:pt x="3166839" y="0"/>
                </a:lnTo>
                <a:lnTo>
                  <a:pt x="3166839" y="4025928"/>
                </a:lnTo>
                <a:lnTo>
                  <a:pt x="0" y="40259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11302">
            <a:off x="7665075" y="5709987"/>
            <a:ext cx="3272009" cy="3272009"/>
          </a:xfrm>
          <a:custGeom>
            <a:avLst/>
            <a:gdLst/>
            <a:ahLst/>
            <a:cxnLst/>
            <a:rect l="l" t="t" r="r" b="b"/>
            <a:pathLst>
              <a:path w="3272009" h="3272009">
                <a:moveTo>
                  <a:pt x="0" y="0"/>
                </a:moveTo>
                <a:lnTo>
                  <a:pt x="3272009" y="0"/>
                </a:lnTo>
                <a:lnTo>
                  <a:pt x="3272009" y="3272009"/>
                </a:lnTo>
                <a:lnTo>
                  <a:pt x="0" y="32720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42892" y="6043550"/>
            <a:ext cx="2179881" cy="3429882"/>
          </a:xfrm>
          <a:custGeom>
            <a:avLst/>
            <a:gdLst/>
            <a:ahLst/>
            <a:cxnLst/>
            <a:rect l="l" t="t" r="r" b="b"/>
            <a:pathLst>
              <a:path w="2179881" h="3429882">
                <a:moveTo>
                  <a:pt x="0" y="0"/>
                </a:moveTo>
                <a:lnTo>
                  <a:pt x="2179881" y="0"/>
                </a:lnTo>
                <a:lnTo>
                  <a:pt x="2179881" y="3429882"/>
                </a:lnTo>
                <a:lnTo>
                  <a:pt x="0" y="342988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2631" y="710029"/>
            <a:ext cx="12962739" cy="106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4"/>
              </a:lnSpc>
              <a:spcBef>
                <a:spcPct val="0"/>
              </a:spcBef>
            </a:pPr>
            <a:r>
              <a:rPr lang="en-US" sz="9818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Типографічна магія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74092" y="1957362"/>
            <a:ext cx="13539815" cy="300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4"/>
              </a:lnSpc>
              <a:spcBef>
                <a:spcPct val="0"/>
              </a:spcBef>
            </a:pPr>
            <a:r>
              <a:rPr lang="en-US" sz="3381" spc="-135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Учням пропонується створити "типографічний портрет" за допомогою лише тексту. Для цього вони обирають фразу або слова, що відображають сутність об'єкта чи людини, і компонують їх у відповідну форму. Наприклад, слово "екологія" може бути зображено у формі листка, а "музика" — у вигляді нотного знака.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6743" y="139667"/>
            <a:ext cx="2361504" cy="1636330"/>
          </a:xfrm>
          <a:custGeom>
            <a:avLst/>
            <a:gdLst/>
            <a:ahLst/>
            <a:cxnLst/>
            <a:rect l="l" t="t" r="r" b="b"/>
            <a:pathLst>
              <a:path w="2361504" h="1636330">
                <a:moveTo>
                  <a:pt x="0" y="0"/>
                </a:moveTo>
                <a:lnTo>
                  <a:pt x="2361503" y="0"/>
                </a:lnTo>
                <a:lnTo>
                  <a:pt x="2361503" y="1636329"/>
                </a:lnTo>
                <a:lnTo>
                  <a:pt x="0" y="16363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7059" y="2392267"/>
            <a:ext cx="4095607" cy="2725440"/>
          </a:xfrm>
          <a:custGeom>
            <a:avLst/>
            <a:gdLst/>
            <a:ahLst/>
            <a:cxnLst/>
            <a:rect l="l" t="t" r="r" b="b"/>
            <a:pathLst>
              <a:path w="4095607" h="2725440">
                <a:moveTo>
                  <a:pt x="0" y="0"/>
                </a:moveTo>
                <a:lnTo>
                  <a:pt x="4095607" y="0"/>
                </a:lnTo>
                <a:lnTo>
                  <a:pt x="4095607" y="2725440"/>
                </a:lnTo>
                <a:lnTo>
                  <a:pt x="0" y="272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04585" y="6773121"/>
            <a:ext cx="3473758" cy="2615378"/>
          </a:xfrm>
          <a:custGeom>
            <a:avLst/>
            <a:gdLst/>
            <a:ahLst/>
            <a:cxnLst/>
            <a:rect l="l" t="t" r="r" b="b"/>
            <a:pathLst>
              <a:path w="3473758" h="2615378">
                <a:moveTo>
                  <a:pt x="0" y="0"/>
                </a:moveTo>
                <a:lnTo>
                  <a:pt x="3473758" y="0"/>
                </a:lnTo>
                <a:lnTo>
                  <a:pt x="3473758" y="2615377"/>
                </a:lnTo>
                <a:lnTo>
                  <a:pt x="0" y="2615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68269" y="3119117"/>
            <a:ext cx="5437744" cy="3618573"/>
          </a:xfrm>
          <a:custGeom>
            <a:avLst/>
            <a:gdLst/>
            <a:ahLst/>
            <a:cxnLst/>
            <a:rect l="l" t="t" r="r" b="b"/>
            <a:pathLst>
              <a:path w="5437744" h="3618573">
                <a:moveTo>
                  <a:pt x="0" y="0"/>
                </a:moveTo>
                <a:lnTo>
                  <a:pt x="5437743" y="0"/>
                </a:lnTo>
                <a:lnTo>
                  <a:pt x="5437743" y="3618572"/>
                </a:lnTo>
                <a:lnTo>
                  <a:pt x="0" y="36185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56651" y="2115405"/>
            <a:ext cx="5782830" cy="3618573"/>
          </a:xfrm>
          <a:custGeom>
            <a:avLst/>
            <a:gdLst/>
            <a:ahLst/>
            <a:cxnLst/>
            <a:rect l="l" t="t" r="r" b="b"/>
            <a:pathLst>
              <a:path w="5782830" h="3618573">
                <a:moveTo>
                  <a:pt x="0" y="0"/>
                </a:moveTo>
                <a:lnTo>
                  <a:pt x="5782830" y="0"/>
                </a:lnTo>
                <a:lnTo>
                  <a:pt x="5782830" y="3618573"/>
                </a:lnTo>
                <a:lnTo>
                  <a:pt x="0" y="361857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39481" y="6195665"/>
            <a:ext cx="3141965" cy="4091335"/>
          </a:xfrm>
          <a:custGeom>
            <a:avLst/>
            <a:gdLst/>
            <a:ahLst/>
            <a:cxnLst/>
            <a:rect l="l" t="t" r="r" b="b"/>
            <a:pathLst>
              <a:path w="3141965" h="4091335">
                <a:moveTo>
                  <a:pt x="0" y="0"/>
                </a:moveTo>
                <a:lnTo>
                  <a:pt x="3141965" y="0"/>
                </a:lnTo>
                <a:lnTo>
                  <a:pt x="3141965" y="4091335"/>
                </a:lnTo>
                <a:lnTo>
                  <a:pt x="0" y="4091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859" y="5733978"/>
            <a:ext cx="3173771" cy="4392499"/>
          </a:xfrm>
          <a:custGeom>
            <a:avLst/>
            <a:gdLst/>
            <a:ahLst/>
            <a:cxnLst/>
            <a:rect l="l" t="t" r="r" b="b"/>
            <a:pathLst>
              <a:path w="3173771" h="4392499">
                <a:moveTo>
                  <a:pt x="0" y="0"/>
                </a:moveTo>
                <a:lnTo>
                  <a:pt x="3173771" y="0"/>
                </a:lnTo>
                <a:lnTo>
                  <a:pt x="3173771" y="4392499"/>
                </a:lnTo>
                <a:lnTo>
                  <a:pt x="0" y="43924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71808" y="7140024"/>
            <a:ext cx="2918912" cy="2248474"/>
          </a:xfrm>
          <a:custGeom>
            <a:avLst/>
            <a:gdLst/>
            <a:ahLst/>
            <a:cxnLst/>
            <a:rect l="l" t="t" r="r" b="b"/>
            <a:pathLst>
              <a:path w="2918912" h="2248474">
                <a:moveTo>
                  <a:pt x="0" y="0"/>
                </a:moveTo>
                <a:lnTo>
                  <a:pt x="2918911" y="0"/>
                </a:lnTo>
                <a:lnTo>
                  <a:pt x="2918911" y="2248474"/>
                </a:lnTo>
                <a:lnTo>
                  <a:pt x="0" y="224847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961627" y="2192935"/>
            <a:ext cx="1297673" cy="2414275"/>
          </a:xfrm>
          <a:custGeom>
            <a:avLst/>
            <a:gdLst/>
            <a:ahLst/>
            <a:cxnLst/>
            <a:rect l="l" t="t" r="r" b="b"/>
            <a:pathLst>
              <a:path w="1297673" h="2414275">
                <a:moveTo>
                  <a:pt x="0" y="0"/>
                </a:moveTo>
                <a:lnTo>
                  <a:pt x="1297673" y="0"/>
                </a:lnTo>
                <a:lnTo>
                  <a:pt x="1297673" y="2414275"/>
                </a:lnTo>
                <a:lnTo>
                  <a:pt x="0" y="2414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60285" y="8080810"/>
            <a:ext cx="1717126" cy="2094056"/>
          </a:xfrm>
          <a:custGeom>
            <a:avLst/>
            <a:gdLst/>
            <a:ahLst/>
            <a:cxnLst/>
            <a:rect l="l" t="t" r="r" b="b"/>
            <a:pathLst>
              <a:path w="1717126" h="2094056">
                <a:moveTo>
                  <a:pt x="0" y="0"/>
                </a:moveTo>
                <a:lnTo>
                  <a:pt x="1717126" y="0"/>
                </a:lnTo>
                <a:lnTo>
                  <a:pt x="1717126" y="2094055"/>
                </a:lnTo>
                <a:lnTo>
                  <a:pt x="0" y="2094055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4686" y="538491"/>
            <a:ext cx="1426405" cy="1426405"/>
          </a:xfrm>
          <a:custGeom>
            <a:avLst/>
            <a:gdLst/>
            <a:ahLst/>
            <a:cxnLst/>
            <a:rect l="l" t="t" r="r" b="b"/>
            <a:pathLst>
              <a:path w="1426405" h="1426405">
                <a:moveTo>
                  <a:pt x="0" y="0"/>
                </a:moveTo>
                <a:lnTo>
                  <a:pt x="1426406" y="0"/>
                </a:lnTo>
                <a:lnTo>
                  <a:pt x="1426406" y="1426405"/>
                </a:lnTo>
                <a:lnTo>
                  <a:pt x="0" y="1426405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62631" y="710029"/>
            <a:ext cx="12962739" cy="106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4"/>
              </a:lnSpc>
              <a:spcBef>
                <a:spcPct val="0"/>
              </a:spcBef>
            </a:pPr>
            <a:r>
              <a:rPr lang="en-US" sz="9818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Знайди помилку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741513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0" y="0"/>
                </a:moveTo>
                <a:lnTo>
                  <a:pt x="6521799" y="0"/>
                </a:lnTo>
                <a:lnTo>
                  <a:pt x="6521799" y="3545487"/>
                </a:lnTo>
                <a:lnTo>
                  <a:pt x="0" y="35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79267" y="710029"/>
            <a:ext cx="12929466" cy="106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4"/>
              </a:lnSpc>
              <a:spcBef>
                <a:spcPct val="0"/>
              </a:spcBef>
            </a:pPr>
            <a:r>
              <a:rPr lang="en-US" sz="9818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Дизайн із емоціями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6981" y="2277247"/>
            <a:ext cx="15914037" cy="487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4"/>
              </a:lnSpc>
            </a:pPr>
            <a:r>
              <a:rPr lang="en-US" sz="3081" spc="-123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Я пропоную вам спробувати створити дизайн, який зможе передати певну емоцію. Ваше завдання — обрати одну з емоцій: радість, сум, хвилювання або спокій, а потім створити просту композицію, яка викликає саме це відчуття. Подумайте, які кольори, шрифти та розташування елементів допоможуть передати цю емоцію найкраще.</a:t>
            </a:r>
          </a:p>
          <a:p>
            <a:pPr algn="ctr">
              <a:lnSpc>
                <a:spcPts val="4314"/>
              </a:lnSpc>
              <a:spcBef>
                <a:spcPct val="0"/>
              </a:spcBef>
            </a:pPr>
            <a:r>
              <a:rPr lang="en-US" sz="3081" spc="-123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Кожна команда обирає свою емоцію і працює над композицією, комбінуючи кольори та форми, щоб вони відповідали цьому настрою. Наприклад, чи буде композиція з емоцією радості яскравою і динамічною? А для спокою — чи оберете ви м’які тони та гармонійне розташування? В кінці ми обговоримо результати, щоб зрозуміти, як саме композиція може впливати на сприйняття емоцій.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1766201" y="6741513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6521799" y="0"/>
                </a:moveTo>
                <a:lnTo>
                  <a:pt x="0" y="0"/>
                </a:lnTo>
                <a:lnTo>
                  <a:pt x="0" y="3545487"/>
                </a:lnTo>
                <a:lnTo>
                  <a:pt x="6521799" y="3545487"/>
                </a:lnTo>
                <a:lnTo>
                  <a:pt x="65217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03850" y="1713993"/>
            <a:ext cx="4063377" cy="4295341"/>
          </a:xfrm>
          <a:custGeom>
            <a:avLst/>
            <a:gdLst/>
            <a:ahLst/>
            <a:cxnLst/>
            <a:rect l="l" t="t" r="r" b="b"/>
            <a:pathLst>
              <a:path w="4063377" h="4295341">
                <a:moveTo>
                  <a:pt x="0" y="0"/>
                </a:moveTo>
                <a:lnTo>
                  <a:pt x="4063377" y="0"/>
                </a:lnTo>
                <a:lnTo>
                  <a:pt x="4063377" y="4295341"/>
                </a:lnTo>
                <a:lnTo>
                  <a:pt x="0" y="429534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17949" y="6895434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0" y="0"/>
                </a:moveTo>
                <a:lnTo>
                  <a:pt x="6521799" y="0"/>
                </a:lnTo>
                <a:lnTo>
                  <a:pt x="6521799" y="3545486"/>
                </a:lnTo>
                <a:lnTo>
                  <a:pt x="0" y="3545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248481" y="6494269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6521799" y="0"/>
                </a:moveTo>
                <a:lnTo>
                  <a:pt x="0" y="0"/>
                </a:lnTo>
                <a:lnTo>
                  <a:pt x="0" y="3545486"/>
                </a:lnTo>
                <a:lnTo>
                  <a:pt x="6521799" y="3545486"/>
                </a:lnTo>
                <a:lnTo>
                  <a:pt x="65217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2756" y="1713993"/>
            <a:ext cx="3064503" cy="2976398"/>
          </a:xfrm>
          <a:custGeom>
            <a:avLst/>
            <a:gdLst/>
            <a:ahLst/>
            <a:cxnLst/>
            <a:rect l="l" t="t" r="r" b="b"/>
            <a:pathLst>
              <a:path w="3064503" h="2976398">
                <a:moveTo>
                  <a:pt x="0" y="0"/>
                </a:moveTo>
                <a:lnTo>
                  <a:pt x="3064503" y="0"/>
                </a:lnTo>
                <a:lnTo>
                  <a:pt x="3064503" y="2976398"/>
                </a:lnTo>
                <a:lnTo>
                  <a:pt x="0" y="29763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68439" y="1494593"/>
            <a:ext cx="2690861" cy="3723717"/>
          </a:xfrm>
          <a:custGeom>
            <a:avLst/>
            <a:gdLst/>
            <a:ahLst/>
            <a:cxnLst/>
            <a:rect l="l" t="t" r="r" b="b"/>
            <a:pathLst>
              <a:path w="2690861" h="3723717">
                <a:moveTo>
                  <a:pt x="0" y="0"/>
                </a:moveTo>
                <a:lnTo>
                  <a:pt x="2690861" y="0"/>
                </a:lnTo>
                <a:lnTo>
                  <a:pt x="2690861" y="3723717"/>
                </a:lnTo>
                <a:lnTo>
                  <a:pt x="0" y="372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14070" y="1494593"/>
            <a:ext cx="3990302" cy="4151526"/>
          </a:xfrm>
          <a:custGeom>
            <a:avLst/>
            <a:gdLst/>
            <a:ahLst/>
            <a:cxnLst/>
            <a:rect l="l" t="t" r="r" b="b"/>
            <a:pathLst>
              <a:path w="3990302" h="4151526">
                <a:moveTo>
                  <a:pt x="0" y="0"/>
                </a:moveTo>
                <a:lnTo>
                  <a:pt x="3990301" y="0"/>
                </a:lnTo>
                <a:lnTo>
                  <a:pt x="3990301" y="4151526"/>
                </a:lnTo>
                <a:lnTo>
                  <a:pt x="0" y="415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25712" y="6009334"/>
            <a:ext cx="3251608" cy="3983593"/>
          </a:xfrm>
          <a:custGeom>
            <a:avLst/>
            <a:gdLst/>
            <a:ahLst/>
            <a:cxnLst/>
            <a:rect l="l" t="t" r="r" b="b"/>
            <a:pathLst>
              <a:path w="3251608" h="3983593">
                <a:moveTo>
                  <a:pt x="0" y="0"/>
                </a:moveTo>
                <a:lnTo>
                  <a:pt x="3251608" y="0"/>
                </a:lnTo>
                <a:lnTo>
                  <a:pt x="3251608" y="3983593"/>
                </a:lnTo>
                <a:lnTo>
                  <a:pt x="0" y="398359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99629" y="6228409"/>
            <a:ext cx="3692026" cy="3944276"/>
          </a:xfrm>
          <a:custGeom>
            <a:avLst/>
            <a:gdLst/>
            <a:ahLst/>
            <a:cxnLst/>
            <a:rect l="l" t="t" r="r" b="b"/>
            <a:pathLst>
              <a:path w="3692026" h="3944276">
                <a:moveTo>
                  <a:pt x="0" y="0"/>
                </a:moveTo>
                <a:lnTo>
                  <a:pt x="3692026" y="0"/>
                </a:lnTo>
                <a:lnTo>
                  <a:pt x="3692026" y="3944276"/>
                </a:lnTo>
                <a:lnTo>
                  <a:pt x="0" y="39442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43642" y="428625"/>
            <a:ext cx="12929466" cy="106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4"/>
              </a:lnSpc>
              <a:spcBef>
                <a:spcPct val="0"/>
              </a:spcBef>
            </a:pPr>
            <a:r>
              <a:rPr lang="en-US" sz="9818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Приклади робіт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0"/>
            <a:ext cx="4497316" cy="2444905"/>
          </a:xfrm>
          <a:custGeom>
            <a:avLst/>
            <a:gdLst/>
            <a:ahLst/>
            <a:cxnLst/>
            <a:rect l="l" t="t" r="r" b="b"/>
            <a:pathLst>
              <a:path w="4497316" h="2444905">
                <a:moveTo>
                  <a:pt x="4497316" y="0"/>
                </a:moveTo>
                <a:lnTo>
                  <a:pt x="0" y="0"/>
                </a:lnTo>
                <a:lnTo>
                  <a:pt x="0" y="2444905"/>
                </a:lnTo>
                <a:lnTo>
                  <a:pt x="4497316" y="2444905"/>
                </a:lnTo>
                <a:lnTo>
                  <a:pt x="44973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V="1">
            <a:off x="13790684" y="7842095"/>
            <a:ext cx="4497316" cy="2444905"/>
          </a:xfrm>
          <a:custGeom>
            <a:avLst/>
            <a:gdLst/>
            <a:ahLst/>
            <a:cxnLst/>
            <a:rect l="l" t="t" r="r" b="b"/>
            <a:pathLst>
              <a:path w="4497316" h="2444905">
                <a:moveTo>
                  <a:pt x="0" y="2444905"/>
                </a:moveTo>
                <a:lnTo>
                  <a:pt x="4497316" y="2444905"/>
                </a:lnTo>
                <a:lnTo>
                  <a:pt x="4497316" y="0"/>
                </a:lnTo>
                <a:lnTo>
                  <a:pt x="0" y="0"/>
                </a:lnTo>
                <a:lnTo>
                  <a:pt x="0" y="24449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hlinkClick r:id="rId4" tooltip="https://wordwall.net/uk/resource/81606904"/>
          </p:cNvPr>
          <p:cNvSpPr/>
          <p:nvPr/>
        </p:nvSpPr>
        <p:spPr>
          <a:xfrm>
            <a:off x="553821" y="2855359"/>
            <a:ext cx="8590179" cy="5852059"/>
          </a:xfrm>
          <a:custGeom>
            <a:avLst/>
            <a:gdLst/>
            <a:ahLst/>
            <a:cxnLst/>
            <a:rect l="l" t="t" r="r" b="b"/>
            <a:pathLst>
              <a:path w="8590179" h="5852059">
                <a:moveTo>
                  <a:pt x="0" y="0"/>
                </a:moveTo>
                <a:lnTo>
                  <a:pt x="8590179" y="0"/>
                </a:lnTo>
                <a:lnTo>
                  <a:pt x="8590179" y="5852060"/>
                </a:lnTo>
                <a:lnTo>
                  <a:pt x="0" y="58520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93789" y="6114774"/>
            <a:ext cx="3696895" cy="3454643"/>
          </a:xfrm>
          <a:custGeom>
            <a:avLst/>
            <a:gdLst/>
            <a:ahLst/>
            <a:cxnLst/>
            <a:rect l="l" t="t" r="r" b="b"/>
            <a:pathLst>
              <a:path w="3696895" h="3454643">
                <a:moveTo>
                  <a:pt x="0" y="0"/>
                </a:moveTo>
                <a:lnTo>
                  <a:pt x="3696895" y="0"/>
                </a:lnTo>
                <a:lnTo>
                  <a:pt x="3696895" y="3454643"/>
                </a:lnTo>
                <a:lnTo>
                  <a:pt x="0" y="345464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383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09876" y="710029"/>
            <a:ext cx="12929466" cy="106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4"/>
              </a:lnSpc>
              <a:spcBef>
                <a:spcPct val="0"/>
              </a:spcBef>
            </a:pPr>
            <a:r>
              <a:rPr lang="en-US" sz="9818" u="sng" strike="noStrike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  <a:hlinkClick r:id="rId4" tooltip="https://wordwall.net/uk/resource/81606904"/>
              </a:rPr>
              <a:t>Колесо стилів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2358" y="1785811"/>
            <a:ext cx="8164768" cy="522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2"/>
              </a:lnSpc>
            </a:pPr>
            <a:r>
              <a:rPr lang="en-US" sz="4258" spc="-17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Кожна команда обирає сектор колеса наосліп  та отримує завдання знайти приклади цього стилю на сайтах Pinterest або Behance.</a:t>
            </a:r>
          </a:p>
          <a:p>
            <a:pPr algn="ctr">
              <a:lnSpc>
                <a:spcPts val="3862"/>
              </a:lnSpc>
            </a:pPr>
            <a:endParaRPr lang="en-US" sz="4258" spc="-170">
              <a:solidFill>
                <a:srgbClr val="000000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3862"/>
              </a:lnSpc>
            </a:pPr>
            <a:endParaRPr lang="en-US" sz="4258" spc="-170">
              <a:solidFill>
                <a:srgbClr val="000000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3862"/>
              </a:lnSpc>
            </a:pPr>
            <a:endParaRPr lang="en-US" sz="4258" spc="-170">
              <a:solidFill>
                <a:srgbClr val="000000"/>
              </a:solidFill>
              <a:latin typeface="Alice Bold"/>
              <a:ea typeface="Alice Bold"/>
              <a:cs typeface="Alice Bold"/>
              <a:sym typeface="Alice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2631" y="710029"/>
            <a:ext cx="12962739" cy="106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4"/>
              </a:lnSpc>
              <a:spcBef>
                <a:spcPct val="0"/>
              </a:spcBef>
            </a:pPr>
            <a:r>
              <a:rPr lang="en-US" sz="9818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Змагання дизайнерів</a:t>
            </a: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1258981" y="1258981"/>
            <a:ext cx="5517445" cy="2999483"/>
          </a:xfrm>
          <a:custGeom>
            <a:avLst/>
            <a:gdLst/>
            <a:ahLst/>
            <a:cxnLst/>
            <a:rect l="l" t="t" r="r" b="b"/>
            <a:pathLst>
              <a:path w="5517445" h="2999483">
                <a:moveTo>
                  <a:pt x="5517445" y="2999483"/>
                </a:moveTo>
                <a:lnTo>
                  <a:pt x="0" y="2999483"/>
                </a:lnTo>
                <a:lnTo>
                  <a:pt x="0" y="0"/>
                </a:lnTo>
                <a:lnTo>
                  <a:pt x="5517445" y="0"/>
                </a:lnTo>
                <a:lnTo>
                  <a:pt x="5517445" y="29994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4029536" y="6028536"/>
            <a:ext cx="5517445" cy="2999483"/>
          </a:xfrm>
          <a:custGeom>
            <a:avLst/>
            <a:gdLst/>
            <a:ahLst/>
            <a:cxnLst/>
            <a:rect l="l" t="t" r="r" b="b"/>
            <a:pathLst>
              <a:path w="5517445" h="2999483">
                <a:moveTo>
                  <a:pt x="0" y="0"/>
                </a:moveTo>
                <a:lnTo>
                  <a:pt x="5517445" y="0"/>
                </a:lnTo>
                <a:lnTo>
                  <a:pt x="5517445" y="2999483"/>
                </a:lnTo>
                <a:lnTo>
                  <a:pt x="0" y="2999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6883" y="5305425"/>
            <a:ext cx="4237326" cy="3952875"/>
            <a:chOff x="0" y="0"/>
            <a:chExt cx="656473" cy="6124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6473" cy="612404"/>
            </a:xfrm>
            <a:custGeom>
              <a:avLst/>
              <a:gdLst/>
              <a:ahLst/>
              <a:cxnLst/>
              <a:rect l="l" t="t" r="r" b="b"/>
              <a:pathLst>
                <a:path w="656473" h="612404">
                  <a:moveTo>
                    <a:pt x="42023" y="0"/>
                  </a:moveTo>
                  <a:lnTo>
                    <a:pt x="614450" y="0"/>
                  </a:lnTo>
                  <a:cubicBezTo>
                    <a:pt x="625595" y="0"/>
                    <a:pt x="636284" y="4427"/>
                    <a:pt x="644164" y="12308"/>
                  </a:cubicBezTo>
                  <a:cubicBezTo>
                    <a:pt x="652045" y="20189"/>
                    <a:pt x="656473" y="30878"/>
                    <a:pt x="656473" y="42023"/>
                  </a:cubicBezTo>
                  <a:lnTo>
                    <a:pt x="656473" y="570381"/>
                  </a:lnTo>
                  <a:cubicBezTo>
                    <a:pt x="656473" y="581526"/>
                    <a:pt x="652045" y="592215"/>
                    <a:pt x="644164" y="600096"/>
                  </a:cubicBezTo>
                  <a:cubicBezTo>
                    <a:pt x="636284" y="607976"/>
                    <a:pt x="625595" y="612404"/>
                    <a:pt x="614450" y="612404"/>
                  </a:cubicBezTo>
                  <a:lnTo>
                    <a:pt x="42023" y="612404"/>
                  </a:lnTo>
                  <a:cubicBezTo>
                    <a:pt x="30878" y="612404"/>
                    <a:pt x="20189" y="607976"/>
                    <a:pt x="12308" y="600096"/>
                  </a:cubicBezTo>
                  <a:cubicBezTo>
                    <a:pt x="4427" y="592215"/>
                    <a:pt x="0" y="581526"/>
                    <a:pt x="0" y="570381"/>
                  </a:cubicBezTo>
                  <a:lnTo>
                    <a:pt x="0" y="42023"/>
                  </a:lnTo>
                  <a:cubicBezTo>
                    <a:pt x="0" y="30878"/>
                    <a:pt x="4427" y="20189"/>
                    <a:pt x="12308" y="12308"/>
                  </a:cubicBezTo>
                  <a:cubicBezTo>
                    <a:pt x="20189" y="4427"/>
                    <a:pt x="30878" y="0"/>
                    <a:pt x="42023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842237" y="5324475"/>
            <a:ext cx="3465704" cy="3933825"/>
            <a:chOff x="0" y="0"/>
            <a:chExt cx="536928" cy="6094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6928" cy="609452"/>
            </a:xfrm>
            <a:custGeom>
              <a:avLst/>
              <a:gdLst/>
              <a:ahLst/>
              <a:cxnLst/>
              <a:rect l="l" t="t" r="r" b="b"/>
              <a:pathLst>
                <a:path w="536928" h="609452">
                  <a:moveTo>
                    <a:pt x="51379" y="0"/>
                  </a:moveTo>
                  <a:lnTo>
                    <a:pt x="485549" y="0"/>
                  </a:lnTo>
                  <a:cubicBezTo>
                    <a:pt x="513925" y="0"/>
                    <a:pt x="536928" y="23003"/>
                    <a:pt x="536928" y="51379"/>
                  </a:cubicBezTo>
                  <a:lnTo>
                    <a:pt x="536928" y="558073"/>
                  </a:lnTo>
                  <a:cubicBezTo>
                    <a:pt x="536928" y="571700"/>
                    <a:pt x="531515" y="584768"/>
                    <a:pt x="521880" y="594404"/>
                  </a:cubicBezTo>
                  <a:cubicBezTo>
                    <a:pt x="512244" y="604039"/>
                    <a:pt x="499176" y="609452"/>
                    <a:pt x="485549" y="609452"/>
                  </a:cubicBezTo>
                  <a:lnTo>
                    <a:pt x="51379" y="609452"/>
                  </a:lnTo>
                  <a:cubicBezTo>
                    <a:pt x="37752" y="609452"/>
                    <a:pt x="24684" y="604039"/>
                    <a:pt x="15049" y="594404"/>
                  </a:cubicBezTo>
                  <a:cubicBezTo>
                    <a:pt x="5413" y="584768"/>
                    <a:pt x="0" y="571700"/>
                    <a:pt x="0" y="558073"/>
                  </a:cubicBezTo>
                  <a:lnTo>
                    <a:pt x="0" y="51379"/>
                  </a:lnTo>
                  <a:cubicBezTo>
                    <a:pt x="0" y="23003"/>
                    <a:pt x="23003" y="0"/>
                    <a:pt x="51379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555591" y="5324475"/>
            <a:ext cx="2832578" cy="3933825"/>
            <a:chOff x="0" y="0"/>
            <a:chExt cx="438840" cy="6094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8840" cy="609452"/>
            </a:xfrm>
            <a:custGeom>
              <a:avLst/>
              <a:gdLst/>
              <a:ahLst/>
              <a:cxnLst/>
              <a:rect l="l" t="t" r="r" b="b"/>
              <a:pathLst>
                <a:path w="438840" h="609452">
                  <a:moveTo>
                    <a:pt x="62863" y="0"/>
                  </a:moveTo>
                  <a:lnTo>
                    <a:pt x="375977" y="0"/>
                  </a:lnTo>
                  <a:cubicBezTo>
                    <a:pt x="410696" y="0"/>
                    <a:pt x="438840" y="28145"/>
                    <a:pt x="438840" y="62863"/>
                  </a:cubicBezTo>
                  <a:lnTo>
                    <a:pt x="438840" y="546590"/>
                  </a:lnTo>
                  <a:cubicBezTo>
                    <a:pt x="438840" y="581308"/>
                    <a:pt x="410696" y="609452"/>
                    <a:pt x="375977" y="609452"/>
                  </a:cubicBezTo>
                  <a:lnTo>
                    <a:pt x="62863" y="609452"/>
                  </a:lnTo>
                  <a:cubicBezTo>
                    <a:pt x="46191" y="609452"/>
                    <a:pt x="30201" y="602829"/>
                    <a:pt x="18412" y="591040"/>
                  </a:cubicBezTo>
                  <a:cubicBezTo>
                    <a:pt x="6623" y="579251"/>
                    <a:pt x="0" y="563262"/>
                    <a:pt x="0" y="546590"/>
                  </a:cubicBezTo>
                  <a:lnTo>
                    <a:pt x="0" y="62863"/>
                  </a:lnTo>
                  <a:cubicBezTo>
                    <a:pt x="0" y="46191"/>
                    <a:pt x="6623" y="30201"/>
                    <a:pt x="18412" y="18412"/>
                  </a:cubicBezTo>
                  <a:cubicBezTo>
                    <a:pt x="30201" y="6623"/>
                    <a:pt x="46191" y="0"/>
                    <a:pt x="62863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2635819" y="5324475"/>
            <a:ext cx="3802052" cy="3933825"/>
            <a:chOff x="0" y="0"/>
            <a:chExt cx="589037" cy="6094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9037" cy="609452"/>
            </a:xfrm>
            <a:custGeom>
              <a:avLst/>
              <a:gdLst/>
              <a:ahLst/>
              <a:cxnLst/>
              <a:rect l="l" t="t" r="r" b="b"/>
              <a:pathLst>
                <a:path w="589037" h="609452">
                  <a:moveTo>
                    <a:pt x="46834" y="0"/>
                  </a:moveTo>
                  <a:lnTo>
                    <a:pt x="542204" y="0"/>
                  </a:lnTo>
                  <a:cubicBezTo>
                    <a:pt x="568069" y="0"/>
                    <a:pt x="589037" y="20968"/>
                    <a:pt x="589037" y="46834"/>
                  </a:cubicBezTo>
                  <a:lnTo>
                    <a:pt x="589037" y="562619"/>
                  </a:lnTo>
                  <a:cubicBezTo>
                    <a:pt x="589037" y="575040"/>
                    <a:pt x="584103" y="586952"/>
                    <a:pt x="575320" y="595735"/>
                  </a:cubicBezTo>
                  <a:cubicBezTo>
                    <a:pt x="566537" y="604518"/>
                    <a:pt x="554625" y="609452"/>
                    <a:pt x="542204" y="609452"/>
                  </a:cubicBezTo>
                  <a:lnTo>
                    <a:pt x="46834" y="609452"/>
                  </a:lnTo>
                  <a:cubicBezTo>
                    <a:pt x="34413" y="609452"/>
                    <a:pt x="22500" y="604518"/>
                    <a:pt x="13717" y="595735"/>
                  </a:cubicBezTo>
                  <a:cubicBezTo>
                    <a:pt x="4934" y="586952"/>
                    <a:pt x="0" y="575040"/>
                    <a:pt x="0" y="562619"/>
                  </a:cubicBezTo>
                  <a:lnTo>
                    <a:pt x="0" y="46834"/>
                  </a:lnTo>
                  <a:cubicBezTo>
                    <a:pt x="0" y="20968"/>
                    <a:pt x="20968" y="0"/>
                    <a:pt x="46834" y="0"/>
                  </a:cubicBez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374092" y="1878403"/>
            <a:ext cx="14414166" cy="303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  <a:spcBef>
                <a:spcPct val="0"/>
              </a:spcBef>
            </a:pPr>
            <a:r>
              <a:rPr lang="en-US" sz="3481" spc="-13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Завдання - створити афішу для вигаданого фестивалю. Але завдання буде ускладнене певними вимогами. Наприклад, ваша команда може отримати стиль "мінімалізм", обмеження в "3 кольори" або умову "використати лише один шрифт". На виконання завдання у вас буде обмежений час — всього 10 хвилин.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5469" y="1407519"/>
            <a:ext cx="15057061" cy="846298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5906816" y="8899152"/>
            <a:ext cx="2704967" cy="3484150"/>
          </a:xfrm>
          <a:custGeom>
            <a:avLst/>
            <a:gdLst/>
            <a:ahLst/>
            <a:cxnLst/>
            <a:rect l="l" t="t" r="r" b="b"/>
            <a:pathLst>
              <a:path w="2704967" h="3484150">
                <a:moveTo>
                  <a:pt x="0" y="0"/>
                </a:moveTo>
                <a:lnTo>
                  <a:pt x="2704968" y="0"/>
                </a:lnTo>
                <a:lnTo>
                  <a:pt x="2704968" y="3484150"/>
                </a:lnTo>
                <a:lnTo>
                  <a:pt x="0" y="348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78825" y="180975"/>
            <a:ext cx="9285378" cy="122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928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Відгадай логотип</a:t>
            </a:r>
          </a:p>
        </p:txBody>
      </p:sp>
      <p:sp>
        <p:nvSpPr>
          <p:cNvPr id="5" name="Freeform 5"/>
          <p:cNvSpPr/>
          <p:nvPr/>
        </p:nvSpPr>
        <p:spPr>
          <a:xfrm rot="5312077">
            <a:off x="-722566" y="-400952"/>
            <a:ext cx="2219860" cy="2859305"/>
          </a:xfrm>
          <a:custGeom>
            <a:avLst/>
            <a:gdLst/>
            <a:ahLst/>
            <a:cxnLst/>
            <a:rect l="l" t="t" r="r" b="b"/>
            <a:pathLst>
              <a:path w="2219860" h="2859305">
                <a:moveTo>
                  <a:pt x="0" y="0"/>
                </a:moveTo>
                <a:lnTo>
                  <a:pt x="2219861" y="0"/>
                </a:lnTo>
                <a:lnTo>
                  <a:pt x="2219861" y="2859304"/>
                </a:lnTo>
                <a:lnTo>
                  <a:pt x="0" y="28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223961" y="6381157"/>
            <a:ext cx="7184661" cy="3905843"/>
          </a:xfrm>
          <a:custGeom>
            <a:avLst/>
            <a:gdLst/>
            <a:ahLst/>
            <a:cxnLst/>
            <a:rect l="l" t="t" r="r" b="b"/>
            <a:pathLst>
              <a:path w="7184661" h="3905843">
                <a:moveTo>
                  <a:pt x="7184662" y="0"/>
                </a:moveTo>
                <a:lnTo>
                  <a:pt x="0" y="0"/>
                </a:lnTo>
                <a:lnTo>
                  <a:pt x="0" y="3905843"/>
                </a:lnTo>
                <a:lnTo>
                  <a:pt x="7184662" y="3905843"/>
                </a:lnTo>
                <a:lnTo>
                  <a:pt x="71846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66042" y="6162448"/>
            <a:ext cx="10419470" cy="3853316"/>
            <a:chOff x="0" y="0"/>
            <a:chExt cx="13892627" cy="51377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46209" cy="513775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73209" y="0"/>
              <a:ext cx="4546209" cy="513775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46418" y="0"/>
              <a:ext cx="4546209" cy="513775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349242" y="512349"/>
            <a:ext cx="17589515" cy="126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6"/>
              </a:lnSpc>
            </a:pPr>
            <a:r>
              <a:rPr lang="en-US" sz="9818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Дизайн для відомого бренду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797" y="1697451"/>
            <a:ext cx="17125961" cy="412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9"/>
              </a:lnSpc>
              <a:spcBef>
                <a:spcPct val="0"/>
              </a:spcBef>
            </a:pPr>
            <a:r>
              <a:rPr lang="en-US" sz="3349" u="none" strike="noStrike" spc="-133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Завдання: кожній команді видається задача — розробити концепцію редизайну для відомого бренду, наприклад, Coca-Cola, Nike або Disney, з урахуванням обраної цільової аудиторії.</a:t>
            </a:r>
          </a:p>
          <a:p>
            <a:pPr marL="0" lvl="0" indent="0" algn="ctr">
              <a:lnSpc>
                <a:spcPts val="4689"/>
              </a:lnSpc>
              <a:spcBef>
                <a:spcPct val="0"/>
              </a:spcBef>
            </a:pPr>
            <a:r>
              <a:rPr lang="en-US" sz="3349" u="none" strike="noStrike" spc="-133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Особливість: учні мають повну свободу фантазувати, досліджуючи, як можна оновити стиль бренду, зберігаючи його ідентичність. У презентації концепції команда пояснює, чому обрані кольори, стилі та елементи відповідають саме цьому бренду і як вони підходять для його позиціонування.</a:t>
            </a:r>
          </a:p>
        </p:txBody>
      </p:sp>
      <p:sp>
        <p:nvSpPr>
          <p:cNvPr id="9" name="Freeform 9"/>
          <p:cNvSpPr/>
          <p:nvPr/>
        </p:nvSpPr>
        <p:spPr>
          <a:xfrm>
            <a:off x="-3592331" y="6381157"/>
            <a:ext cx="7184661" cy="3905843"/>
          </a:xfrm>
          <a:custGeom>
            <a:avLst/>
            <a:gdLst/>
            <a:ahLst/>
            <a:cxnLst/>
            <a:rect l="l" t="t" r="r" b="b"/>
            <a:pathLst>
              <a:path w="7184661" h="3905843">
                <a:moveTo>
                  <a:pt x="0" y="0"/>
                </a:moveTo>
                <a:lnTo>
                  <a:pt x="7184662" y="0"/>
                </a:lnTo>
                <a:lnTo>
                  <a:pt x="7184662" y="3905843"/>
                </a:lnTo>
                <a:lnTo>
                  <a:pt x="0" y="3905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56393"/>
            <a:ext cx="16230600" cy="126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6"/>
              </a:lnSpc>
              <a:spcBef>
                <a:spcPct val="0"/>
              </a:spcBef>
            </a:pPr>
            <a:r>
              <a:rPr lang="en-US" sz="9818" u="sng" strike="noStrike" spc="-392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  <a:hlinkClick r:id="rId2" tooltip="https://www.canva.com/design/DAGWHrxHjH4/u3woF4DYjEVUR8rTg64Lyw/edit?utm_content=DAGWHrxHjH4&amp;utm_campaign=designshare&amp;utm_medium=link2&amp;utm_source=sharebutton"/>
              </a:rPr>
              <a:t>Рефлексія</a:t>
            </a:r>
          </a:p>
        </p:txBody>
      </p:sp>
      <p:sp>
        <p:nvSpPr>
          <p:cNvPr id="3" name="Freeform 3"/>
          <p:cNvSpPr/>
          <p:nvPr/>
        </p:nvSpPr>
        <p:spPr>
          <a:xfrm>
            <a:off x="2439" y="6741513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0" y="0"/>
                </a:moveTo>
                <a:lnTo>
                  <a:pt x="6521798" y="0"/>
                </a:lnTo>
                <a:lnTo>
                  <a:pt x="6521798" y="3545487"/>
                </a:lnTo>
                <a:lnTo>
                  <a:pt x="0" y="3545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766201" y="6741513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6521799" y="0"/>
                </a:moveTo>
                <a:lnTo>
                  <a:pt x="0" y="0"/>
                </a:lnTo>
                <a:lnTo>
                  <a:pt x="0" y="3545487"/>
                </a:lnTo>
                <a:lnTo>
                  <a:pt x="6521799" y="3545487"/>
                </a:lnTo>
                <a:lnTo>
                  <a:pt x="65217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1766201" y="0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0" y="0"/>
                </a:moveTo>
                <a:lnTo>
                  <a:pt x="6521799" y="0"/>
                </a:lnTo>
                <a:lnTo>
                  <a:pt x="6521799" y="3545487"/>
                </a:lnTo>
                <a:lnTo>
                  <a:pt x="0" y="3545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 flipH="1">
            <a:off x="0" y="0"/>
            <a:ext cx="6521799" cy="3545487"/>
          </a:xfrm>
          <a:custGeom>
            <a:avLst/>
            <a:gdLst/>
            <a:ahLst/>
            <a:cxnLst/>
            <a:rect l="l" t="t" r="r" b="b"/>
            <a:pathLst>
              <a:path w="6521799" h="3545487">
                <a:moveTo>
                  <a:pt x="6521799" y="0"/>
                </a:moveTo>
                <a:lnTo>
                  <a:pt x="0" y="0"/>
                </a:lnTo>
                <a:lnTo>
                  <a:pt x="0" y="3545487"/>
                </a:lnTo>
                <a:lnTo>
                  <a:pt x="6521799" y="3545487"/>
                </a:lnTo>
                <a:lnTo>
                  <a:pt x="65217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2" tooltip="https://www.canva.com/design/DAGWHrxHjH4/u3woF4DYjEVUR8rTg64Lyw/edit?utm_content=DAGWHrxHjH4&amp;utm_campaign=designshare&amp;utm_medium=link2&amp;utm_source=sharebutton"/>
          </p:cNvPr>
          <p:cNvSpPr/>
          <p:nvPr/>
        </p:nvSpPr>
        <p:spPr>
          <a:xfrm>
            <a:off x="6838562" y="4467801"/>
            <a:ext cx="4610876" cy="5710063"/>
          </a:xfrm>
          <a:custGeom>
            <a:avLst/>
            <a:gdLst/>
            <a:ahLst/>
            <a:cxnLst/>
            <a:rect l="l" t="t" r="r" b="b"/>
            <a:pathLst>
              <a:path w="4610876" h="5710063">
                <a:moveTo>
                  <a:pt x="0" y="0"/>
                </a:moveTo>
                <a:lnTo>
                  <a:pt x="4610876" y="0"/>
                </a:lnTo>
                <a:lnTo>
                  <a:pt x="4610876" y="5710063"/>
                </a:lnTo>
                <a:lnTo>
                  <a:pt x="0" y="57100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1092" y="4467801"/>
            <a:ext cx="2328214" cy="2440376"/>
          </a:xfrm>
          <a:custGeom>
            <a:avLst/>
            <a:gdLst/>
            <a:ahLst/>
            <a:cxnLst/>
            <a:rect l="l" t="t" r="r" b="b"/>
            <a:pathLst>
              <a:path w="2328214" h="2440376">
                <a:moveTo>
                  <a:pt x="0" y="0"/>
                </a:moveTo>
                <a:lnTo>
                  <a:pt x="2328214" y="0"/>
                </a:lnTo>
                <a:lnTo>
                  <a:pt x="2328214" y="2440377"/>
                </a:lnTo>
                <a:lnTo>
                  <a:pt x="0" y="24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33631" y="5687989"/>
            <a:ext cx="2328214" cy="2440376"/>
          </a:xfrm>
          <a:custGeom>
            <a:avLst/>
            <a:gdLst/>
            <a:ahLst/>
            <a:cxnLst/>
            <a:rect l="l" t="t" r="r" b="b"/>
            <a:pathLst>
              <a:path w="2328214" h="2440376">
                <a:moveTo>
                  <a:pt x="0" y="0"/>
                </a:moveTo>
                <a:lnTo>
                  <a:pt x="2328214" y="0"/>
                </a:lnTo>
                <a:lnTo>
                  <a:pt x="2328214" y="2440377"/>
                </a:lnTo>
                <a:lnTo>
                  <a:pt x="0" y="244037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766201" y="5687989"/>
            <a:ext cx="2328214" cy="2440376"/>
          </a:xfrm>
          <a:custGeom>
            <a:avLst/>
            <a:gdLst/>
            <a:ahLst/>
            <a:cxnLst/>
            <a:rect l="l" t="t" r="r" b="b"/>
            <a:pathLst>
              <a:path w="2328214" h="2440376">
                <a:moveTo>
                  <a:pt x="0" y="0"/>
                </a:moveTo>
                <a:lnTo>
                  <a:pt x="2328214" y="0"/>
                </a:lnTo>
                <a:lnTo>
                  <a:pt x="2328214" y="2440377"/>
                </a:lnTo>
                <a:lnTo>
                  <a:pt x="0" y="2440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08740" y="4467801"/>
            <a:ext cx="2328214" cy="2440376"/>
          </a:xfrm>
          <a:custGeom>
            <a:avLst/>
            <a:gdLst/>
            <a:ahLst/>
            <a:cxnLst/>
            <a:rect l="l" t="t" r="r" b="b"/>
            <a:pathLst>
              <a:path w="2328214" h="2440376">
                <a:moveTo>
                  <a:pt x="0" y="0"/>
                </a:moveTo>
                <a:lnTo>
                  <a:pt x="2328214" y="0"/>
                </a:lnTo>
                <a:lnTo>
                  <a:pt x="2328214" y="2440377"/>
                </a:lnTo>
                <a:lnTo>
                  <a:pt x="0" y="2440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33993" y="6193746"/>
            <a:ext cx="1589883" cy="1428864"/>
          </a:xfrm>
          <a:custGeom>
            <a:avLst/>
            <a:gdLst/>
            <a:ahLst/>
            <a:cxnLst/>
            <a:rect l="l" t="t" r="r" b="b"/>
            <a:pathLst>
              <a:path w="1589883" h="1428864">
                <a:moveTo>
                  <a:pt x="0" y="0"/>
                </a:moveTo>
                <a:lnTo>
                  <a:pt x="1589883" y="0"/>
                </a:lnTo>
                <a:lnTo>
                  <a:pt x="1589883" y="1428863"/>
                </a:lnTo>
                <a:lnTo>
                  <a:pt x="0" y="1428863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168653">
            <a:off x="1842756" y="4864358"/>
            <a:ext cx="1224887" cy="1893796"/>
          </a:xfrm>
          <a:custGeom>
            <a:avLst/>
            <a:gdLst/>
            <a:ahLst/>
            <a:cxnLst/>
            <a:rect l="l" t="t" r="r" b="b"/>
            <a:pathLst>
              <a:path w="1224887" h="1893796">
                <a:moveTo>
                  <a:pt x="0" y="0"/>
                </a:moveTo>
                <a:lnTo>
                  <a:pt x="1224886" y="0"/>
                </a:lnTo>
                <a:lnTo>
                  <a:pt x="1224886" y="1893797"/>
                </a:lnTo>
                <a:lnTo>
                  <a:pt x="0" y="1893797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093763" y="6193746"/>
            <a:ext cx="1673090" cy="1395010"/>
          </a:xfrm>
          <a:custGeom>
            <a:avLst/>
            <a:gdLst/>
            <a:ahLst/>
            <a:cxnLst/>
            <a:rect l="l" t="t" r="r" b="b"/>
            <a:pathLst>
              <a:path w="1673090" h="1395010">
                <a:moveTo>
                  <a:pt x="0" y="0"/>
                </a:moveTo>
                <a:lnTo>
                  <a:pt x="1673090" y="0"/>
                </a:lnTo>
                <a:lnTo>
                  <a:pt x="1673090" y="1395010"/>
                </a:lnTo>
                <a:lnTo>
                  <a:pt x="0" y="139501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42115" y="5022535"/>
            <a:ext cx="1844140" cy="1577443"/>
          </a:xfrm>
          <a:custGeom>
            <a:avLst/>
            <a:gdLst/>
            <a:ahLst/>
            <a:cxnLst/>
            <a:rect l="l" t="t" r="r" b="b"/>
            <a:pathLst>
              <a:path w="1844140" h="1577443">
                <a:moveTo>
                  <a:pt x="0" y="0"/>
                </a:moveTo>
                <a:lnTo>
                  <a:pt x="1844140" y="0"/>
                </a:lnTo>
                <a:lnTo>
                  <a:pt x="1844140" y="1577443"/>
                </a:lnTo>
                <a:lnTo>
                  <a:pt x="0" y="1577443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17399" y="3464060"/>
            <a:ext cx="15453203" cy="90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4"/>
              </a:lnSpc>
            </a:pPr>
            <a:r>
              <a:rPr lang="en-US" sz="3549" spc="-141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На віртуальній дошці кожен учень додає </a:t>
            </a:r>
            <a:r>
              <a:rPr lang="en-US" sz="3549" i="1" spc="-141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"листочок"</a:t>
            </a:r>
            <a:r>
              <a:rPr lang="en-US" sz="3549" spc="-141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із власним враженням про урок: що здивувало, що сподобалося, що хотів би ще вивчити.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32969" y="2473326"/>
            <a:ext cx="9822062" cy="78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04"/>
              </a:lnSpc>
              <a:spcBef>
                <a:spcPct val="0"/>
              </a:spcBef>
            </a:pPr>
            <a:r>
              <a:rPr lang="en-US" sz="5941" i="1" u="sng" spc="-237">
                <a:solidFill>
                  <a:srgbClr val="32C48A"/>
                </a:solidFill>
                <a:latin typeface="Alice Bold Italics"/>
                <a:ea typeface="Alice Bold Italics"/>
                <a:cs typeface="Alice Bold Italics"/>
                <a:sym typeface="Alice Bold Italics"/>
                <a:hlinkClick r:id="rId2" tooltip="https://www.canva.com/design/DAGWHrxHjH4/u3woF4DYjEVUR8rTg64Lyw/edit?utm_content=DAGWHrxHjH4&amp;utm_campaign=designshare&amp;utm_medium=link2&amp;utm_source=sharebutton"/>
              </a:rPr>
              <a:t>“Дерево вражень”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39033" y="8809598"/>
            <a:ext cx="2704967" cy="3484150"/>
          </a:xfrm>
          <a:custGeom>
            <a:avLst/>
            <a:gdLst/>
            <a:ahLst/>
            <a:cxnLst/>
            <a:rect l="l" t="t" r="r" b="b"/>
            <a:pathLst>
              <a:path w="2704967" h="3484150">
                <a:moveTo>
                  <a:pt x="0" y="0"/>
                </a:moveTo>
                <a:lnTo>
                  <a:pt x="2704967" y="0"/>
                </a:lnTo>
                <a:lnTo>
                  <a:pt x="2704967" y="3484150"/>
                </a:lnTo>
                <a:lnTo>
                  <a:pt x="0" y="34841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149728" y="471750"/>
            <a:ext cx="17302255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Емоційне налаштування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450931" y="1906587"/>
            <a:ext cx="8645086" cy="864508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1684" y="560197"/>
              <a:ext cx="2909951" cy="2520061"/>
            </a:xfrm>
            <a:custGeom>
              <a:avLst/>
              <a:gdLst/>
              <a:ahLst/>
              <a:cxnLst/>
              <a:rect l="l" t="t" r="r" b="b"/>
              <a:pathLst>
                <a:path w="2909951" h="2520061">
                  <a:moveTo>
                    <a:pt x="1454912" y="0"/>
                  </a:moveTo>
                  <a:lnTo>
                    <a:pt x="0" y="2520061"/>
                  </a:lnTo>
                  <a:lnTo>
                    <a:pt x="2909951" y="252006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20088" y="560197"/>
              <a:ext cx="2909824" cy="2520061"/>
            </a:xfrm>
            <a:custGeom>
              <a:avLst/>
              <a:gdLst/>
              <a:ahLst/>
              <a:cxnLst/>
              <a:rect l="l" t="t" r="r" b="b"/>
              <a:pathLst>
                <a:path w="2909824" h="2520061">
                  <a:moveTo>
                    <a:pt x="1454912" y="2520061"/>
                  </a:moveTo>
                  <a:lnTo>
                    <a:pt x="2909824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428365" y="560197"/>
              <a:ext cx="2909951" cy="2520061"/>
            </a:xfrm>
            <a:custGeom>
              <a:avLst/>
              <a:gdLst/>
              <a:ahLst/>
              <a:cxnLst/>
              <a:rect l="l" t="t" r="r" b="b"/>
              <a:pathLst>
                <a:path w="2909951" h="2520061">
                  <a:moveTo>
                    <a:pt x="1455039" y="0"/>
                  </a:moveTo>
                  <a:lnTo>
                    <a:pt x="0" y="2520061"/>
                  </a:lnTo>
                  <a:lnTo>
                    <a:pt x="2909951" y="2520061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28365" y="3267456"/>
              <a:ext cx="2909951" cy="2519934"/>
            </a:xfrm>
            <a:custGeom>
              <a:avLst/>
              <a:gdLst/>
              <a:ahLst/>
              <a:cxnLst/>
              <a:rect l="l" t="t" r="r" b="b"/>
              <a:pathLst>
                <a:path w="2909951" h="2519934">
                  <a:moveTo>
                    <a:pt x="1455039" y="2519934"/>
                  </a:moveTo>
                  <a:lnTo>
                    <a:pt x="2909951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720088" y="3267456"/>
              <a:ext cx="2909824" cy="2519934"/>
            </a:xfrm>
            <a:custGeom>
              <a:avLst/>
              <a:gdLst/>
              <a:ahLst/>
              <a:cxnLst/>
              <a:rect l="l" t="t" r="r" b="b"/>
              <a:pathLst>
                <a:path w="2909824" h="2519934">
                  <a:moveTo>
                    <a:pt x="1454912" y="0"/>
                  </a:moveTo>
                  <a:lnTo>
                    <a:pt x="0" y="2519934"/>
                  </a:lnTo>
                  <a:lnTo>
                    <a:pt x="2909824" y="2519934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84" y="3267456"/>
              <a:ext cx="2909951" cy="2519934"/>
            </a:xfrm>
            <a:custGeom>
              <a:avLst/>
              <a:gdLst/>
              <a:ahLst/>
              <a:cxnLst/>
              <a:rect l="l" t="t" r="r" b="b"/>
              <a:pathLst>
                <a:path w="2909951" h="2519934">
                  <a:moveTo>
                    <a:pt x="1454912" y="2519934"/>
                  </a:moveTo>
                  <a:lnTo>
                    <a:pt x="2909951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99167" y="2824601"/>
            <a:ext cx="9191833" cy="67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312" spc="-13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Пропоную вам обрати зручну позу, закрити очі та уявити, що ви зараз потрапили у свій ідеальний дизайнерський простір. Подумайте про те, </a:t>
            </a:r>
          </a:p>
          <a:p>
            <a:pPr algn="l">
              <a:lnSpc>
                <a:spcPts val="4140"/>
              </a:lnSpc>
            </a:pPr>
            <a:r>
              <a:rPr lang="en-US" sz="3312" spc="-13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що вас оточує.</a:t>
            </a:r>
          </a:p>
          <a:p>
            <a:pPr algn="l">
              <a:lnSpc>
                <a:spcPts val="4140"/>
              </a:lnSpc>
            </a:pPr>
            <a:r>
              <a:rPr lang="en-US" sz="3312" spc="-13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Придивіться уважно до кожної деталі: які кольори ви бачите навколо? Які форми привертають вашу увагу? Чи є текстури, </a:t>
            </a:r>
          </a:p>
          <a:p>
            <a:pPr algn="l">
              <a:lnSpc>
                <a:spcPts val="4140"/>
              </a:lnSpc>
            </a:pPr>
            <a:r>
              <a:rPr lang="en-US" sz="3312" spc="-13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приємні для вас на дотик?</a:t>
            </a:r>
          </a:p>
          <a:p>
            <a:pPr algn="l">
              <a:lnSpc>
                <a:spcPts val="4140"/>
              </a:lnSpc>
            </a:pPr>
            <a:r>
              <a:rPr lang="en-US" sz="3312" spc="-13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А тепер спробуйте відчути емоції, які цей простір викликає у вас? Чи відчуваєте ви натхнення творити щось нове, перебуваючи тут? Дайте цим емоціям наповнити вас.</a:t>
            </a:r>
          </a:p>
          <a:p>
            <a:pPr algn="l">
              <a:lnSpc>
                <a:spcPts val="3878"/>
              </a:lnSpc>
            </a:pPr>
            <a:endParaRPr lang="en-US" sz="3312" spc="-132">
              <a:solidFill>
                <a:srgbClr val="000000"/>
              </a:solidFill>
              <a:latin typeface="Alice Bold"/>
              <a:ea typeface="Alice Bold"/>
              <a:cs typeface="Alice Bold"/>
              <a:sym typeface="Alice Bold"/>
            </a:endParaRPr>
          </a:p>
        </p:txBody>
      </p:sp>
      <p:sp>
        <p:nvSpPr>
          <p:cNvPr id="12" name="Freeform 12"/>
          <p:cNvSpPr/>
          <p:nvPr/>
        </p:nvSpPr>
        <p:spPr>
          <a:xfrm rot="5312077">
            <a:off x="-81230" y="-283525"/>
            <a:ext cx="2219860" cy="2859305"/>
          </a:xfrm>
          <a:custGeom>
            <a:avLst/>
            <a:gdLst/>
            <a:ahLst/>
            <a:cxnLst/>
            <a:rect l="l" t="t" r="r" b="b"/>
            <a:pathLst>
              <a:path w="2219860" h="2859305">
                <a:moveTo>
                  <a:pt x="0" y="0"/>
                </a:moveTo>
                <a:lnTo>
                  <a:pt x="2219860" y="0"/>
                </a:lnTo>
                <a:lnTo>
                  <a:pt x="2219860" y="2859305"/>
                </a:lnTo>
                <a:lnTo>
                  <a:pt x="0" y="285930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41192" y="1839912"/>
            <a:ext cx="15219478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spc="-13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Творча візуалізація:  </a:t>
            </a:r>
            <a:r>
              <a:rPr lang="en-US" sz="3499" i="1" spc="-139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деальний дизайнерський простір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74085" y="4392807"/>
            <a:ext cx="10442293" cy="1958585"/>
            <a:chOff x="0" y="0"/>
            <a:chExt cx="2750234" cy="515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0234" cy="515841"/>
            </a:xfrm>
            <a:custGeom>
              <a:avLst/>
              <a:gdLst/>
              <a:ahLst/>
              <a:cxnLst/>
              <a:rect l="l" t="t" r="r" b="b"/>
              <a:pathLst>
                <a:path w="2750234" h="515841">
                  <a:moveTo>
                    <a:pt x="0" y="0"/>
                  </a:moveTo>
                  <a:lnTo>
                    <a:pt x="2750234" y="0"/>
                  </a:lnTo>
                  <a:lnTo>
                    <a:pt x="2750234" y="515841"/>
                  </a:lnTo>
                  <a:lnTo>
                    <a:pt x="0" y="515841"/>
                  </a:ln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50234" cy="563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1927918" y="6351393"/>
            <a:ext cx="1800986" cy="2052282"/>
          </a:xfrm>
          <a:custGeom>
            <a:avLst/>
            <a:gdLst/>
            <a:ahLst/>
            <a:cxnLst/>
            <a:rect l="l" t="t" r="r" b="b"/>
            <a:pathLst>
              <a:path w="1800986" h="2052282">
                <a:moveTo>
                  <a:pt x="0" y="0"/>
                </a:moveTo>
                <a:lnTo>
                  <a:pt x="1800986" y="0"/>
                </a:lnTo>
                <a:lnTo>
                  <a:pt x="1800986" y="2052282"/>
                </a:lnTo>
                <a:lnTo>
                  <a:pt x="0" y="20522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303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044542" y="-882772"/>
            <a:ext cx="2917312" cy="291731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82332" y="2763868"/>
            <a:ext cx="4276968" cy="5216464"/>
            <a:chOff x="0" y="0"/>
            <a:chExt cx="5702624" cy="695528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02624" cy="6955285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770214" y="458788"/>
            <a:ext cx="10747571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Що таке дизайн?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3978" y="2744818"/>
            <a:ext cx="10340107" cy="58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sz="36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Дизайн — це мистецтво поєднувати форму, колір і функцію. Дизайнери не просто створюють гарні речі — вони розв'язують проблеми, враховуючи естетичні та практичні аспекти.</a:t>
            </a:r>
          </a:p>
          <a:p>
            <a:pPr algn="ctr">
              <a:lnSpc>
                <a:spcPts val="4587"/>
              </a:lnSpc>
            </a:pPr>
            <a:endParaRPr lang="en-US" sz="3699">
              <a:solidFill>
                <a:srgbClr val="000000"/>
              </a:solidFill>
              <a:latin typeface="Alice Bold"/>
              <a:ea typeface="Alice Bold"/>
              <a:cs typeface="Alice Bold"/>
              <a:sym typeface="Alice Bold"/>
            </a:endParaRPr>
          </a:p>
          <a:p>
            <a:pPr algn="ctr">
              <a:lnSpc>
                <a:spcPts val="4587"/>
              </a:lnSpc>
            </a:pPr>
            <a:r>
              <a:rPr lang="en-US" sz="3699" i="1">
                <a:solidFill>
                  <a:srgbClr val="000000"/>
                </a:solidFill>
                <a:latin typeface="Alice Bold Italics"/>
                <a:ea typeface="Alice Bold Italics"/>
                <a:cs typeface="Alice Bold Italics"/>
                <a:sym typeface="Alice Bold Italics"/>
              </a:rPr>
              <a:t>Чому дизайн важливий?</a:t>
            </a:r>
            <a:r>
              <a:rPr lang="en-US" sz="36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Уявіть, що ви користуєтесь незручною програмою чи носите взуття, яке тисне. Дизайн допомагає створити щось красиве та зручне одночасно.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1019" y="1104900"/>
            <a:ext cx="3298281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>
                <a:solidFill>
                  <a:srgbClr val="76553B"/>
                </a:solidFill>
                <a:latin typeface="Nourd"/>
                <a:ea typeface="Nourd"/>
                <a:cs typeface="Nourd"/>
                <a:sym typeface="Nourd"/>
              </a:rPr>
              <a:t>11 КЛАС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35845" y="-664517"/>
            <a:ext cx="8823812" cy="3497909"/>
            <a:chOff x="0" y="0"/>
            <a:chExt cx="2323967" cy="921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3967" cy="921260"/>
            </a:xfrm>
            <a:custGeom>
              <a:avLst/>
              <a:gdLst/>
              <a:ahLst/>
              <a:cxnLst/>
              <a:rect l="l" t="t" r="r" b="b"/>
              <a:pathLst>
                <a:path w="2323967" h="921260">
                  <a:moveTo>
                    <a:pt x="0" y="0"/>
                  </a:moveTo>
                  <a:lnTo>
                    <a:pt x="2323967" y="0"/>
                  </a:lnTo>
                  <a:lnTo>
                    <a:pt x="2323967" y="921260"/>
                  </a:lnTo>
                  <a:lnTo>
                    <a:pt x="0" y="921260"/>
                  </a:ln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23967" cy="9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8245" y="9464051"/>
            <a:ext cx="1849117" cy="1645897"/>
            <a:chOff x="0" y="0"/>
            <a:chExt cx="487010" cy="4334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7010" cy="433487"/>
            </a:xfrm>
            <a:custGeom>
              <a:avLst/>
              <a:gdLst/>
              <a:ahLst/>
              <a:cxnLst/>
              <a:rect l="l" t="t" r="r" b="b"/>
              <a:pathLst>
                <a:path w="487010" h="433487">
                  <a:moveTo>
                    <a:pt x="0" y="0"/>
                  </a:moveTo>
                  <a:lnTo>
                    <a:pt x="487010" y="0"/>
                  </a:lnTo>
                  <a:lnTo>
                    <a:pt x="487010" y="433487"/>
                  </a:lnTo>
                  <a:lnTo>
                    <a:pt x="0" y="433487"/>
                  </a:ln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7010" cy="481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5065020" y="7611939"/>
            <a:ext cx="4920680" cy="2675061"/>
          </a:xfrm>
          <a:custGeom>
            <a:avLst/>
            <a:gdLst/>
            <a:ahLst/>
            <a:cxnLst/>
            <a:rect l="l" t="t" r="r" b="b"/>
            <a:pathLst>
              <a:path w="4920680" h="2675061">
                <a:moveTo>
                  <a:pt x="4920680" y="0"/>
                </a:moveTo>
                <a:lnTo>
                  <a:pt x="0" y="0"/>
                </a:lnTo>
                <a:lnTo>
                  <a:pt x="0" y="2675061"/>
                </a:lnTo>
                <a:lnTo>
                  <a:pt x="4920680" y="2675061"/>
                </a:lnTo>
                <a:lnTo>
                  <a:pt x="49206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80263" y="2263733"/>
            <a:ext cx="7976856" cy="6493013"/>
            <a:chOff x="0" y="0"/>
            <a:chExt cx="10635808" cy="865735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635808" cy="8657351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2290303" y="8948016"/>
            <a:ext cx="1175029" cy="1338984"/>
          </a:xfrm>
          <a:custGeom>
            <a:avLst/>
            <a:gdLst/>
            <a:ahLst/>
            <a:cxnLst/>
            <a:rect l="l" t="t" r="r" b="b"/>
            <a:pathLst>
              <a:path w="1175029" h="1338984">
                <a:moveTo>
                  <a:pt x="0" y="0"/>
                </a:moveTo>
                <a:lnTo>
                  <a:pt x="1175029" y="0"/>
                </a:lnTo>
                <a:lnTo>
                  <a:pt x="1175029" y="1338984"/>
                </a:lnTo>
                <a:lnTo>
                  <a:pt x="0" y="133898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3033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319329" y="382863"/>
            <a:ext cx="15702760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Основи композиції в дизайні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8050" y="3361139"/>
            <a:ext cx="9433938" cy="4729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2"/>
              </a:lnSpc>
            </a:pPr>
            <a:r>
              <a:rPr lang="en-US" sz="3721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Композиція — це розміщення елементів у просторі. Головними принципами композиції є баланс, симетрія та асиметрія, а також ритм. </a:t>
            </a:r>
          </a:p>
          <a:p>
            <a:pPr algn="ctr">
              <a:lnSpc>
                <a:spcPts val="4652"/>
              </a:lnSpc>
            </a:pPr>
            <a:r>
              <a:rPr lang="en-US" sz="3721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Важливо, щоб всі елементи гармонійно співвідносилися, утворюючи цілісну структуру, яка направляє увагу глядача до головної ідеї.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123" y="8983980"/>
            <a:ext cx="1109308" cy="1116647"/>
            <a:chOff x="0" y="0"/>
            <a:chExt cx="292164" cy="2940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164" cy="294096"/>
            </a:xfrm>
            <a:custGeom>
              <a:avLst/>
              <a:gdLst/>
              <a:ahLst/>
              <a:cxnLst/>
              <a:rect l="l" t="t" r="r" b="b"/>
              <a:pathLst>
                <a:path w="292164" h="294096">
                  <a:moveTo>
                    <a:pt x="0" y="0"/>
                  </a:moveTo>
                  <a:lnTo>
                    <a:pt x="292164" y="0"/>
                  </a:lnTo>
                  <a:lnTo>
                    <a:pt x="292164" y="294096"/>
                  </a:lnTo>
                  <a:lnTo>
                    <a:pt x="0" y="294096"/>
                  </a:ln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92164" cy="341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1988" y="8699976"/>
            <a:ext cx="1109308" cy="1116647"/>
            <a:chOff x="0" y="0"/>
            <a:chExt cx="292164" cy="2940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2164" cy="294096"/>
            </a:xfrm>
            <a:custGeom>
              <a:avLst/>
              <a:gdLst/>
              <a:ahLst/>
              <a:cxnLst/>
              <a:rect l="l" t="t" r="r" b="b"/>
              <a:pathLst>
                <a:path w="292164" h="294096">
                  <a:moveTo>
                    <a:pt x="0" y="0"/>
                  </a:moveTo>
                  <a:lnTo>
                    <a:pt x="292164" y="0"/>
                  </a:lnTo>
                  <a:lnTo>
                    <a:pt x="292164" y="294096"/>
                  </a:lnTo>
                  <a:lnTo>
                    <a:pt x="0" y="294096"/>
                  </a:ln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92164" cy="341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3778" y="8301418"/>
            <a:ext cx="1109308" cy="1116647"/>
            <a:chOff x="0" y="0"/>
            <a:chExt cx="292164" cy="294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2164" cy="294096"/>
            </a:xfrm>
            <a:custGeom>
              <a:avLst/>
              <a:gdLst/>
              <a:ahLst/>
              <a:cxnLst/>
              <a:rect l="l" t="t" r="r" b="b"/>
              <a:pathLst>
                <a:path w="292164" h="294096">
                  <a:moveTo>
                    <a:pt x="0" y="0"/>
                  </a:moveTo>
                  <a:lnTo>
                    <a:pt x="292164" y="0"/>
                  </a:lnTo>
                  <a:lnTo>
                    <a:pt x="292164" y="294096"/>
                  </a:lnTo>
                  <a:lnTo>
                    <a:pt x="0" y="294096"/>
                  </a:lnTo>
                  <a:close/>
                </a:path>
              </a:pathLst>
            </a:custGeom>
            <a:solidFill>
              <a:srgbClr val="2879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92164" cy="341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16749102" y="-420387"/>
            <a:ext cx="2219860" cy="2859305"/>
          </a:xfrm>
          <a:custGeom>
            <a:avLst/>
            <a:gdLst/>
            <a:ahLst/>
            <a:cxnLst/>
            <a:rect l="l" t="t" r="r" b="b"/>
            <a:pathLst>
              <a:path w="2219860" h="2859305">
                <a:moveTo>
                  <a:pt x="0" y="0"/>
                </a:moveTo>
                <a:lnTo>
                  <a:pt x="2219860" y="0"/>
                </a:lnTo>
                <a:lnTo>
                  <a:pt x="2219860" y="2859305"/>
                </a:lnTo>
                <a:lnTo>
                  <a:pt x="0" y="285930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608314" y="7442640"/>
            <a:ext cx="6679686" cy="3631320"/>
          </a:xfrm>
          <a:custGeom>
            <a:avLst/>
            <a:gdLst/>
            <a:ahLst/>
            <a:cxnLst/>
            <a:rect l="l" t="t" r="r" b="b"/>
            <a:pathLst>
              <a:path w="6679686" h="3631320">
                <a:moveTo>
                  <a:pt x="6679686" y="0"/>
                </a:moveTo>
                <a:lnTo>
                  <a:pt x="0" y="0"/>
                </a:lnTo>
                <a:lnTo>
                  <a:pt x="0" y="3631320"/>
                </a:lnTo>
                <a:lnTo>
                  <a:pt x="6679686" y="3631320"/>
                </a:lnTo>
                <a:lnTo>
                  <a:pt x="66796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635392" y="2275115"/>
            <a:ext cx="8872631" cy="5518455"/>
          </a:xfrm>
          <a:custGeom>
            <a:avLst/>
            <a:gdLst/>
            <a:ahLst/>
            <a:cxnLst/>
            <a:rect l="l" t="t" r="r" b="b"/>
            <a:pathLst>
              <a:path w="8872631" h="5518455">
                <a:moveTo>
                  <a:pt x="0" y="0"/>
                </a:moveTo>
                <a:lnTo>
                  <a:pt x="8872632" y="0"/>
                </a:lnTo>
                <a:lnTo>
                  <a:pt x="8872632" y="5518455"/>
                </a:lnTo>
                <a:lnTo>
                  <a:pt x="0" y="55184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56540" y="161925"/>
            <a:ext cx="15702760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Симетрія та асиметрія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1988" y="1633480"/>
            <a:ext cx="7767359" cy="634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447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Симетрія створює враження рівноваги і гармонії, в той час як асиметрія додає динаміки та цікавості. Симетричні композиції часто виглядають спокійно та врівноважено, а асиметричні — енергійно та оригінально.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0859" y="1743956"/>
            <a:ext cx="7168641" cy="6810820"/>
            <a:chOff x="0" y="0"/>
            <a:chExt cx="9558188" cy="908109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58188" cy="908109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6302911" y="313444"/>
            <a:ext cx="1430512" cy="143051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79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809901" y="9258300"/>
            <a:ext cx="9144000" cy="336383"/>
            <a:chOff x="0" y="0"/>
            <a:chExt cx="2408296" cy="885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8296" cy="88595"/>
            </a:xfrm>
            <a:custGeom>
              <a:avLst/>
              <a:gdLst/>
              <a:ahLst/>
              <a:cxnLst/>
              <a:rect l="l" t="t" r="r" b="b"/>
              <a:pathLst>
                <a:path w="2408296" h="88595">
                  <a:moveTo>
                    <a:pt x="0" y="0"/>
                  </a:moveTo>
                  <a:lnTo>
                    <a:pt x="2408296" y="0"/>
                  </a:lnTo>
                  <a:lnTo>
                    <a:pt x="2408296" y="88595"/>
                  </a:lnTo>
                  <a:lnTo>
                    <a:pt x="0" y="88595"/>
                  </a:ln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08296" cy="136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9442" y="9258300"/>
            <a:ext cx="7168641" cy="1028700"/>
            <a:chOff x="0" y="0"/>
            <a:chExt cx="1888037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8037" cy="270933"/>
            </a:xfrm>
            <a:custGeom>
              <a:avLst/>
              <a:gdLst/>
              <a:ahLst/>
              <a:cxnLst/>
              <a:rect l="l" t="t" r="r" b="b"/>
              <a:pathLst>
                <a:path w="1888037" h="270933">
                  <a:moveTo>
                    <a:pt x="0" y="0"/>
                  </a:moveTo>
                  <a:lnTo>
                    <a:pt x="1888037" y="0"/>
                  </a:lnTo>
                  <a:lnTo>
                    <a:pt x="188803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888037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47485" y="521653"/>
            <a:ext cx="15702760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Контраст у дизайні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46837" y="2377815"/>
            <a:ext cx="8794651" cy="704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4472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Контраст  використовується для привернення уваги, створення динаміки та підвищення читабельності. Він полягає у протиставленні елементів із різними характеристиками, такими як розмір, колір, форма, текстура чи стиль.</a:t>
            </a:r>
          </a:p>
          <a:p>
            <a:pPr algn="ctr">
              <a:lnSpc>
                <a:spcPts val="5590"/>
              </a:lnSpc>
            </a:pPr>
            <a:endParaRPr lang="en-US" sz="4472">
              <a:solidFill>
                <a:srgbClr val="000000"/>
              </a:solidFill>
              <a:latin typeface="Alice Bold"/>
              <a:ea typeface="Alice Bold"/>
              <a:cs typeface="Alice Bold"/>
              <a:sym typeface="Alice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52" y="-211967"/>
            <a:ext cx="2097703" cy="1761879"/>
            <a:chOff x="0" y="0"/>
            <a:chExt cx="552482" cy="464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2482" cy="464034"/>
            </a:xfrm>
            <a:custGeom>
              <a:avLst/>
              <a:gdLst/>
              <a:ahLst/>
              <a:cxnLst/>
              <a:rect l="l" t="t" r="r" b="b"/>
              <a:pathLst>
                <a:path w="552482" h="464034">
                  <a:moveTo>
                    <a:pt x="0" y="0"/>
                  </a:moveTo>
                  <a:lnTo>
                    <a:pt x="552482" y="0"/>
                  </a:lnTo>
                  <a:lnTo>
                    <a:pt x="552482" y="464034"/>
                  </a:lnTo>
                  <a:lnTo>
                    <a:pt x="0" y="464034"/>
                  </a:ln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2482" cy="51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31460" y="192153"/>
            <a:ext cx="953639" cy="9536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452107" y="6811603"/>
            <a:ext cx="3543273" cy="2960203"/>
          </a:xfrm>
          <a:custGeom>
            <a:avLst/>
            <a:gdLst/>
            <a:ahLst/>
            <a:cxnLst/>
            <a:rect l="l" t="t" r="r" b="b"/>
            <a:pathLst>
              <a:path w="3543273" h="2960203">
                <a:moveTo>
                  <a:pt x="0" y="0"/>
                </a:moveTo>
                <a:lnTo>
                  <a:pt x="3543273" y="0"/>
                </a:lnTo>
                <a:lnTo>
                  <a:pt x="3543273" y="2960203"/>
                </a:lnTo>
                <a:lnTo>
                  <a:pt x="0" y="29602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59682" y="6362443"/>
            <a:ext cx="4884161" cy="3477523"/>
          </a:xfrm>
          <a:custGeom>
            <a:avLst/>
            <a:gdLst/>
            <a:ahLst/>
            <a:cxnLst/>
            <a:rect l="l" t="t" r="r" b="b"/>
            <a:pathLst>
              <a:path w="4884161" h="3477523">
                <a:moveTo>
                  <a:pt x="0" y="0"/>
                </a:moveTo>
                <a:lnTo>
                  <a:pt x="4884161" y="0"/>
                </a:lnTo>
                <a:lnTo>
                  <a:pt x="4884161" y="3477523"/>
                </a:lnTo>
                <a:lnTo>
                  <a:pt x="0" y="3477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8618" y="1803531"/>
            <a:ext cx="4404353" cy="4558913"/>
          </a:xfrm>
          <a:custGeom>
            <a:avLst/>
            <a:gdLst/>
            <a:ahLst/>
            <a:cxnLst/>
            <a:rect l="l" t="t" r="r" b="b"/>
            <a:pathLst>
              <a:path w="4404353" h="4558913">
                <a:moveTo>
                  <a:pt x="0" y="0"/>
                </a:moveTo>
                <a:lnTo>
                  <a:pt x="4404352" y="0"/>
                </a:lnTo>
                <a:lnTo>
                  <a:pt x="4404352" y="4558912"/>
                </a:lnTo>
                <a:lnTo>
                  <a:pt x="0" y="45589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92620" y="373892"/>
            <a:ext cx="15702760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Закони пропорційності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1896" y="1902049"/>
            <a:ext cx="11227404" cy="4460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4075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Пропорційність у дизайні — це співвідношення розмірів різних елементів. Одним з найвідоміших принципів є "золотий перетин" або божественна пропорція, які використовуються для досягнення гармонії та привабливості. Ці принципи часто можна зустріти в природі, архітектурі та мистецтві.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544071" y="6843972"/>
            <a:ext cx="6333329" cy="3443028"/>
          </a:xfrm>
          <a:custGeom>
            <a:avLst/>
            <a:gdLst/>
            <a:ahLst/>
            <a:cxnLst/>
            <a:rect l="l" t="t" r="r" b="b"/>
            <a:pathLst>
              <a:path w="6333329" h="3443028">
                <a:moveTo>
                  <a:pt x="0" y="0"/>
                </a:moveTo>
                <a:lnTo>
                  <a:pt x="6333329" y="0"/>
                </a:lnTo>
                <a:lnTo>
                  <a:pt x="6333329" y="3443028"/>
                </a:lnTo>
                <a:lnTo>
                  <a:pt x="0" y="3443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09388" y="3158178"/>
            <a:ext cx="3296191" cy="4480447"/>
            <a:chOff x="0" y="0"/>
            <a:chExt cx="4394922" cy="597392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394922" cy="597392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7066189" y="6064999"/>
            <a:ext cx="1221811" cy="122181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235126" y="4404840"/>
            <a:ext cx="3263826" cy="2564392"/>
            <a:chOff x="0" y="0"/>
            <a:chExt cx="859609" cy="6753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9608" cy="675395"/>
            </a:xfrm>
            <a:custGeom>
              <a:avLst/>
              <a:gdLst/>
              <a:ahLst/>
              <a:cxnLst/>
              <a:rect l="l" t="t" r="r" b="b"/>
              <a:pathLst>
                <a:path w="859608" h="675395">
                  <a:moveTo>
                    <a:pt x="0" y="0"/>
                  </a:moveTo>
                  <a:lnTo>
                    <a:pt x="859608" y="0"/>
                  </a:lnTo>
                  <a:lnTo>
                    <a:pt x="859608" y="675395"/>
                  </a:lnTo>
                  <a:lnTo>
                    <a:pt x="0" y="675395"/>
                  </a:ln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59609" cy="72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00860" y="9258300"/>
            <a:ext cx="1776450" cy="2043146"/>
          </a:xfrm>
          <a:custGeom>
            <a:avLst/>
            <a:gdLst/>
            <a:ahLst/>
            <a:cxnLst/>
            <a:rect l="l" t="t" r="r" b="b"/>
            <a:pathLst>
              <a:path w="1776450" h="2043146">
                <a:moveTo>
                  <a:pt x="0" y="0"/>
                </a:moveTo>
                <a:lnTo>
                  <a:pt x="1776450" y="0"/>
                </a:lnTo>
                <a:lnTo>
                  <a:pt x="1776450" y="2043146"/>
                </a:lnTo>
                <a:lnTo>
                  <a:pt x="0" y="20431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199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003683" y="651800"/>
            <a:ext cx="753801" cy="75380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C48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56541" y="8490272"/>
            <a:ext cx="1221811" cy="122181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E1B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104477" y="2272894"/>
            <a:ext cx="7154823" cy="6828284"/>
          </a:xfrm>
          <a:custGeom>
            <a:avLst/>
            <a:gdLst/>
            <a:ahLst/>
            <a:cxnLst/>
            <a:rect l="l" t="t" r="r" b="b"/>
            <a:pathLst>
              <a:path w="7154823" h="6828284">
                <a:moveTo>
                  <a:pt x="0" y="0"/>
                </a:moveTo>
                <a:lnTo>
                  <a:pt x="7154823" y="0"/>
                </a:lnTo>
                <a:lnTo>
                  <a:pt x="7154823" y="6828283"/>
                </a:lnTo>
                <a:lnTo>
                  <a:pt x="0" y="682828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02820" y="521653"/>
            <a:ext cx="15702760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>
                <a:solidFill>
                  <a:srgbClr val="287959"/>
                </a:solidFill>
                <a:latin typeface="Lobster"/>
                <a:ea typeface="Lobster"/>
                <a:cs typeface="Lobster"/>
                <a:sym typeface="Lobster"/>
              </a:rPr>
              <a:t>Масштаб і співвідношення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3294" y="2161438"/>
            <a:ext cx="7725701" cy="693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4"/>
              </a:lnSpc>
            </a:pPr>
            <a:r>
              <a:rPr lang="en-US" sz="4027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 Масштаб показує відносний розмір об’єктів у композиції, в той час як співвідношення демонструє розмірні відмінності між частинами одного об’єкта. </a:t>
            </a:r>
          </a:p>
          <a:p>
            <a:pPr algn="just">
              <a:lnSpc>
                <a:spcPts val="5034"/>
              </a:lnSpc>
            </a:pPr>
            <a:r>
              <a:rPr lang="en-US" sz="4027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  Важливо правильно підібрати масштаб і співвідношення, щоб акцентувати увагу на головних елементах дизайну та створити відчуття глибини та простору.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858</Words>
  <Application>Microsoft Office PowerPoint</Application>
  <PresentationFormat>Довільний</PresentationFormat>
  <Paragraphs>53</Paragraphs>
  <Slides>21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Calibri</vt:lpstr>
      <vt:lpstr>Arial</vt:lpstr>
      <vt:lpstr>Alice Bold</vt:lpstr>
      <vt:lpstr>Alice Bold Italics</vt:lpstr>
      <vt:lpstr>Lobster</vt:lpstr>
      <vt:lpstr>Nourd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теорії дизайну. Стиль та композиція в дизайні</dc:title>
  <dc:creator>Ірина</dc:creator>
  <cp:lastModifiedBy>Шостя Світлана Петрівна</cp:lastModifiedBy>
  <cp:revision>3</cp:revision>
  <dcterms:created xsi:type="dcterms:W3CDTF">2006-08-16T00:00:00Z</dcterms:created>
  <dcterms:modified xsi:type="dcterms:W3CDTF">2025-01-16T13:45:19Z</dcterms:modified>
  <dc:identifier>DAGV6e08l0k</dc:identifier>
</cp:coreProperties>
</file>