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56" r:id="rId2"/>
    <p:sldId id="257" r:id="rId3"/>
    <p:sldId id="275" r:id="rId4"/>
    <p:sldId id="258" r:id="rId5"/>
    <p:sldId id="274" r:id="rId6"/>
    <p:sldId id="259" r:id="rId7"/>
    <p:sldId id="276" r:id="rId8"/>
    <p:sldId id="260" r:id="rId9"/>
    <p:sldId id="283" r:id="rId10"/>
    <p:sldId id="261" r:id="rId11"/>
    <p:sldId id="282" r:id="rId12"/>
    <p:sldId id="262" r:id="rId13"/>
    <p:sldId id="281" r:id="rId14"/>
    <p:sldId id="263" r:id="rId15"/>
    <p:sldId id="280" r:id="rId16"/>
    <p:sldId id="264" r:id="rId17"/>
    <p:sldId id="279" r:id="rId18"/>
    <p:sldId id="265" r:id="rId19"/>
    <p:sldId id="278" r:id="rId20"/>
    <p:sldId id="266" r:id="rId21"/>
    <p:sldId id="277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B73F-9ED5-424C-8CB8-CB2237D9F8EE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55716-1BB5-4ADA-9094-DA21AA2CE27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55716-1BB5-4ADA-9094-DA21AA2CE27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20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6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7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1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4476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17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98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5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48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597D07-5EC0-473A-9ED0-A5F1CDEAE7DC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398B5E-A3DA-41B2-BD9C-3063B41391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66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7AACC-898D-91DD-1954-A75C1A9FE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3220394"/>
          </a:xfrm>
        </p:spPr>
        <p:txBody>
          <a:bodyPr/>
          <a:lstStyle/>
          <a:p>
            <a:r>
              <a:rPr lang="ru-RU" sz="3200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Справедливість</a:t>
            </a:r>
            <a:r>
              <a:rPr lang="ru-RU" sz="3200" b="1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право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32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B19136-9D56-C3F5-2FCF-2DB0531AA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6929" y="3545058"/>
            <a:ext cx="8710012" cy="2630659"/>
          </a:xfrm>
        </p:spPr>
        <p:txBody>
          <a:bodyPr>
            <a:normAutofit/>
          </a:bodyPr>
          <a:lstStyle/>
          <a:p>
            <a:r>
              <a:rPr lang="uk-UA" dirty="0"/>
              <a:t>Класний керівник 5 класу </a:t>
            </a:r>
          </a:p>
          <a:p>
            <a:r>
              <a:rPr lang="uk-UA" dirty="0"/>
              <a:t>Опорного закладу «Новоаврамівський ліцей» Хорольської міської ради Лубенського району Полтавської області</a:t>
            </a:r>
          </a:p>
          <a:p>
            <a:r>
              <a:rPr lang="uk-UA" dirty="0"/>
              <a:t>Микитенко </a:t>
            </a:r>
            <a:r>
              <a:rPr lang="uk-UA" dirty="0" err="1"/>
              <a:t>аліна</a:t>
            </a:r>
            <a:r>
              <a:rPr lang="uk-UA" dirty="0"/>
              <a:t> </a:t>
            </a:r>
            <a:r>
              <a:rPr lang="uk-UA" dirty="0" err="1"/>
              <a:t>олександрівна</a:t>
            </a:r>
            <a:endParaRPr lang="uk-UA" dirty="0"/>
          </a:p>
          <a:p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32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C03C1-EF5B-2711-DD1C-721616AE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5: «Право на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захист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булінгу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C118E8-50BB-F3E4-42B2-7C5450C1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546252"/>
            <a:ext cx="5360137" cy="3333340"/>
          </a:xfrm>
        </p:spPr>
        <p:txBody>
          <a:bodyPr>
            <a:normAutofit fontScale="92500" lnSpcReduction="20000"/>
          </a:bodyPr>
          <a:lstStyle/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Олег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постійно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знущається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меншого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Івана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забираючи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його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сніданки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обзиваючи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перерві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спостерігають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ніхто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втручається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боячись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Олег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почати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знущатися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з них.</a:t>
            </a:r>
          </a:p>
          <a:p>
            <a:pPr marL="45720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Івана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порушені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Як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захистити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Івана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зупинити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булінг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Яке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буде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справедливим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всіх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сторін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/>
          </a:p>
        </p:txBody>
      </p:sp>
      <p:pic>
        <p:nvPicPr>
          <p:cNvPr id="5122" name="Picture 2" descr="Бесплатный Вектор концепция иллюстрации расизма">
            <a:extLst>
              <a:ext uri="{FF2B5EF4-FFF2-40B4-BE49-F238E27FC236}">
                <a16:creationId xmlns:a16="http://schemas.microsoft.com/office/drawing/2014/main" id="{DD9FA854-FEF6-90F7-6F30-C2CC033D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01" y="2644726"/>
            <a:ext cx="4806413" cy="32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9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29DA7-6EC4-ECB2-6F0A-92B09571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6C6305-5921-6367-597A-08AA35C9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059" y="2053883"/>
            <a:ext cx="4813940" cy="38257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Права </a:t>
            </a:r>
            <a:r>
              <a:rPr lang="ru-RU" dirty="0" err="1"/>
              <a:t>Івана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і </a:t>
            </a:r>
            <a:r>
              <a:rPr lang="ru-RU" dirty="0" err="1"/>
              <a:t>гідність</a:t>
            </a:r>
            <a:r>
              <a:rPr lang="ru-RU" dirty="0"/>
              <a:t> </a:t>
            </a:r>
            <a:r>
              <a:rPr lang="ru-RU" dirty="0" err="1"/>
              <a:t>порушені</a:t>
            </a:r>
            <a:r>
              <a:rPr lang="ru-RU" dirty="0"/>
              <a:t>. </a:t>
            </a:r>
            <a:r>
              <a:rPr lang="ru-RU" dirty="0" err="1"/>
              <a:t>Справедливе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, </a:t>
            </a:r>
            <a:r>
              <a:rPr lang="ru-RU" dirty="0" err="1"/>
              <a:t>корекційну</a:t>
            </a:r>
            <a:r>
              <a:rPr lang="ru-RU" dirty="0"/>
              <a:t> роботу з Олегом та </a:t>
            </a:r>
            <a:r>
              <a:rPr lang="ru-RU" dirty="0" err="1"/>
              <a:t>просвітницькі</a:t>
            </a:r>
            <a:r>
              <a:rPr lang="ru-RU" dirty="0"/>
              <a:t> заходи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87BBDE-2DC2-4ABB-B66D-F16F46C5B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60" y="2053883"/>
            <a:ext cx="4813940" cy="32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8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88E9-1443-2EF1-C5E4-3A414A41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6: «Право на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захист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власності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B126B0-E836-88A4-ADED-E09385C9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36763"/>
            <a:ext cx="5289799" cy="3642829"/>
          </a:xfrm>
        </p:spPr>
        <p:txBody>
          <a:bodyPr>
            <a:normAutofit fontScale="85000" lnSpcReduction="20000"/>
          </a:bodyPr>
          <a:lstStyle/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2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Марина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залишила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свій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телефон у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класі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коли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пішла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перерву. Повернувшись, вона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виявила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телефон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зник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Через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кілька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хвилин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одна з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її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однокласниць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Анна,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грається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таким самим телефоном і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стверджує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її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власність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algn="just">
              <a:lnSpc>
                <a:spcPct val="107000"/>
              </a:lnSpc>
              <a:spcBef>
                <a:spcPts val="0"/>
              </a:spcBef>
            </a:pPr>
            <a:r>
              <a:rPr lang="ru-RU" sz="2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справедливо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вирішити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цю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ситуацію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потрібно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зробити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щоб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відновити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справедливість</a:t>
            </a:r>
            <a:r>
              <a:rPr lang="ru-RU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/>
          </a:p>
        </p:txBody>
      </p:sp>
      <p:pic>
        <p:nvPicPr>
          <p:cNvPr id="6146" name="Picture 2" descr="смартфон PNG рисунок, картинки и пнг прозрачный для ...">
            <a:extLst>
              <a:ext uri="{FF2B5EF4-FFF2-40B4-BE49-F238E27FC236}">
                <a16:creationId xmlns:a16="http://schemas.microsoft.com/office/drawing/2014/main" id="{F16C7161-6242-41E7-282C-044FEA46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99" y="1874517"/>
            <a:ext cx="4563794" cy="456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B6E12-806D-44B3-91D7-4D5865A1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9A06A2-751A-91E6-B451-7D8AEAF8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357" y="1874517"/>
            <a:ext cx="4705643" cy="4005075"/>
          </a:xfrm>
        </p:spPr>
        <p:txBody>
          <a:bodyPr/>
          <a:lstStyle/>
          <a:p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справедливо </a:t>
            </a:r>
            <a:r>
              <a:rPr lang="ru-RU" dirty="0" err="1"/>
              <a:t>вирішити</a:t>
            </a:r>
            <a:r>
              <a:rPr lang="ru-RU" dirty="0"/>
              <a:t>, </a:t>
            </a:r>
            <a:r>
              <a:rPr lang="ru-RU" dirty="0" err="1"/>
              <a:t>з’ясувавши</a:t>
            </a:r>
            <a:r>
              <a:rPr lang="ru-RU" dirty="0"/>
              <a:t> </a:t>
            </a:r>
            <a:r>
              <a:rPr lang="ru-RU" dirty="0" err="1"/>
              <a:t>докази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на телефон.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справедливість</a:t>
            </a:r>
            <a:r>
              <a:rPr lang="ru-RU" dirty="0"/>
              <a:t> та </a:t>
            </a:r>
            <a:r>
              <a:rPr lang="ru-RU" dirty="0" err="1"/>
              <a:t>повернути</a:t>
            </a:r>
            <a:r>
              <a:rPr lang="ru-RU" dirty="0"/>
              <a:t> телефон </a:t>
            </a:r>
            <a:r>
              <a:rPr lang="ru-RU" dirty="0" err="1"/>
              <a:t>Марині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</a:t>
            </a:r>
          </a:p>
        </p:txBody>
      </p:sp>
      <p:pic>
        <p:nvPicPr>
          <p:cNvPr id="17410" name="Picture 2" descr="Право: векторные изображения и иллюстрации, которые можно скачать бесплатно  | Freepik">
            <a:extLst>
              <a:ext uri="{FF2B5EF4-FFF2-40B4-BE49-F238E27FC236}">
                <a16:creationId xmlns:a16="http://schemas.microsoft.com/office/drawing/2014/main" id="{A3D3921F-FAB4-644A-447D-57DBDA7C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05" y="1790273"/>
            <a:ext cx="4173562" cy="41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0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2A474-91E9-6D6B-9C12-9B8BF02C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7: «Право на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здоров'я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B93894-8C0F-9255-8DD9-DDDE85BBE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44394"/>
            <a:ext cx="5585220" cy="4093698"/>
          </a:xfrm>
        </p:spPr>
        <p:txBody>
          <a:bodyPr/>
          <a:lstStyle/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одному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двоє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дітей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мають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алергію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горіхи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Інші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постійно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приносять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горіхи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перекусів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становити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небезпеку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здоров'я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тих,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хто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має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алергію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справедливість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захистити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здоров'я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всіх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дітей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заходи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запровадити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/>
          </a:p>
        </p:txBody>
      </p:sp>
      <p:pic>
        <p:nvPicPr>
          <p:cNvPr id="7170" name="Picture 2" descr="Здорове людське поняття, дерево і символи охорони здоров'я Стоковий вектор  ©megija 38724611">
            <a:extLst>
              <a:ext uri="{FF2B5EF4-FFF2-40B4-BE49-F238E27FC236}">
                <a16:creationId xmlns:a16="http://schemas.microsoft.com/office/drawing/2014/main" id="{9728C138-1943-D648-21C0-34EDDE2F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82" y="1890338"/>
            <a:ext cx="3969018" cy="38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7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A3EF4-D452-8613-3FB0-C8E4FE84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165832-C947-1E07-11CA-75DE3B5B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341" y="1874517"/>
            <a:ext cx="5169877" cy="334459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алергією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впровадити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інформувати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та </a:t>
            </a:r>
            <a:r>
              <a:rPr lang="ru-RU" dirty="0" err="1"/>
              <a:t>учнів</a:t>
            </a:r>
            <a:r>
              <a:rPr lang="ru-RU" dirty="0"/>
              <a:t> про </a:t>
            </a:r>
            <a:r>
              <a:rPr lang="ru-RU" dirty="0" err="1"/>
              <a:t>ризики</a:t>
            </a:r>
            <a:r>
              <a:rPr lang="ru-RU" dirty="0"/>
              <a:t>, а також </a:t>
            </a:r>
            <a:r>
              <a:rPr lang="ru-RU" dirty="0" err="1"/>
              <a:t>підготувати</a:t>
            </a:r>
            <a:r>
              <a:rPr lang="ru-RU" dirty="0"/>
              <a:t> план </a:t>
            </a:r>
            <a:r>
              <a:rPr lang="ru-RU" dirty="0" err="1"/>
              <a:t>дій</a:t>
            </a:r>
            <a:r>
              <a:rPr lang="ru-RU" dirty="0"/>
              <a:t> на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надзвичайної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</p:txBody>
      </p:sp>
      <p:pic>
        <p:nvPicPr>
          <p:cNvPr id="16386" name="Picture 2" descr="Здоровя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83A525A6-628C-486C-A064-7A6CB585B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9"/>
          <a:stretch/>
        </p:blipFill>
        <p:spPr bwMode="auto">
          <a:xfrm>
            <a:off x="1486501" y="1618741"/>
            <a:ext cx="4854338" cy="43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6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9FADF-6485-AD89-D85D-55BED33F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8: «Право на участь у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шкільних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заходах»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FB2C8B-A6AE-C234-9BC5-4FDE83B3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95733"/>
            <a:ext cx="5360137" cy="3994052"/>
          </a:xfrm>
        </p:spPr>
        <p:txBody>
          <a:bodyPr>
            <a:normAutofit lnSpcReduction="10000"/>
          </a:bodyPr>
          <a:lstStyle/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організовує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виставу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і один з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Максим,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дуже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хоче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ній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участь.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вчитель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сказав,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ролей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вже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залишилося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дозволив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іншим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учням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додатково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взяти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участь у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постановці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оскільки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вони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його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друзі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є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справедливим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Як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організувати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справедливий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розподіл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ролей?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156F2-513D-8A55-B118-1B82CE65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91" y="2195733"/>
            <a:ext cx="4526866" cy="45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82246-A155-858F-912C-D61BFED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83A385-75D7-19F4-6A20-15D72C88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071" y="2365878"/>
            <a:ext cx="4972928" cy="35137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у </a:t>
            </a:r>
            <a:r>
              <a:rPr lang="ru-RU" dirty="0" err="1"/>
              <a:t>постановці</a:t>
            </a:r>
            <a:r>
              <a:rPr lang="ru-RU" dirty="0"/>
              <a:t> є </a:t>
            </a:r>
            <a:r>
              <a:rPr lang="ru-RU" dirty="0" err="1"/>
              <a:t>несправедливим</a:t>
            </a:r>
            <a:r>
              <a:rPr lang="ru-RU" dirty="0"/>
              <a:t>. Для справедливого </a:t>
            </a:r>
            <a:r>
              <a:rPr lang="ru-RU" dirty="0" err="1"/>
              <a:t>розподілу</a:t>
            </a:r>
            <a:r>
              <a:rPr lang="ru-RU" dirty="0"/>
              <a:t> ролей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запровадити</a:t>
            </a:r>
            <a:r>
              <a:rPr lang="ru-RU" dirty="0"/>
              <a:t> </a:t>
            </a:r>
            <a:r>
              <a:rPr lang="ru-RU" dirty="0" err="1"/>
              <a:t>прозорий</a:t>
            </a:r>
            <a:r>
              <a:rPr lang="ru-RU" dirty="0"/>
              <a:t> та </a:t>
            </a:r>
            <a:r>
              <a:rPr lang="ru-RU" dirty="0" err="1"/>
              <a:t>рівний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, а також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охочих, </a:t>
            </a:r>
            <a:r>
              <a:rPr lang="ru-RU" dirty="0" err="1"/>
              <a:t>включаючи</a:t>
            </a:r>
            <a:r>
              <a:rPr lang="ru-RU" dirty="0"/>
              <a:t> Максима.</a:t>
            </a:r>
          </a:p>
        </p:txBody>
      </p:sp>
      <p:pic>
        <p:nvPicPr>
          <p:cNvPr id="15362" name="Picture 2" descr="Процесс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1F4313FF-B89F-C836-BD0C-A3E37C92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63" y="2365878"/>
            <a:ext cx="3876968" cy="387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0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81976-7720-5069-1F78-1F6A357E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9: «Право на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відпочинок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39BA68-43B3-B38D-052A-4440ED596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69644"/>
            <a:ext cx="5894710" cy="3699100"/>
          </a:xfrm>
        </p:spPr>
        <p:txBody>
          <a:bodyPr/>
          <a:lstStyle/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є правило,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кожен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учень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повинен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чергувати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допомагати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прибиранні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класу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уроків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Але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відмовляються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виконувати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свої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обов'язки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і все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прибирання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лягає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одного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двох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справедливий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розподіл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обов’язків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права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обов'язки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мають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бути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враховані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D75DC0-36AE-BFE4-002E-E07FE6F4F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443" y="1991341"/>
            <a:ext cx="4077403" cy="40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9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3D99A-08F6-119B-03FB-1949610E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D33F22-9E8E-1F5B-DFAB-F56844DE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618" y="1589649"/>
            <a:ext cx="5690382" cy="42899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забезпечення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справедливого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розподілу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обов'язків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класі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необхідно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створити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розклад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чергувань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залучити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всіх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учнів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процесу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обговорити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наслідки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невиконання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обов'язків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допоможе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відновити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баланс у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виконанні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обов'язків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забезпечити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право на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відпочинок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всіх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B551A-C1F1-854A-BE00-7AAC641F3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39" y="2334445"/>
            <a:ext cx="2857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0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398F8-E989-A1C2-E46E-1DA19D29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1: «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Спільна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власність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26" name="Picture 2" descr="Щасливий Милий Маленький Хлопчик Дівчинка Грають Гойдалки Стоковий вектор  ©colorfuelstudio 358852236">
            <a:extLst>
              <a:ext uri="{FF2B5EF4-FFF2-40B4-BE49-F238E27FC236}">
                <a16:creationId xmlns:a16="http://schemas.microsoft.com/office/drawing/2014/main" id="{636608DF-D026-5211-7717-6F9FDCAA85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1"/>
          <a:stretch/>
        </p:blipFill>
        <p:spPr bwMode="auto">
          <a:xfrm>
            <a:off x="7813936" y="2497015"/>
            <a:ext cx="3833706" cy="33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32865-E168-840B-DB96-4DFE8113F6CC}"/>
              </a:ext>
            </a:extLst>
          </p:cNvPr>
          <p:cNvSpPr txBox="1"/>
          <p:nvPr/>
        </p:nvSpPr>
        <p:spPr>
          <a:xfrm>
            <a:off x="1364566" y="1758462"/>
            <a:ext cx="5936566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воє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Андрій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Оля,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хочуть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</a:t>
            </a:r>
            <a:r>
              <a:rPr lang="uk-UA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ойдатися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одній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самій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шкільній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гойдалці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Але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вільна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лише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одна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гойдалка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обидва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хочуть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кататися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одночасно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 algn="just">
              <a:lnSpc>
                <a:spcPct val="107000"/>
              </a:lnSpc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справедливо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вирішити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цю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ситуацію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права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мають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бути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враховані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172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445C2-2728-A1B0-6F83-FAD5D0A6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10: «Право на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справедливе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ставлення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6B5C68-C3AE-2E33-A4B5-B8A41B4E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316740" cy="3861581"/>
          </a:xfrm>
        </p:spPr>
        <p:txBody>
          <a:bodyPr/>
          <a:lstStyle/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чень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Петро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низьку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оцінку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тест,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хоча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більшість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відповідей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були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правильними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Він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вважає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оцінка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несправедлива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хоче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її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оскаржити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Петро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захистити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свої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права?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кроки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він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повинен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зробити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вирішення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цієї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ситуації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справедливо?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42" name="Picture 2" descr="Система Права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8B59D684-2C47-4D20-333C-E895DAA2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72" y="2635717"/>
            <a:ext cx="3258646" cy="32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8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B1E68-BBCB-D0EE-B67C-A1F81021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C1E78-67A0-289C-BC33-CC41ADE7FE8A}"/>
              </a:ext>
            </a:extLst>
          </p:cNvPr>
          <p:cNvSpPr txBox="1"/>
          <p:nvPr/>
        </p:nvSpPr>
        <p:spPr>
          <a:xfrm>
            <a:off x="1702191" y="1617785"/>
            <a:ext cx="8989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Петро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захистити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права,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звернувшись</a:t>
            </a:r>
            <a:r>
              <a:rPr lang="ru-RU" sz="2000" dirty="0"/>
              <a:t> до </a:t>
            </a:r>
            <a:r>
              <a:rPr lang="ru-RU" sz="2000" dirty="0" err="1"/>
              <a:t>вчителя</a:t>
            </a:r>
            <a:r>
              <a:rPr lang="ru-RU" sz="2000" dirty="0"/>
              <a:t> для перегляду тесту, а в </a:t>
            </a:r>
            <a:r>
              <a:rPr lang="ru-RU" sz="2000" dirty="0" err="1"/>
              <a:t>разі</a:t>
            </a:r>
            <a:r>
              <a:rPr lang="ru-RU" sz="2000" dirty="0"/>
              <a:t> потреби </a:t>
            </a:r>
            <a:r>
              <a:rPr lang="ru-RU" sz="2000" dirty="0" err="1"/>
              <a:t>залучити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і </a:t>
            </a:r>
            <a:r>
              <a:rPr lang="ru-RU" sz="2000" dirty="0" err="1"/>
              <a:t>адміністрацію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. </a:t>
            </a:r>
            <a:r>
              <a:rPr lang="ru-RU" sz="2000" dirty="0" err="1"/>
              <a:t>Важливо</a:t>
            </a:r>
            <a:r>
              <a:rPr lang="ru-RU" sz="2000" dirty="0"/>
              <a:t> вести </a:t>
            </a:r>
            <a:r>
              <a:rPr lang="ru-RU" sz="2000" dirty="0" err="1"/>
              <a:t>діалог</a:t>
            </a:r>
            <a:r>
              <a:rPr lang="ru-RU" sz="2000" dirty="0"/>
              <a:t> </a:t>
            </a:r>
            <a:r>
              <a:rPr lang="ru-RU" sz="2000" dirty="0" err="1"/>
              <a:t>спокійно</a:t>
            </a:r>
            <a:r>
              <a:rPr lang="ru-RU" sz="2000" dirty="0"/>
              <a:t> і конструктивно,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забезпечити</a:t>
            </a:r>
            <a:r>
              <a:rPr lang="ru-RU" sz="2000" dirty="0"/>
              <a:t> </a:t>
            </a:r>
            <a:r>
              <a:rPr lang="ru-RU" sz="2000" dirty="0" err="1"/>
              <a:t>справедливе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і </a:t>
            </a:r>
            <a:r>
              <a:rPr lang="ru-RU" sz="2000" dirty="0" err="1"/>
              <a:t>розгляд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скарги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8CD4A2-51B1-5976-3D8B-B69D0BC3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17" y="3716066"/>
            <a:ext cx="3725008" cy="3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6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439FA-335D-73F5-B7DD-6F56901C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7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Серія запитань "так" або "ні"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7B02F2-75B5-A1BF-9A31-D90FB1FC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2066994"/>
            <a:ext cx="9784080" cy="479100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Чи є правові норми універсальними для всіх країн світу?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3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Відповідь</a:t>
            </a:r>
            <a:r>
              <a:rPr lang="ru-RU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3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</a:t>
            </a:r>
            <a:r>
              <a:rPr lang="ru-RU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just">
              <a:buNone/>
            </a:pPr>
            <a:r>
              <a:rPr lang="ru-RU" sz="31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uk-UA" sz="3100" dirty="0">
                <a:latin typeface="Calibri" panose="020F0502020204030204" pitchFamily="34" charset="0"/>
                <a:cs typeface="Calibri" panose="020F0502020204030204" pitchFamily="34" charset="0"/>
              </a:rPr>
              <a:t>Чи визначають принципи справедливості межі дозволеного та забороненого у суспільстві?</a:t>
            </a: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uk-UA" sz="3100" dirty="0">
                <a:latin typeface="Calibri" panose="020F0502020204030204" pitchFamily="34" charset="0"/>
                <a:cs typeface="Calibri" panose="020F0502020204030204" pitchFamily="34" charset="0"/>
              </a:rPr>
              <a:t>Відповідь: Так</a:t>
            </a:r>
          </a:p>
          <a:p>
            <a:pPr marL="0" indent="0" algn="just">
              <a:buNone/>
            </a:pPr>
            <a:r>
              <a:rPr lang="uk-UA" sz="3100" dirty="0">
                <a:latin typeface="Calibri" panose="020F0502020204030204" pitchFamily="34" charset="0"/>
                <a:cs typeface="Calibri" panose="020F0502020204030204" pitchFamily="34" charset="0"/>
              </a:rPr>
              <a:t>3. Чи може суд встановлювати покарання, не враховуючи обставини справи?</a:t>
            </a: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uk-UA" sz="3100" dirty="0">
                <a:latin typeface="Calibri" panose="020F0502020204030204" pitchFamily="34" charset="0"/>
                <a:cs typeface="Calibri" panose="020F0502020204030204" pitchFamily="34" charset="0"/>
              </a:rPr>
              <a:t>Відповідь: Ні</a:t>
            </a:r>
          </a:p>
          <a:p>
            <a:pPr marL="0" indent="0">
              <a:buNone/>
            </a:pP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3FB8F-9DC9-79DD-9667-FD7F3A038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56550"/>
            <a:ext cx="970671" cy="18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69BB4-007A-CCB4-4E7A-ED1E2F2B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Серія запитань "так" або "ні"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6F0710-C6CA-A139-3A23-42DBF564B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Чи є основним принципом права забезпечення рівності перед законом?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Так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Чи може справедливість бути досягнута без дотримання закону?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Ні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Чи можуть правові норми бути несправедливими?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Так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9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71A90-BC5F-CE00-051B-EEAAB7DE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Серія запитань "так" або "ні"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AD634E-C4DF-B2C0-DC3C-E0C2A931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 fontScale="85000" lnSpcReduction="10000"/>
          </a:bodyPr>
          <a:lstStyle/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Чи можуть індивідуальні права обмежуватися у випадку загрози громадському порядку?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Так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8.Чи може суддя приймати рішення, не дотримуючись принципу презумпції невинуватості?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Ні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9.Чи є принцип законності одним із фундаментальних принципів права?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Так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dirty="0"/>
              <a:t>10.Чи може справедливість бути реалізована без додержання процесуальних правил?</a:t>
            </a:r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dirty="0"/>
              <a:t>Відповідь: Ні</a:t>
            </a:r>
            <a:endParaRPr lang="ru-RU" dirty="0"/>
          </a:p>
          <a:p>
            <a:pPr marL="0" lvl="0" indent="0" algn="just" rtl="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399F9-43B6-E3A1-DEB8-D158ED69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</a:t>
            </a:r>
            <a: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головоломка</a:t>
            </a:r>
            <a:endParaRPr lang="ru-RU" sz="40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B49F326-0B45-3D5D-73DF-C041E0EF6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/>
          <a:stretch>
            <a:fillRect/>
          </a:stretch>
        </p:blipFill>
        <p:spPr bwMode="auto">
          <a:xfrm>
            <a:off x="1490101" y="1874517"/>
            <a:ext cx="10179050" cy="2413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8AFB-2711-9BF4-5B10-B64CA45CDD18}"/>
              </a:ext>
            </a:extLst>
          </p:cNvPr>
          <p:cNvSpPr txBox="1"/>
          <p:nvPr/>
        </p:nvSpPr>
        <p:spPr>
          <a:xfrm>
            <a:off x="6096000" y="4614622"/>
            <a:ext cx="6098344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справедливість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F86941-F831-5C28-1707-2CCF470E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/>
          <a:stretch>
            <a:fillRect/>
          </a:stretch>
        </p:blipFill>
        <p:spPr bwMode="auto">
          <a:xfrm>
            <a:off x="1786597" y="718492"/>
            <a:ext cx="9369366" cy="38038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2B63AA-D215-7E14-C4CE-EA18EF7F3261}"/>
              </a:ext>
            </a:extLst>
          </p:cNvPr>
          <p:cNvSpPr txBox="1"/>
          <p:nvPr/>
        </p:nvSpPr>
        <p:spPr>
          <a:xfrm>
            <a:off x="5637627" y="5064788"/>
            <a:ext cx="6098344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правознавство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912A9-2DBC-5BF4-D21A-9516CE4E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/>
          <a:stretch>
            <a:fillRect/>
          </a:stretch>
        </p:blipFill>
        <p:spPr bwMode="auto">
          <a:xfrm>
            <a:off x="1589650" y="593386"/>
            <a:ext cx="9397218" cy="41552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D4AD2-4DD1-55BC-4FB6-96F7B6E4537B}"/>
              </a:ext>
            </a:extLst>
          </p:cNvPr>
          <p:cNvSpPr txBox="1"/>
          <p:nvPr/>
        </p:nvSpPr>
        <p:spPr>
          <a:xfrm>
            <a:off x="5496951" y="5163261"/>
            <a:ext cx="6098344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мораль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88340B-C0C1-312A-A134-CEA0DF53E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/>
          <a:stretch>
            <a:fillRect/>
          </a:stretch>
        </p:blipFill>
        <p:spPr bwMode="auto">
          <a:xfrm>
            <a:off x="1688123" y="1097574"/>
            <a:ext cx="9664505" cy="25506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089657-D215-EF9E-FD60-3FA733AB8561}"/>
              </a:ext>
            </a:extLst>
          </p:cNvPr>
          <p:cNvSpPr txBox="1"/>
          <p:nvPr/>
        </p:nvSpPr>
        <p:spPr>
          <a:xfrm>
            <a:off x="5440680" y="4783434"/>
            <a:ext cx="6098344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принципи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E62FC7-51EC-6BD1-E1C6-0B2504875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63" y="926097"/>
            <a:ext cx="8331261" cy="37411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01BA6-377C-4437-B75E-D80BA1B34929}"/>
              </a:ext>
            </a:extLst>
          </p:cNvPr>
          <p:cNvSpPr txBox="1"/>
          <p:nvPr/>
        </p:nvSpPr>
        <p:spPr>
          <a:xfrm>
            <a:off x="3696286" y="4910044"/>
            <a:ext cx="6098344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компроміс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38E39-9211-AF72-CE5F-91EADEB1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02E9BA-A84C-7028-AFA8-9282D247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002" y="1874517"/>
            <a:ext cx="4986997" cy="400507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uk-UA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 до ситуації. Вирішення ситуації</a:t>
            </a:r>
            <a:endParaRPr lang="uk-UA" sz="2200" b="1" kern="1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поділ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часу</a:t>
            </a:r>
            <a:endParaRPr lang="ru-RU" sz="2200" kern="1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2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омпроміс</a:t>
            </a:r>
            <a:endParaRPr lang="ru-RU" sz="2200" kern="1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Права </a:t>
            </a:r>
            <a:r>
              <a:rPr lang="ru-RU" sz="2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Андрія</a:t>
            </a: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Олі</a:t>
            </a:r>
            <a:r>
              <a:rPr lang="ru-RU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право на </a:t>
            </a:r>
            <a:r>
              <a:rPr lang="ru-RU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рівний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доступ.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раво на </a:t>
            </a:r>
            <a:r>
              <a:rPr lang="ru-RU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чесне</a:t>
            </a:r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рішення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9315C4-9370-02B6-5DBA-74D054B9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96" y="1874517"/>
            <a:ext cx="477502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201A08-A39C-E0DD-3360-710845E5A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2" y="935367"/>
            <a:ext cx="8884753" cy="37318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2E821-5038-BE29-5D53-4468FB717D9D}"/>
              </a:ext>
            </a:extLst>
          </p:cNvPr>
          <p:cNvSpPr txBox="1"/>
          <p:nvPr/>
        </p:nvSpPr>
        <p:spPr>
          <a:xfrm>
            <a:off x="2894427" y="5149194"/>
            <a:ext cx="6098344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Відповідь: компроміс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F8DD2-E4ED-ECAF-2E86-5AF702A4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2: «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Рівність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3FC4C8-B395-E086-9F08-50E9764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66" y="2011679"/>
            <a:ext cx="5387926" cy="3924887"/>
          </a:xfrm>
        </p:spPr>
        <p:txBody>
          <a:bodyPr>
            <a:normAutofit fontScale="70000" lnSpcReduction="20000"/>
          </a:bodyPr>
          <a:lstStyle/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3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uk-UA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у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класі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планується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спортивної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команди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участі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шкільних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змаганнях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тренер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вирішив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лише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хлопці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можуть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бути в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команді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хоча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деякі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дівчата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також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хочуть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грати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 algn="just">
              <a:lnSpc>
                <a:spcPct val="107000"/>
              </a:lnSpc>
              <a:spcBef>
                <a:spcPts val="0"/>
              </a:spcBef>
            </a:pPr>
            <a:r>
              <a:rPr lang="ru-RU" sz="3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є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справедливим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права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порушуються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Як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рівність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 для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всіх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учнів</a:t>
            </a:r>
            <a:r>
              <a:rPr lang="ru-RU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2,286 Basketball Class Stock Vectors and Vector Art | Shutterstock">
            <a:extLst>
              <a:ext uri="{FF2B5EF4-FFF2-40B4-BE49-F238E27FC236}">
                <a16:creationId xmlns:a16="http://schemas.microsoft.com/office/drawing/2014/main" id="{03747387-4770-A204-FC69-9920E27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90" y="2011680"/>
            <a:ext cx="4355510" cy="38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6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33004-5071-8EE0-82B8-05DA6401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1BF8AF-1E3E-A2B8-6949-017DD681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498" y="1237957"/>
            <a:ext cx="5507502" cy="5120640"/>
          </a:xfrm>
        </p:spPr>
        <p:txBody>
          <a:bodyPr>
            <a:normAutofit fontScale="325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7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ru-RU" sz="7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Порушення</a:t>
            </a:r>
            <a:r>
              <a:rPr lang="ru-RU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прав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Право на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рівність</a:t>
            </a:r>
            <a:endParaRPr lang="ru-RU" sz="72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Право на участь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Право на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недискримінацію</a:t>
            </a:r>
            <a:endParaRPr lang="ru-RU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r>
              <a:rPr lang="ru-RU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ru-RU" sz="7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Забезпечення</a:t>
            </a:r>
            <a:r>
              <a:rPr lang="ru-RU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рівності</a:t>
            </a:r>
            <a:r>
              <a:rPr lang="ru-RU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прав: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Включення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всіх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бажаючих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Створення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змішаних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команд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Проведення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інформаційних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заходів</a:t>
            </a:r>
            <a:endParaRPr lang="ru-RU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Розробка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політики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рівного</a:t>
            </a:r>
            <a:r>
              <a:rPr lang="ru-RU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доступу</a:t>
            </a:r>
            <a:endParaRPr lang="ru-RU" dirty="0"/>
          </a:p>
        </p:txBody>
      </p:sp>
      <p:pic>
        <p:nvPicPr>
          <p:cNvPr id="12290" name="Picture 2" descr="Рівності трудових прав жінок і чоловіків - КАДРОВИК.UA. Головний кадровий  журнал України.">
            <a:extLst>
              <a:ext uri="{FF2B5EF4-FFF2-40B4-BE49-F238E27FC236}">
                <a16:creationId xmlns:a16="http://schemas.microsoft.com/office/drawing/2014/main" id="{D4F41FF6-DB6F-AB4B-21C6-90E6976AD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" b="10616"/>
          <a:stretch/>
        </p:blipFill>
        <p:spPr bwMode="auto">
          <a:xfrm>
            <a:off x="1192201" y="1659987"/>
            <a:ext cx="4730297" cy="38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2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419B1-13A1-B585-53AB-945724BA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3: «Право на </a:t>
            </a:r>
            <a:r>
              <a:rPr lang="ru-RU" sz="4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освіту</a:t>
            </a:r>
            <a:r>
              <a:rPr lang="ru-RU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FE55E8-CC80-35F8-13D9-F240DEA4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874517"/>
            <a:ext cx="6119793" cy="4202726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із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вашому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Дмитро, не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має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підручника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математики.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Йому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важко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виконувати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домашні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завдання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і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його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оцінки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цього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предмета почали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погіршуватись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 той час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інші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мають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підручники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algn="just">
              <a:lnSpc>
                <a:spcPct val="107000"/>
              </a:lnSpc>
              <a:spcBef>
                <a:spcPts val="0"/>
              </a:spcBef>
            </a:pPr>
            <a:r>
              <a:rPr lang="ru-RU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є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Дмитром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справедливою? Яке право порушено? Як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вирішити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проблему?</a:t>
            </a:r>
          </a:p>
          <a:p>
            <a:endParaRPr lang="ru-RU" dirty="0"/>
          </a:p>
        </p:txBody>
      </p:sp>
      <p:pic>
        <p:nvPicPr>
          <p:cNvPr id="4098" name="Picture 2" descr="Хлопчик учень читає навчальну книгу на шкільному уроці мультфільм вектор  Стоковий вектор ©pikepicture 477589706">
            <a:extLst>
              <a:ext uri="{FF2B5EF4-FFF2-40B4-BE49-F238E27FC236}">
                <a16:creationId xmlns:a16="http://schemas.microsoft.com/office/drawing/2014/main" id="{7A3E2FD0-7B81-2E8D-F1FD-EA40B119C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3"/>
          <a:stretch/>
        </p:blipFill>
        <p:spPr bwMode="auto">
          <a:xfrm>
            <a:off x="7701823" y="2342271"/>
            <a:ext cx="3382682" cy="321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3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74210-7E3A-2400-8F1C-E5B353FA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ситуації 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F18AE6-7B6B-4DE9-8E30-C2155B5A9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Ситуація</a:t>
            </a:r>
            <a:r>
              <a:rPr lang="ru-RU" dirty="0"/>
              <a:t> з </a:t>
            </a:r>
            <a:r>
              <a:rPr lang="ru-RU" dirty="0" err="1"/>
              <a:t>Дмитром</a:t>
            </a:r>
            <a:r>
              <a:rPr lang="ru-RU" dirty="0"/>
              <a:t> несправедлива,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підручники</a:t>
            </a:r>
            <a:r>
              <a:rPr lang="ru-RU" dirty="0"/>
              <a:t>, а </a:t>
            </a:r>
            <a:r>
              <a:rPr lang="ru-RU" dirty="0" err="1"/>
              <a:t>він</a:t>
            </a:r>
            <a:r>
              <a:rPr lang="ru-RU" dirty="0"/>
              <a:t> — </a:t>
            </a:r>
            <a:r>
              <a:rPr lang="ru-RU" dirty="0" err="1"/>
              <a:t>ні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право на </a:t>
            </a:r>
            <a:r>
              <a:rPr lang="ru-RU" dirty="0" err="1"/>
              <a:t>освіту</a:t>
            </a:r>
            <a:r>
              <a:rPr lang="ru-RU" dirty="0"/>
              <a:t>. Проблему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підручника</a:t>
            </a:r>
            <a:r>
              <a:rPr lang="ru-RU" dirty="0"/>
              <a:t> через школу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шкільну</a:t>
            </a:r>
            <a:r>
              <a:rPr lang="ru-RU" dirty="0"/>
              <a:t> </a:t>
            </a:r>
            <a:r>
              <a:rPr lang="ru-RU" dirty="0" err="1"/>
              <a:t>бібліотеку</a:t>
            </a:r>
            <a:r>
              <a:rPr lang="ru-RU" dirty="0"/>
              <a:t>, а також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через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тимчасові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8056E-6C01-84DF-312F-A179B3ED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939" y="4082796"/>
            <a:ext cx="2209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9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7DC4C-5BF5-DDB7-66D8-D7E1D9F9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Кейс 4: «Право на </a:t>
            </a:r>
            <a:r>
              <a:rPr lang="ru-RU" sz="5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власну</a:t>
            </a:r>
            <a:r>
              <a:rPr lang="ru-RU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думку»</a:t>
            </a:r>
            <a:br>
              <a:rPr lang="ru-RU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32DD6-BA88-E32A-246B-C72AD5720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2590213"/>
            <a:ext cx="3619500" cy="3379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0ABF00-863E-EE73-41CB-8CEB71611C3F}"/>
              </a:ext>
            </a:extLst>
          </p:cNvPr>
          <p:cNvSpPr txBox="1"/>
          <p:nvPr/>
        </p:nvSpPr>
        <p:spPr>
          <a:xfrm>
            <a:off x="910882" y="2169513"/>
            <a:ext cx="6899618" cy="422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Ситуація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час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обговорення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уроці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один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із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учнів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висловив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свою думку, яка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відрізнялася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думок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більшості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Інші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діти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почали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насміхатися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його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слів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сказали,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його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точка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зору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неправильна.</a:t>
            </a:r>
          </a:p>
          <a:p>
            <a:pPr indent="449580" algn="just">
              <a:lnSpc>
                <a:spcPct val="107000"/>
              </a:lnSpc>
            </a:pPr>
            <a:r>
              <a:rPr lang="ru-RU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справедливо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ставитись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учня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так?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права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він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має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власну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думку? Як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потрібно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реагувати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ситуації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коли думки </a:t>
            </a:r>
            <a:r>
              <a:rPr lang="ru-RU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різняться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791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9C8D-5128-7C96-26DA-10B70B18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Аналіз ситуації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4CE588-50B2-0E0D-CE42-A8347F24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852" y="2672861"/>
            <a:ext cx="5226147" cy="320673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висловлювати</a:t>
            </a:r>
            <a:r>
              <a:rPr lang="ru-RU" dirty="0"/>
              <a:t> свою думку, і </a:t>
            </a:r>
            <a:r>
              <a:rPr lang="ru-RU" dirty="0" err="1"/>
              <a:t>ставитися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з </a:t>
            </a:r>
            <a:r>
              <a:rPr lang="ru-RU" dirty="0" err="1"/>
              <a:t>насмішками</a:t>
            </a:r>
            <a:r>
              <a:rPr lang="ru-RU" dirty="0"/>
              <a:t> несправедливо.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повагу</a:t>
            </a:r>
            <a:r>
              <a:rPr lang="ru-RU" dirty="0"/>
              <a:t> до </a:t>
            </a:r>
            <a:r>
              <a:rPr lang="ru-RU" dirty="0" err="1"/>
              <a:t>кожної</a:t>
            </a:r>
            <a:r>
              <a:rPr lang="ru-RU" dirty="0"/>
              <a:t> думки в </a:t>
            </a:r>
            <a:r>
              <a:rPr lang="ru-RU" dirty="0" err="1"/>
              <a:t>класі</a:t>
            </a:r>
            <a:r>
              <a:rPr lang="ru-RU" dirty="0"/>
              <a:t>, </a:t>
            </a:r>
            <a:r>
              <a:rPr lang="ru-RU" dirty="0" err="1"/>
              <a:t>сприяючи</a:t>
            </a:r>
            <a:r>
              <a:rPr lang="ru-RU" dirty="0"/>
              <a:t> конструктивному </a:t>
            </a:r>
            <a:r>
              <a:rPr lang="ru-RU" dirty="0" err="1"/>
              <a:t>обговоренню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.</a:t>
            </a:r>
          </a:p>
        </p:txBody>
      </p:sp>
      <p:pic>
        <p:nvPicPr>
          <p:cNvPr id="18434" name="Picture 2" descr="Критичне мислення: чому воно важливе особливо зараз?">
            <a:extLst>
              <a:ext uri="{FF2B5EF4-FFF2-40B4-BE49-F238E27FC236}">
                <a16:creationId xmlns:a16="http://schemas.microsoft.com/office/drawing/2014/main" id="{D4229F9D-2FAD-8DA7-0E86-3EDB76452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/>
          <a:stretch/>
        </p:blipFill>
        <p:spPr bwMode="auto">
          <a:xfrm>
            <a:off x="1702190" y="2378397"/>
            <a:ext cx="3591218" cy="30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55236"/>
      </p:ext>
    </p:extLst>
  </p:cSld>
  <p:clrMapOvr>
    <a:masterClrMapping/>
  </p:clrMapOvr>
</p:sld>
</file>

<file path=ppt/theme/theme1.xml><?xml version="1.0" encoding="utf-8"?>
<a:theme xmlns:a="http://schemas.openxmlformats.org/drawingml/2006/main" name="Значок">
  <a:themeElements>
    <a:clrScheme name="Значок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Значок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начок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Значок</Template>
  <TotalTime>114</TotalTime>
  <Words>1265</Words>
  <Application>Microsoft Office PowerPoint</Application>
  <PresentationFormat>Широкий екран</PresentationFormat>
  <Paragraphs>102</Paragraphs>
  <Slides>30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40" baseType="lpstr">
      <vt:lpstr>Aptos Display</vt:lpstr>
      <vt:lpstr>Arial</vt:lpstr>
      <vt:lpstr>Calibri</vt:lpstr>
      <vt:lpstr>Corbel</vt:lpstr>
      <vt:lpstr>Courier New</vt:lpstr>
      <vt:lpstr>Gill Sans MT</vt:lpstr>
      <vt:lpstr>Impact</vt:lpstr>
      <vt:lpstr>Symbol</vt:lpstr>
      <vt:lpstr>Times New Roman</vt:lpstr>
      <vt:lpstr>Значок</vt:lpstr>
      <vt:lpstr>«Справедливість і право»</vt:lpstr>
      <vt:lpstr>Кейс 1: «Спільна власність» </vt:lpstr>
      <vt:lpstr>Аналіз ситуації</vt:lpstr>
      <vt:lpstr>Кейс 2: «Рівність прав» </vt:lpstr>
      <vt:lpstr>Аналіз ситуації</vt:lpstr>
      <vt:lpstr>Кейс 3: «Право на освіту» </vt:lpstr>
      <vt:lpstr>Аналіз ситуації </vt:lpstr>
      <vt:lpstr>Кейс 4: «Право на власну думку» </vt:lpstr>
      <vt:lpstr>Аналіз ситуації</vt:lpstr>
      <vt:lpstr>Кейс 5: «Право на захист від булінгу» </vt:lpstr>
      <vt:lpstr>Аналіз ситуації</vt:lpstr>
      <vt:lpstr>Кейс 6: «Право на захист власності» </vt:lpstr>
      <vt:lpstr>Аналіз ситуації</vt:lpstr>
      <vt:lpstr>Кейс 7: «Право на здоров'я» </vt:lpstr>
      <vt:lpstr>Аналіз ситуації</vt:lpstr>
      <vt:lpstr>Кейс 8: «Право на участь у шкільних заходах» </vt:lpstr>
      <vt:lpstr>Аналіз ситуації</vt:lpstr>
      <vt:lpstr>Кейс 9: «Право на відпочинок» </vt:lpstr>
      <vt:lpstr>Аналіз ситуації</vt:lpstr>
      <vt:lpstr>Кейс 10: «Право на справедливе ставлення» </vt:lpstr>
      <vt:lpstr>Аналіз ситуації</vt:lpstr>
      <vt:lpstr>Серія запитань "так" або "ні" </vt:lpstr>
      <vt:lpstr>Серія запитань "так" або "ні"</vt:lpstr>
      <vt:lpstr>Серія запитань "так" або "ні"</vt:lpstr>
      <vt:lpstr>Правова головоломка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Alyn Mikitenko</dc:creator>
  <cp:lastModifiedBy>Alyn Mikitenko</cp:lastModifiedBy>
  <cp:revision>2</cp:revision>
  <dcterms:created xsi:type="dcterms:W3CDTF">2024-10-23T18:44:56Z</dcterms:created>
  <dcterms:modified xsi:type="dcterms:W3CDTF">2024-10-26T16:50:25Z</dcterms:modified>
</cp:coreProperties>
</file>