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jpeg"/>
  <Override PartName="/ppt/media/image8.jpg" ContentType="image/jpeg"/>
  <Override PartName="/ppt/media/image10.jpg" ContentType="image/jpeg"/>
  <Override PartName="/ppt/media/image13.jpg" ContentType="image/jpeg"/>
  <Override PartName="/ppt/media/image24.jpg" ContentType="image/jpeg"/>
  <Override PartName="/ppt/media/image29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62" r:id="rId6"/>
    <p:sldId id="260" r:id="rId7"/>
    <p:sldId id="261" r:id="rId8"/>
    <p:sldId id="259" r:id="rId9"/>
    <p:sldId id="267" r:id="rId10"/>
    <p:sldId id="273" r:id="rId11"/>
    <p:sldId id="275" r:id="rId12"/>
    <p:sldId id="264" r:id="rId13"/>
    <p:sldId id="263" r:id="rId14"/>
    <p:sldId id="265" r:id="rId15"/>
    <p:sldId id="266" r:id="rId16"/>
    <p:sldId id="270" r:id="rId17"/>
    <p:sldId id="268" r:id="rId18"/>
    <p:sldId id="271" r:id="rId19"/>
    <p:sldId id="277" r:id="rId20"/>
    <p:sldId id="269" r:id="rId21"/>
    <p:sldId id="272" r:id="rId22"/>
    <p:sldId id="274" r:id="rId2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FFFF66"/>
    <a:srgbClr val="C20412"/>
    <a:srgbClr val="9933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EBE3E5-3520-48D0-9F4C-8663D58A4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39A5C70-6F04-4C94-9977-CEAB59C06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C16457-842B-4DEA-8728-A5C5A89B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E75C9C7-EFB4-4EF1-819F-208DF123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FE7F39C-3CD9-4F82-88D6-A25F128C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595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4652D-BA2C-4ED9-B564-05B6D6544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1D5EBF6-1FE6-4DA1-9100-E34E0DC0C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F4E463-69D4-4EAA-A854-4AF170CC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DA96C4-9B14-4461-AA6E-916EDE76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6A48EA-385F-49E8-B2FB-BF8921907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923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1AFED4-5F7D-4FBF-87A0-4331B3B9C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D1DC6F4-3489-4AA7-ABE9-39C250B1D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30CE9C-B880-4160-9403-648E8B27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BE6DE8-100C-415F-AB1F-0C442114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9D1E787-9CD0-40E4-9B82-1E244BBBB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15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B776A-DE24-428D-9A53-6D4E3891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5A0FA22-EC71-4177-847C-F8BE0726F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2B10C6-9445-4E1A-99BF-638B1018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A68E942-8CDD-4AD7-8161-10249ECCE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410CCA-3AAD-4506-9CC6-179E6A19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911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87483-F568-4AE3-8C34-AB0CA690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AD1708D-30D6-40BC-9586-B5C6ACDD0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A12937-2182-4FBA-86DC-7B326DB67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339E5A3-438B-4AF6-8EBA-6B861A16B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DBD8E4-54A6-4B79-9C8E-D03EAC9E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590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27222-2771-4B0E-AD22-C2B507CFD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B31250-82D1-4F40-845B-683CA6DD0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2D791B-9F76-498C-84BC-56DF217CC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F6EC508-9205-4B9A-9CE2-A2A113B4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AFC71FB-AFE2-4C74-A4B9-3D246EB67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6F9B9A6-4B44-4BAC-BD1D-5947658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673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8894E-1F57-4E53-9276-E2B70CE4D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B42FD1-346C-4F51-9DD0-1AB001931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BAB3FCB-3757-4DE7-8603-98282798C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9542084-AB8F-49F2-94B5-FEAA2A411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69276BA-229C-4524-8C9D-3900B3D3D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0CFEE67-F74C-4D56-A4B6-75A9A4460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B36322D-C3B8-4661-802D-8CE001916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F44783F-2BD4-425C-9E28-48CE4AAC5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34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481FE-1E95-4FE4-8F74-2A7B4E7B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B9136A4-C535-4EA2-8E01-CAB5F6F88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CDE5566-668C-46F8-9D8E-167858C5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96FDDEA-0D54-463A-9D80-DE413D58A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450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C17E11B-6970-4DF2-846B-0828C976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318AB6-45B4-4786-AB14-E78A8C38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AA3D929-9C37-4F86-80E1-0355038A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9573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2B5E24-EA3C-406E-8251-C0A1868A6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75590B1-81EC-4AFF-978D-8875E8E70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F30CF18-51FF-4F44-A509-11443E4B6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8228EA-539F-424B-9D44-03A7FE78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59C447B-B201-4FE5-B67A-3C64FFC7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4495566-BF3D-4E7E-AFCB-9A05BF3E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205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71A3DE-B7B7-421C-AFAF-D4E38AD0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C485B96-2A34-44E2-B23F-FB1A6162F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EE2130-59FB-40E1-AD65-28B8ECF15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5A6B75C-5B86-44CC-8BA9-49062930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D646E96-37F4-4FD0-9D5B-8C76FF2E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8B048C-225B-49E3-A3FE-660F54C8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63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95726B-0A5C-48E2-8150-33CB4917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91F4F8-59F5-49D6-9696-0F57B1E5B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6B59BB8-F4A8-4C91-BC57-C511AB777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6BAB1-06AF-494F-A782-7A572DCC2FDE}" type="datetimeFigureOut">
              <a:rPr lang="uk-UA" smtClean="0"/>
              <a:t>15.11.2024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67D7D-1E53-4936-9F2E-E68B7D8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95EA90-C666-4FED-A717-B06EBFD18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8C57-4FC1-4EC2-AD90-C7B70D2004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534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fif"/><Relationship Id="rId3" Type="http://schemas.openxmlformats.org/officeDocument/2006/relationships/image" Target="../media/image20.jpeg"/><Relationship Id="rId7" Type="http://schemas.openxmlformats.org/officeDocument/2006/relationships/hyperlink" Target="https://uk.wikipedia.org/wiki/Ford_Motor_Compan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A%D0%BE%D0%BD%D1%81%D1%82%D1%80%D1%83%D0%BA%D1%82%D0%BE%D1%80_(%D0%BF%D1%80%D0%BE%D1%84%D0%B5%D1%81%D1%96%D1%8F)" TargetMode="External"/><Relationship Id="rId5" Type="http://schemas.openxmlformats.org/officeDocument/2006/relationships/image" Target="../media/image22.jfif"/><Relationship Id="rId4" Type="http://schemas.openxmlformats.org/officeDocument/2006/relationships/image" Target="../media/image21.jfif"/><Relationship Id="rId9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slovnyk.ua/index.php?swrd=%D0%B9%D0%BE%D0%B3%D0%BE" TargetMode="External"/><Relationship Id="rId18" Type="http://schemas.openxmlformats.org/officeDocument/2006/relationships/hyperlink" Target="https://slovnyk.ua/index.php?swrd=%D1%81%D0%B8%D0%BD%D1%96%D1%82%D0%B8" TargetMode="External"/><Relationship Id="rId26" Type="http://schemas.openxmlformats.org/officeDocument/2006/relationships/hyperlink" Target="https://slovnyk.ua/index.php?swrd=%D1%80%D0%B0%D0%B4%D1%96%D1%81%D0%BD%D0%BE" TargetMode="External"/><Relationship Id="rId39" Type="http://schemas.openxmlformats.org/officeDocument/2006/relationships/hyperlink" Target="https://slovnyk.ua/index.php?swrd=%D0%B4%D0%B0%D0%BB%D0%B5%D0%BA%D0%B8%D0%B9" TargetMode="External"/><Relationship Id="rId21" Type="http://schemas.openxmlformats.org/officeDocument/2006/relationships/hyperlink" Target="https://slovnyk.ua/index.php?swrd=%D1%82%D1%96%D0%BB%D1%8C%D0%BA%D0%BE" TargetMode="External"/><Relationship Id="rId34" Type="http://schemas.openxmlformats.org/officeDocument/2006/relationships/hyperlink" Target="https://slovnyk.ua/index.php?swrd=%D0%B1%D0%B5%D1%80%D0%B5%D0%B3" TargetMode="External"/><Relationship Id="rId7" Type="http://schemas.openxmlformats.org/officeDocument/2006/relationships/hyperlink" Target="https://slovnyk.ua/index.php?swrd=%D1%81%D0%B8%D0%B4%D1%96%D1%82%D0%B8" TargetMode="External"/><Relationship Id="rId12" Type="http://schemas.openxmlformats.org/officeDocument/2006/relationships/hyperlink" Target="https://slovnyk.ua/index.php?swrd=%D0%9A%D1%80%D1%83%D0%B3%D0%BE%D0%BC" TargetMode="External"/><Relationship Id="rId17" Type="http://schemas.openxmlformats.org/officeDocument/2006/relationships/hyperlink" Target="https://slovnyk.ua/index.php?swrd=%D1%88%D0%B8%D1%80%D0%BE%D0%BA%D0%B8%D0%B9" TargetMode="External"/><Relationship Id="rId25" Type="http://schemas.openxmlformats.org/officeDocument/2006/relationships/hyperlink" Target="https://slovnyk.ua/index.php?swrd=%D1%81%D1%82%D1%80%D0%B0%D1%88%D0%BD%D0%BE" TargetMode="External"/><Relationship Id="rId33" Type="http://schemas.openxmlformats.org/officeDocument/2006/relationships/hyperlink" Target="https://slovnyk.ua/index.php?swrd=%D0%BF%D1%80%D0%B0%D0%B2%D0%B8%D0%B9" TargetMode="External"/><Relationship Id="rId38" Type="http://schemas.openxmlformats.org/officeDocument/2006/relationships/hyperlink" Target="https://slovnyk.ua/index.php?swrd=%D0%BC%D0%BE%D0%B2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slovnyk.ua/index.php?swrd=%D0%BC%D0%BE%D1%80%D0%B5" TargetMode="External"/><Relationship Id="rId20" Type="http://schemas.openxmlformats.org/officeDocument/2006/relationships/hyperlink" Target="https://slovnyk.ua/index.php?swrd=%D1%82%D0%B0%D0%BC" TargetMode="External"/><Relationship Id="rId29" Type="http://schemas.openxmlformats.org/officeDocument/2006/relationships/hyperlink" Target="https://slovnyk.ua/index.php?swrd=%D0%92%D0%B8%D0%B4%D0%BD%D1%96%D1%82%D0%B8%D1%81%D1%8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lovnyk.ua/index.php?swrd=%D0%BA%D0%BE%D0%B1%D0%B7%D0%B0%D1%80" TargetMode="External"/><Relationship Id="rId11" Type="http://schemas.openxmlformats.org/officeDocument/2006/relationships/hyperlink" Target="https://slovnyk.ua/index.php?swrd=%D0%B3%D1%80%D0%B0%D1%82%D0%B8" TargetMode="External"/><Relationship Id="rId24" Type="http://schemas.openxmlformats.org/officeDocument/2006/relationships/hyperlink" Target="https://slovnyk.ua/index.php?swrd=%D0%B4%D1%83%D0%BC%D0%BA%D0%B0" TargetMode="External"/><Relationship Id="rId32" Type="http://schemas.openxmlformats.org/officeDocument/2006/relationships/hyperlink" Target="https://slovnyk.ua/index.php?swrd=%D0%92%D0%B8%D1%81%D0%BE%D0%BA%D0%B8%D0%B9" TargetMode="External"/><Relationship Id="rId37" Type="http://schemas.openxmlformats.org/officeDocument/2006/relationships/hyperlink" Target="https://slovnyk.ua/index.php?swrd=%D1%80%D1%96%D0%BA%D0%B0" TargetMode="External"/><Relationship Id="rId40" Type="http://schemas.openxmlformats.org/officeDocument/2006/relationships/hyperlink" Target="https://slovnyk.ua/index.php?swrd=%D0%B3%D0%BE%D1%80%D0%B8" TargetMode="External"/><Relationship Id="rId5" Type="http://schemas.openxmlformats.org/officeDocument/2006/relationships/hyperlink" Target="https://slovnyk.ua/index.php?swrd=%D0%BC%D0%BE%D0%B3%D0%B8%D0%BB%D0%B0" TargetMode="External"/><Relationship Id="rId15" Type="http://schemas.openxmlformats.org/officeDocument/2006/relationships/hyperlink" Target="https://slovnyk.ua/index.php?swrd=%D1%8F%D0%BA" TargetMode="External"/><Relationship Id="rId23" Type="http://schemas.openxmlformats.org/officeDocument/2006/relationships/hyperlink" Target="https://slovnyk.ua/index.php?swrd=%D0%87%D0%BC" TargetMode="External"/><Relationship Id="rId28" Type="http://schemas.openxmlformats.org/officeDocument/2006/relationships/hyperlink" Target="https://slovnyk.ua/index.php?swrd=%D0%BD%D0%B0%D0%B4%D1%96%D1%8F" TargetMode="External"/><Relationship Id="rId36" Type="http://schemas.openxmlformats.org/officeDocument/2006/relationships/hyperlink" Target="https://slovnyk.ua/index.php?swrd=%D0%B7%D0%B0" TargetMode="External"/><Relationship Id="rId10" Type="http://schemas.openxmlformats.org/officeDocument/2006/relationships/hyperlink" Target="https://slovnyk.ua/index.php?swrd=%D0%BA%D0%BE%D0%B1%D0%B7%D0%B0" TargetMode="External"/><Relationship Id="rId19" Type="http://schemas.openxmlformats.org/officeDocument/2006/relationships/hyperlink" Target="https://slovnyk.ua/index.php?swrd=%D0%97%D0%B0" TargetMode="External"/><Relationship Id="rId31" Type="http://schemas.openxmlformats.org/officeDocument/2006/relationships/hyperlink" Target="https://slovnyk.ua/index.php?swrd=%D0%B7%D0%B4%D0%B0%D0%BB%D1%8F" TargetMode="External"/><Relationship Id="rId4" Type="http://schemas.openxmlformats.org/officeDocument/2006/relationships/hyperlink" Target="https://slovnyk.ua/index.php?swrd=%D0%9D%D0%B0" TargetMode="External"/><Relationship Id="rId9" Type="http://schemas.openxmlformats.org/officeDocument/2006/relationships/hyperlink" Target="https://slovnyk.ua/index.php?swrd=%D0%BD%D0%B0" TargetMode="External"/><Relationship Id="rId14" Type="http://schemas.openxmlformats.org/officeDocument/2006/relationships/hyperlink" Target="https://slovnyk.ua/index.php?swrd=%D1%81%D1%82%D0%B5%D0%BF" TargetMode="External"/><Relationship Id="rId22" Type="http://schemas.openxmlformats.org/officeDocument/2006/relationships/hyperlink" Target="https://slovnyk.ua/index.php?swrd=%D0%BC%D1%80%D1%96%D1%94" TargetMode="External"/><Relationship Id="rId27" Type="http://schemas.openxmlformats.org/officeDocument/2006/relationships/hyperlink" Target="https://slovnyk.ua/index.php?swrd=%D1%8F%D0%BA%D0%B8%D0%B9%D1%81%D1%8C" TargetMode="External"/><Relationship Id="rId30" Type="http://schemas.openxmlformats.org/officeDocument/2006/relationships/hyperlink" Target="https://slovnyk.ua/index.php?swrd=%D0%BF%D0%BE%D0%BA%D0%B0%D0%B7%D1%83%D0%B2%D0%B0%D1%82%D0%B8%D1%81%D1%8F" TargetMode="External"/><Relationship Id="rId35" Type="http://schemas.openxmlformats.org/officeDocument/2006/relationships/hyperlink" Target="https://slovnyk.ua/index.php?swrd=%D0%B1%D0%BE%D0%B2%D0%B2%D0%B0%D0%BD%D1%96%D0%B2" TargetMode="External"/><Relationship Id="rId8" Type="http://schemas.openxmlformats.org/officeDocument/2006/relationships/hyperlink" Target="https://slovnyk.ua/index.php?swrd=%D1%82%D0%BE%D0%B9" TargetMode="Externa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fif"/><Relationship Id="rId3" Type="http://schemas.openxmlformats.org/officeDocument/2006/relationships/image" Target="../media/image11.png"/><Relationship Id="rId7" Type="http://schemas.openxmlformats.org/officeDocument/2006/relationships/image" Target="../media/image1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fif"/><Relationship Id="rId5" Type="http://schemas.openxmlformats.org/officeDocument/2006/relationships/image" Target="../media/image13.jpg"/><Relationship Id="rId10" Type="http://schemas.openxmlformats.org/officeDocument/2006/relationships/image" Target="../media/image18.jfif"/><Relationship Id="rId4" Type="http://schemas.openxmlformats.org/officeDocument/2006/relationships/image" Target="../media/image12.jpeg"/><Relationship Id="rId9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C29CD93-B6E0-44C2-8DF9-594C47B5B7D1}"/>
              </a:ext>
            </a:extLst>
          </p:cNvPr>
          <p:cNvSpPr/>
          <p:nvPr/>
        </p:nvSpPr>
        <p:spPr>
          <a:xfrm>
            <a:off x="368769" y="628139"/>
            <a:ext cx="5737468" cy="3005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8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Сміливість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8000" b="1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іти за мріями</a:t>
            </a:r>
            <a:endParaRPr lang="uk-UA" sz="8000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Рабочий стол\мрії\2а.jpg">
            <a:extLst>
              <a:ext uri="{FF2B5EF4-FFF2-40B4-BE49-F238E27FC236}">
                <a16:creationId xmlns:a16="http://schemas.microsoft.com/office/drawing/2014/main" id="{A97667E6-D7AA-42F5-A965-A86CC0039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794" r="3046" b="20197"/>
          <a:stretch/>
        </p:blipFill>
        <p:spPr bwMode="auto">
          <a:xfrm>
            <a:off x="6475005" y="457198"/>
            <a:ext cx="5451769" cy="4972851"/>
          </a:xfrm>
          <a:prstGeom prst="plaqu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94E87AAC-C094-4402-90FC-193A52CD7335}"/>
              </a:ext>
            </a:extLst>
          </p:cNvPr>
          <p:cNvSpPr/>
          <p:nvPr/>
        </p:nvSpPr>
        <p:spPr>
          <a:xfrm>
            <a:off x="1277677" y="3804170"/>
            <a:ext cx="347992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Мрія — це те, </a:t>
            </a:r>
          </a:p>
          <a:p>
            <a:pPr algn="ctr"/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 ти можеш, </a:t>
            </a:r>
          </a:p>
          <a:p>
            <a:pPr algn="ctr"/>
            <a:r>
              <a:rPr lang="uk-UA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 </a:t>
            </a:r>
            <a:r>
              <a:rPr lang="uk-UA" sz="4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захоч</a:t>
            </a:r>
            <a:r>
              <a:rPr lang="uk-UA" sz="4000" b="1" dirty="0" err="1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еш</a:t>
            </a:r>
            <a:endParaRPr lang="uk-UA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8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FBB9C-4F38-4B0D-8B1B-0745BE286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t="1629" r="1745" b="3824"/>
          <a:stretch/>
        </p:blipFill>
        <p:spPr>
          <a:xfrm>
            <a:off x="1" y="0"/>
            <a:ext cx="122675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7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317" y="-58063"/>
            <a:ext cx="12192000" cy="6858000"/>
          </a:xfrm>
          <a:prstGeom prst="rect">
            <a:avLst/>
          </a:prstGeom>
        </p:spPr>
      </p:pic>
      <p:pic>
        <p:nvPicPr>
          <p:cNvPr id="6146" name="Picture 2" descr="Цікаві факти про Білла Гейтса - Dovidka.biz.ua">
            <a:extLst>
              <a:ext uri="{FF2B5EF4-FFF2-40B4-BE49-F238E27FC236}">
                <a16:creationId xmlns:a16="http://schemas.microsoft.com/office/drawing/2014/main" id="{65DABFDF-3C98-4285-A522-0CC516C8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34" y="703550"/>
            <a:ext cx="30384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DE13C53-921A-448E-BD30-CDCAEAA43777}"/>
              </a:ext>
            </a:extLst>
          </p:cNvPr>
          <p:cNvSpPr/>
          <p:nvPr/>
        </p:nvSpPr>
        <p:spPr>
          <a:xfrm>
            <a:off x="387982" y="237693"/>
            <a:ext cx="4903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1F1F1F"/>
                </a:solidFill>
                <a:latin typeface="Google Sans"/>
              </a:rPr>
              <a:t>Білл</a:t>
            </a:r>
            <a:r>
              <a:rPr lang="ru-RU" b="1" dirty="0">
                <a:solidFill>
                  <a:srgbClr val="1F1F1F"/>
                </a:solidFill>
                <a:latin typeface="Google Sans"/>
              </a:rPr>
              <a:t> Гейтс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 є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засновником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</a:t>
            </a:r>
            <a:r>
              <a:rPr lang="ru-RU" dirty="0" err="1">
                <a:solidFill>
                  <a:srgbClr val="1F1F1F"/>
                </a:solidFill>
                <a:latin typeface="Google Sans"/>
              </a:rPr>
              <a:t>компанії</a:t>
            </a:r>
            <a:r>
              <a:rPr lang="ru-RU" dirty="0">
                <a:solidFill>
                  <a:srgbClr val="1F1F1F"/>
                </a:solidFill>
                <a:latin typeface="Google Sans"/>
              </a:rPr>
              <a:t> Майкрософт.</a:t>
            </a:r>
            <a:endParaRPr lang="uk-UA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9CE2DEC-EE8B-4E95-B346-14822783767D}"/>
              </a:ext>
            </a:extLst>
          </p:cNvPr>
          <p:cNvSpPr/>
          <p:nvPr/>
        </p:nvSpPr>
        <p:spPr>
          <a:xfrm>
            <a:off x="5194436" y="407144"/>
            <a:ext cx="48674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Стів Джобс увійшов  в історію</a:t>
            </a:r>
          </a:p>
          <a:p>
            <a:pPr algn="ctr"/>
            <a:r>
              <a:rPr lang="uk-UA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світового бізнесу , </a:t>
            </a:r>
          </a:p>
          <a:p>
            <a:pPr algn="ctr"/>
            <a:r>
              <a:rPr lang="uk-UA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як </a:t>
            </a:r>
            <a:r>
              <a:rPr lang="uk-UA" dirty="0">
                <a:solidFill>
                  <a:srgbClr val="5F63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один із засновників корпорації </a:t>
            </a:r>
            <a:r>
              <a:rPr lang="en-US" dirty="0">
                <a:solidFill>
                  <a:srgbClr val="5F63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Apple </a:t>
            </a:r>
            <a:endParaRPr lang="uk-UA" dirty="0">
              <a:solidFill>
                <a:srgbClr val="5F63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algn="ctr"/>
            <a:r>
              <a:rPr lang="uk-UA" dirty="0">
                <a:solidFill>
                  <a:srgbClr val="5F63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і кіностудії </a:t>
            </a:r>
            <a:r>
              <a:rPr lang="en-US" dirty="0">
                <a:solidFill>
                  <a:srgbClr val="5F63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Pixar</a:t>
            </a:r>
            <a:r>
              <a:rPr lang="en-US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.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F05184-BDDB-496F-B8B9-8E05F09F4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390" y="58063"/>
            <a:ext cx="1990460" cy="18733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0EFA90-15B6-4649-8714-F44309120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777" y="4366909"/>
            <a:ext cx="2230780" cy="2061782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FA1B4A3-95EF-49CF-A4F6-51A86BA51AFB}"/>
              </a:ext>
            </a:extLst>
          </p:cNvPr>
          <p:cNvSpPr/>
          <p:nvPr/>
        </p:nvSpPr>
        <p:spPr>
          <a:xfrm>
            <a:off x="4284209" y="2437111"/>
            <a:ext cx="4351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Noto Sans"/>
              </a:rPr>
              <a:t>Мати Тереза відома своєю самовідданістю та служінням найбіднішим. Вона заснувала Орден Милосердя — організацію, яка надає медичну допомогу та соціальну підтримку нужденним у різних частинах світу. </a:t>
            </a:r>
            <a:endParaRPr lang="uk-UA" dirty="0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B8459107-45C4-4809-AEEC-9129BFC668BA}"/>
              </a:ext>
            </a:extLst>
          </p:cNvPr>
          <p:cNvSpPr/>
          <p:nvPr/>
        </p:nvSpPr>
        <p:spPr>
          <a:xfrm>
            <a:off x="7947293" y="5782360"/>
            <a:ext cx="3954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Генрі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Форд,</a:t>
            </a:r>
            <a:r>
              <a:rPr lang="ru-RU" dirty="0"/>
              <a:t>  </a:t>
            </a:r>
            <a:r>
              <a:rPr lang="ru-RU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конструктор</a:t>
            </a:r>
            <a:r>
              <a:rPr lang="ru-RU" dirty="0"/>
              <a:t> </a:t>
            </a:r>
            <a:r>
              <a:rPr lang="ru-RU" dirty="0" err="1"/>
              <a:t>автомобілів</a:t>
            </a:r>
            <a:r>
              <a:rPr lang="ru-RU" dirty="0"/>
              <a:t>, </a:t>
            </a:r>
          </a:p>
          <a:p>
            <a:r>
              <a:rPr lang="ru-RU" dirty="0" err="1"/>
              <a:t>засновник</a:t>
            </a:r>
            <a:r>
              <a:rPr lang="ru-RU" dirty="0"/>
              <a:t> </a:t>
            </a:r>
            <a:r>
              <a:rPr lang="ru-RU" dirty="0" err="1"/>
              <a:t>корпорації</a:t>
            </a:r>
            <a:r>
              <a:rPr lang="ru-RU" dirty="0"/>
              <a:t> </a:t>
            </a:r>
            <a:r>
              <a:rPr lang="ru-RU" dirty="0">
                <a:hlinkClick r:id="rId7" tooltip="Ford Motor Compan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«Форд Мотор»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uk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0F3F44-7468-4DAC-B714-8F8096840F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75" y="3302274"/>
            <a:ext cx="2234235" cy="21292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D7AC7F7-0D67-4568-AE2A-6CD01C450D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2" y="2866579"/>
            <a:ext cx="2836880" cy="1892603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0726C773-9BC2-4E05-AD04-950E2639823C}"/>
              </a:ext>
            </a:extLst>
          </p:cNvPr>
          <p:cNvSpPr/>
          <p:nvPr/>
        </p:nvSpPr>
        <p:spPr>
          <a:xfrm>
            <a:off x="51317" y="5241787"/>
            <a:ext cx="5427307" cy="102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Ілон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завжди наголошує, що ніколи не прагнув стати багатієм, а мав мрію зробити світ кращим і допомогти людям розвиватись. 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53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41C150A-BFEE-4D00-AC89-755E34D07C02}"/>
              </a:ext>
            </a:extLst>
          </p:cNvPr>
          <p:cNvSpPr/>
          <p:nvPr/>
        </p:nvSpPr>
        <p:spPr>
          <a:xfrm>
            <a:off x="388775" y="332859"/>
            <a:ext cx="6096000" cy="19849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Так, маленький Тарас Шевченко дуже любив малювати і мріяв стати художником. Його батьки-кріпаки не могли вчити хлопчика наукам. Але бажання отримати освіту та навчитись малювати  у Тараса було дуже велике. І пройшовши складний життєвий шлях, він сам здійснив свою мрію.</a:t>
            </a:r>
            <a:endParaRPr lang="uk-UA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Файл:Taras Shevchenko - portrait by Ivan Kramskoi.jpg ...">
            <a:extLst>
              <a:ext uri="{FF2B5EF4-FFF2-40B4-BE49-F238E27FC236}">
                <a16:creationId xmlns:a16="http://schemas.microsoft.com/office/drawing/2014/main" id="{62C95B9C-C58D-4DA6-AC07-AD78C86B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260" y="169210"/>
            <a:ext cx="2330394" cy="216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959B8DB-3A76-4A9B-B973-010A4EC00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845" b="-2"/>
          <a:stretch/>
        </p:blipFill>
        <p:spPr>
          <a:xfrm>
            <a:off x="1588465" y="2476733"/>
            <a:ext cx="2640563" cy="2389723"/>
          </a:xfrm>
          <a:prstGeom prst="rect">
            <a:avLst/>
          </a:prstGeom>
        </p:spPr>
      </p:pic>
      <p:pic>
        <p:nvPicPr>
          <p:cNvPr id="2058" name="Picture 10" descr="Залужний Валерій Федорович — Вікіпедія">
            <a:extLst>
              <a:ext uri="{FF2B5EF4-FFF2-40B4-BE49-F238E27FC236}">
                <a16:creationId xmlns:a16="http://schemas.microsoft.com/office/drawing/2014/main" id="{EFCEE9E5-8E49-460B-B4B7-7A5DF00E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384" y="4158919"/>
            <a:ext cx="2166184" cy="205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FF0466C-5DD4-4BE1-98A0-693F9F8B2044}"/>
              </a:ext>
            </a:extLst>
          </p:cNvPr>
          <p:cNvSpPr/>
          <p:nvPr/>
        </p:nvSpPr>
        <p:spPr>
          <a:xfrm>
            <a:off x="5162514" y="27856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ea typeface="+mn-lt"/>
                <a:cs typeface="+mn-lt"/>
              </a:rPr>
              <a:t>Мрія</a:t>
            </a:r>
            <a:r>
              <a:rPr lang="ru-RU" dirty="0">
                <a:ea typeface="+mn-lt"/>
                <a:cs typeface="+mn-lt"/>
              </a:rPr>
              <a:t> про космос в </a:t>
            </a:r>
            <a:r>
              <a:rPr lang="ru-RU" dirty="0" err="1">
                <a:ea typeface="+mn-lt"/>
                <a:cs typeface="+mn-lt"/>
              </a:rPr>
              <a:t>Леоніда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Каденюка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зародилася</a:t>
            </a:r>
            <a:r>
              <a:rPr lang="ru-RU" dirty="0">
                <a:ea typeface="+mn-lt"/>
                <a:cs typeface="+mn-lt"/>
              </a:rPr>
              <a:t> в 10 </a:t>
            </a:r>
            <a:r>
              <a:rPr lang="ru-RU" dirty="0" err="1">
                <a:ea typeface="+mn-lt"/>
                <a:cs typeface="+mn-lt"/>
              </a:rPr>
              <a:t>років</a:t>
            </a:r>
            <a:r>
              <a:rPr lang="ru-RU" dirty="0">
                <a:ea typeface="+mn-lt"/>
                <a:cs typeface="+mn-lt"/>
              </a:rPr>
              <a:t>, коли весь </a:t>
            </a:r>
            <a:r>
              <a:rPr lang="ru-RU" dirty="0" err="1">
                <a:ea typeface="+mn-lt"/>
                <a:cs typeface="+mn-lt"/>
              </a:rPr>
              <a:t>світ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облетіла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звістка</a:t>
            </a:r>
            <a:r>
              <a:rPr lang="ru-RU" dirty="0">
                <a:ea typeface="+mn-lt"/>
                <a:cs typeface="+mn-lt"/>
              </a:rPr>
              <a:t> про </a:t>
            </a:r>
            <a:r>
              <a:rPr lang="ru-RU" dirty="0" err="1">
                <a:ea typeface="+mn-lt"/>
                <a:cs typeface="+mn-lt"/>
              </a:rPr>
              <a:t>політ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Юрія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Гагаріна</a:t>
            </a:r>
            <a:r>
              <a:rPr lang="ru-RU" dirty="0">
                <a:ea typeface="+mn-lt"/>
                <a:cs typeface="+mn-lt"/>
              </a:rPr>
              <a:t>. І </a:t>
            </a:r>
            <a:r>
              <a:rPr lang="ru-RU" dirty="0" err="1">
                <a:ea typeface="+mn-lt"/>
                <a:cs typeface="+mn-lt"/>
              </a:rPr>
              <a:t>він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зробив</a:t>
            </a:r>
            <a:r>
              <a:rPr lang="ru-RU" dirty="0">
                <a:ea typeface="+mn-lt"/>
                <a:cs typeface="+mn-lt"/>
              </a:rPr>
              <a:t> усе, </a:t>
            </a:r>
            <a:r>
              <a:rPr lang="ru-RU" dirty="0" err="1">
                <a:ea typeface="+mn-lt"/>
                <a:cs typeface="+mn-lt"/>
              </a:rPr>
              <a:t>щоб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ця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мрія</a:t>
            </a:r>
            <a:r>
              <a:rPr lang="ru-RU" dirty="0">
                <a:ea typeface="+mn-lt"/>
                <a:cs typeface="+mn-lt"/>
              </a:rPr>
              <a:t> стала </a:t>
            </a:r>
            <a:r>
              <a:rPr lang="ru-RU" dirty="0" err="1">
                <a:ea typeface="+mn-lt"/>
                <a:cs typeface="+mn-lt"/>
              </a:rPr>
              <a:t>реальністю</a:t>
            </a:r>
            <a:r>
              <a:rPr lang="ru-RU" dirty="0">
                <a:ea typeface="+mn-lt"/>
                <a:cs typeface="+mn-lt"/>
              </a:rPr>
              <a:t> .</a:t>
            </a:r>
            <a:endParaRPr lang="uk-UA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A850A58-3890-40D9-BCAB-4F9D533E155A}"/>
              </a:ext>
            </a:extLst>
          </p:cNvPr>
          <p:cNvSpPr/>
          <p:nvPr/>
        </p:nvSpPr>
        <p:spPr>
          <a:xfrm>
            <a:off x="388775" y="518440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Mariupol-Regular"/>
              </a:rPr>
              <a:t>Коли перша </a:t>
            </a:r>
            <a:r>
              <a:rPr lang="ru-RU" dirty="0" err="1">
                <a:solidFill>
                  <a:srgbClr val="000000"/>
                </a:solidFill>
                <a:latin typeface="Mariupol-Regular"/>
              </a:rPr>
              <a:t>вчителька</a:t>
            </a:r>
            <a:r>
              <a:rPr lang="ru-RU" dirty="0">
                <a:solidFill>
                  <a:srgbClr val="000000"/>
                </a:solidFill>
                <a:latin typeface="Mariupol-Regular"/>
              </a:rPr>
              <a:t> запитала Валеру, ким </a:t>
            </a:r>
            <a:r>
              <a:rPr lang="ru-RU" dirty="0" err="1">
                <a:solidFill>
                  <a:srgbClr val="000000"/>
                </a:solidFill>
                <a:latin typeface="Mariupol-Regular"/>
              </a:rPr>
              <a:t>він</a:t>
            </a:r>
            <a:r>
              <a:rPr lang="ru-RU" dirty="0">
                <a:solidFill>
                  <a:srgbClr val="000000"/>
                </a:solidFill>
                <a:latin typeface="Mariupol-Regular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Mariupol-Regular"/>
              </a:rPr>
              <a:t>мріє</a:t>
            </a:r>
            <a:r>
              <a:rPr lang="ru-RU" dirty="0">
                <a:solidFill>
                  <a:srgbClr val="000000"/>
                </a:solidFill>
                <a:latin typeface="Mariupol-Regular"/>
              </a:rPr>
              <a:t> стати — хлопчик </a:t>
            </a:r>
            <a:r>
              <a:rPr lang="ru-RU" dirty="0" err="1">
                <a:solidFill>
                  <a:srgbClr val="000000"/>
                </a:solidFill>
                <a:latin typeface="Mariupol-Regular"/>
              </a:rPr>
              <a:t>впевнено</a:t>
            </a:r>
            <a:r>
              <a:rPr lang="ru-RU" dirty="0">
                <a:solidFill>
                  <a:srgbClr val="000000"/>
                </a:solidFill>
                <a:latin typeface="Mariupol-Regular"/>
              </a:rPr>
              <a:t> сказав: "Я стану солдатом. Буду </a:t>
            </a:r>
            <a:r>
              <a:rPr lang="ru-RU" dirty="0" err="1">
                <a:solidFill>
                  <a:srgbClr val="000000"/>
                </a:solidFill>
                <a:latin typeface="Mariupol-Regular"/>
              </a:rPr>
              <a:t>захищати</a:t>
            </a:r>
            <a:r>
              <a:rPr lang="ru-RU" dirty="0">
                <a:solidFill>
                  <a:srgbClr val="000000"/>
                </a:solidFill>
                <a:latin typeface="Mariupol-Regular"/>
              </a:rPr>
              <a:t> нашу </a:t>
            </a:r>
            <a:r>
              <a:rPr lang="ru-RU" dirty="0" err="1">
                <a:solidFill>
                  <a:srgbClr val="000000"/>
                </a:solidFill>
                <a:latin typeface="Mariupol-Regular"/>
              </a:rPr>
              <a:t>країну</a:t>
            </a:r>
            <a:r>
              <a:rPr lang="ru-RU" dirty="0">
                <a:solidFill>
                  <a:srgbClr val="000000"/>
                </a:solidFill>
                <a:latin typeface="Mariupol-Regular"/>
              </a:rPr>
              <a:t>".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1445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758" y="0"/>
            <a:ext cx="12248758" cy="6889926"/>
          </a:xfrm>
          <a:prstGeom prst="rect">
            <a:avLst/>
          </a:prstGeom>
        </p:spPr>
      </p:pic>
      <p:pic>
        <p:nvPicPr>
          <p:cNvPr id="1034" name="Picture 10" descr="Монатік присвятив вірш коханій / Скріншот Instagram">
            <a:extLst>
              <a:ext uri="{FF2B5EF4-FFF2-40B4-BE49-F238E27FC236}">
                <a16:creationId xmlns:a16="http://schemas.microsoft.com/office/drawing/2014/main" id="{88513E87-565F-4645-B695-CEC78C7EF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94" y="3048842"/>
            <a:ext cx="3465544" cy="23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A375F6A8-8CB2-4B2C-B997-9E5B41C10269}"/>
              </a:ext>
            </a:extLst>
          </p:cNvPr>
          <p:cNvSpPr/>
          <p:nvPr/>
        </p:nvSpPr>
        <p:spPr>
          <a:xfrm>
            <a:off x="4591438" y="215292"/>
            <a:ext cx="6096000" cy="18336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Сергій Корольов - видатний вчений,   головний конструктор мріяв про запуск   балістичної ракети, про   політ людини в космос. Але мрія його здійснилася після довгих років кропіткої роботи, перебування  у  в’язниці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8B0536-D5EA-4F2A-8FC1-9DC5A48A4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 t="4614" r="15996"/>
          <a:stretch/>
        </p:blipFill>
        <p:spPr>
          <a:xfrm>
            <a:off x="737119" y="131660"/>
            <a:ext cx="3546874" cy="2882472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39B5A449-C1D8-4B86-871A-D049A26C8B40}"/>
              </a:ext>
            </a:extLst>
          </p:cNvPr>
          <p:cNvSpPr/>
          <p:nvPr/>
        </p:nvSpPr>
        <p:spPr>
          <a:xfrm>
            <a:off x="441405" y="4943653"/>
            <a:ext cx="6096000" cy="13478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Дімі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Монатіку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який пробувався на кастингу  у Х-факторі судді проекту сказали, що йому краще танцювати, аніж співати . Діма не опустив руки, вірив у свої можливості і талант, тому  і став знаменитим співаком.</a:t>
            </a:r>
            <a:endParaRPr lang="uk-UA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99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BCE6ECA-FBC9-43F2-95DF-339549170F19}"/>
              </a:ext>
            </a:extLst>
          </p:cNvPr>
          <p:cNvSpPr/>
          <p:nvPr/>
        </p:nvSpPr>
        <p:spPr>
          <a:xfrm>
            <a:off x="298580" y="317847"/>
            <a:ext cx="10664889" cy="514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Виберіть перелік слів,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 на вашу думку асоціюються з поняттям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«досягнення мрії»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Байдужість, впертість, радість, наполегливість, хитрість, невпевненість, сміливість,  гордість, сумніви, щастя, витривалість, фантазія, ледарство, </a:t>
            </a:r>
            <a:r>
              <a:rPr lang="uk-UA" sz="4000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працелюбство,тривога</a:t>
            </a:r>
            <a:r>
              <a:rPr lang="uk-UA" sz="4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старанність.</a:t>
            </a:r>
          </a:p>
        </p:txBody>
      </p:sp>
    </p:spTree>
    <p:extLst>
      <p:ext uri="{BB962C8B-B14F-4D97-AF65-F5344CB8AC3E}">
        <p14:creationId xmlns:p14="http://schemas.microsoft.com/office/powerpoint/2010/main" val="105417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645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67CCE29-D4B9-4BD3-A5E8-61898D97178B}"/>
              </a:ext>
            </a:extLst>
          </p:cNvPr>
          <p:cNvSpPr/>
          <p:nvPr/>
        </p:nvSpPr>
        <p:spPr>
          <a:xfrm>
            <a:off x="329682" y="67227"/>
            <a:ext cx="11532636" cy="567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Формула мрії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uk-UA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6600" dirty="0">
                <a:solidFill>
                  <a:srgbClr val="C20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Мрія =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віра у власні сили + наполегливість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старанність + сміливість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бажання її досягти </a:t>
            </a:r>
          </a:p>
        </p:txBody>
      </p:sp>
    </p:spTree>
    <p:extLst>
      <p:ext uri="{BB962C8B-B14F-4D97-AF65-F5344CB8AC3E}">
        <p14:creationId xmlns:p14="http://schemas.microsoft.com/office/powerpoint/2010/main" val="2337842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19B6DF0-B5EA-4FC8-AA74-CEEFEBB4B430}"/>
              </a:ext>
            </a:extLst>
          </p:cNvPr>
          <p:cNvSpPr/>
          <p:nvPr/>
        </p:nvSpPr>
        <p:spPr>
          <a:xfrm>
            <a:off x="4093083" y="144690"/>
            <a:ext cx="44914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«Усе життя я хотів літати, </a:t>
            </a:r>
          </a:p>
          <a:p>
            <a:r>
              <a:rPr lang="uk-UA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тому й став конструктором»</a:t>
            </a:r>
            <a:endParaRPr lang="uk-UA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99E1B-8BAB-4265-8D9B-3B1B8D50F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82" y="2492518"/>
            <a:ext cx="6351036" cy="4220792"/>
          </a:xfrm>
          <a:prstGeom prst="rect">
            <a:avLst/>
          </a:prstGeom>
        </p:spPr>
      </p:pic>
      <p:pic>
        <p:nvPicPr>
          <p:cNvPr id="7" name="Picture 10" descr="Плакат &quot;Літак Мрія&quot; - 120х75 см для Кенді - бара">
            <a:extLst>
              <a:ext uri="{FF2B5EF4-FFF2-40B4-BE49-F238E27FC236}">
                <a16:creationId xmlns:a16="http://schemas.microsoft.com/office/drawing/2014/main" id="{A90A37B1-3D0A-48C1-BA76-B1F5457E5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b="16567"/>
          <a:stretch/>
        </p:blipFill>
        <p:spPr bwMode="auto">
          <a:xfrm>
            <a:off x="8708913" y="0"/>
            <a:ext cx="3607495" cy="251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Мрія літак | Oekraïne">
            <a:extLst>
              <a:ext uri="{FF2B5EF4-FFF2-40B4-BE49-F238E27FC236}">
                <a16:creationId xmlns:a16="http://schemas.microsoft.com/office/drawing/2014/main" id="{B2747375-3925-4E08-8848-EEA17531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7790">
            <a:off x="899084" y="876787"/>
            <a:ext cx="3091048" cy="294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48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6633"/>
            <a:ext cx="12192000" cy="6858000"/>
          </a:xfrm>
          <a:prstGeom prst="rect">
            <a:avLst/>
          </a:prstGeom>
        </p:spPr>
      </p:pic>
      <p:pic>
        <p:nvPicPr>
          <p:cNvPr id="3" name="літак мрія">
            <a:hlinkClick r:id="" action="ppaction://media"/>
            <a:extLst>
              <a:ext uri="{FF2B5EF4-FFF2-40B4-BE49-F238E27FC236}">
                <a16:creationId xmlns:a16="http://schemas.microsoft.com/office/drawing/2014/main" id="{48F04103-A466-4A0C-826B-6B53F2DAB9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053" y="36760"/>
            <a:ext cx="10114384" cy="56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3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Розмальовки - Літаки | Картинки-розмальовки для дітей та дорослих">
            <a:extLst>
              <a:ext uri="{FF2B5EF4-FFF2-40B4-BE49-F238E27FC236}">
                <a16:creationId xmlns:a16="http://schemas.microsoft.com/office/drawing/2014/main" id="{73C4E2C2-C0EC-4786-AB20-8B83AFFA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61434">
            <a:off x="3591624" y="1091369"/>
            <a:ext cx="4439300" cy="443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A55D4-BB0C-4BE4-A330-DB865C2B0C47}"/>
              </a:ext>
            </a:extLst>
          </p:cNvPr>
          <p:cNvSpPr txBox="1"/>
          <p:nvPr/>
        </p:nvSpPr>
        <p:spPr>
          <a:xfrm rot="3589200">
            <a:off x="5100484" y="1858090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Щасливе дитинство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8AE1C-42DC-4A5B-93F7-A4E295ACA118}"/>
              </a:ext>
            </a:extLst>
          </p:cNvPr>
          <p:cNvSpPr txBox="1"/>
          <p:nvPr/>
        </p:nvSpPr>
        <p:spPr>
          <a:xfrm rot="18446372">
            <a:off x="4883312" y="4358018"/>
            <a:ext cx="214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 врятує світ !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6616747-C015-457C-8247-1E8F7ED11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F0632B-54F4-4140-B3BE-4DD43AF13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317" y="237827"/>
            <a:ext cx="1351952" cy="13519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F07AA0-530B-48A4-8AEC-CDE17DDFA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83" y="2292416"/>
            <a:ext cx="1351952" cy="13519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D48BD7-4AA0-4A3E-8A58-B2057B098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294" y="5006571"/>
            <a:ext cx="1351952" cy="13519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044F0A-045F-49BB-B82D-BF1AD6F18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737" y="4531510"/>
            <a:ext cx="1351952" cy="13519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FC9123-52FB-4D35-9E3A-EAA10FC3F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109" y="1959067"/>
            <a:ext cx="1351952" cy="13519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9A5147-A132-40A8-A062-1601470E5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565" y="288392"/>
            <a:ext cx="1351952" cy="135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2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79E384-7DBE-434F-9576-98E00C0FD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095" y="-2538"/>
            <a:ext cx="12192000" cy="685800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C6EBE1FA-07CA-4881-B689-5959E6D4AB6A}"/>
              </a:ext>
            </a:extLst>
          </p:cNvPr>
          <p:cNvSpPr/>
          <p:nvPr/>
        </p:nvSpPr>
        <p:spPr>
          <a:xfrm rot="19645463">
            <a:off x="4354113" y="407604"/>
            <a:ext cx="1017037" cy="276054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DEC2034-4937-4CF6-A511-3505766866F2}"/>
              </a:ext>
            </a:extLst>
          </p:cNvPr>
          <p:cNvSpPr/>
          <p:nvPr/>
        </p:nvSpPr>
        <p:spPr>
          <a:xfrm>
            <a:off x="5349156" y="359343"/>
            <a:ext cx="1017037" cy="27463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3B1094F-D0A4-4163-AE38-9D3D8DEF0357}"/>
              </a:ext>
            </a:extLst>
          </p:cNvPr>
          <p:cNvSpPr/>
          <p:nvPr/>
        </p:nvSpPr>
        <p:spPr>
          <a:xfrm rot="5400000">
            <a:off x="7206035" y="2009888"/>
            <a:ext cx="1017037" cy="293353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355EE02-B585-41D0-BF6A-8C9B312AE95F}"/>
              </a:ext>
            </a:extLst>
          </p:cNvPr>
          <p:cNvSpPr/>
          <p:nvPr/>
        </p:nvSpPr>
        <p:spPr>
          <a:xfrm rot="16200000">
            <a:off x="3625742" y="2074856"/>
            <a:ext cx="1017037" cy="271230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434563E-C1AD-4D13-8D4F-3B0AF10C83E5}"/>
              </a:ext>
            </a:extLst>
          </p:cNvPr>
          <p:cNvSpPr/>
          <p:nvPr/>
        </p:nvSpPr>
        <p:spPr>
          <a:xfrm rot="13879504">
            <a:off x="4110772" y="3205313"/>
            <a:ext cx="1017037" cy="28841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DF4DFAA-34B9-48FA-99D0-5A1AFC0B582E}"/>
              </a:ext>
            </a:extLst>
          </p:cNvPr>
          <p:cNvSpPr/>
          <p:nvPr/>
        </p:nvSpPr>
        <p:spPr>
          <a:xfrm rot="1850498">
            <a:off x="6348008" y="415685"/>
            <a:ext cx="1017037" cy="28788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515DABB-4F7E-4B9A-BE33-4CEF22DA8F0D}"/>
              </a:ext>
            </a:extLst>
          </p:cNvPr>
          <p:cNvSpPr/>
          <p:nvPr/>
        </p:nvSpPr>
        <p:spPr>
          <a:xfrm rot="7988261">
            <a:off x="6754695" y="3271055"/>
            <a:ext cx="1017037" cy="29451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95E32DB-A9DC-4044-B869-FE4BF23CCAA1}"/>
              </a:ext>
            </a:extLst>
          </p:cNvPr>
          <p:cNvSpPr/>
          <p:nvPr/>
        </p:nvSpPr>
        <p:spPr>
          <a:xfrm rot="3264694">
            <a:off x="6978253" y="917732"/>
            <a:ext cx="1017037" cy="30188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53C2C2A-B4E9-4737-8C45-0F5F3D8DBB6C}"/>
              </a:ext>
            </a:extLst>
          </p:cNvPr>
          <p:cNvSpPr/>
          <p:nvPr/>
        </p:nvSpPr>
        <p:spPr>
          <a:xfrm rot="10800000">
            <a:off x="5403511" y="3628554"/>
            <a:ext cx="1017037" cy="27692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19BE44D-3864-4176-8DC7-4FFCE0C5FEF7}"/>
              </a:ext>
            </a:extLst>
          </p:cNvPr>
          <p:cNvSpPr/>
          <p:nvPr/>
        </p:nvSpPr>
        <p:spPr>
          <a:xfrm>
            <a:off x="5383764" y="29718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7EAE0C54-47FC-4D10-8F46-914A7DEEF9F7}"/>
              </a:ext>
            </a:extLst>
          </p:cNvPr>
          <p:cNvSpPr/>
          <p:nvPr/>
        </p:nvSpPr>
        <p:spPr>
          <a:xfrm>
            <a:off x="107975" y="-143321"/>
            <a:ext cx="8502777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Загадаю </a:t>
            </a:r>
            <a:r>
              <a:rPr lang="ru-RU" sz="40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найдорожче</a:t>
            </a:r>
            <a:r>
              <a:rPr lang="ru-RU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40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uk-UA" sz="4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81F59591-AC9B-486B-AFBB-E2F8D11D9028}"/>
              </a:ext>
            </a:extLst>
          </p:cNvPr>
          <p:cNvSpPr/>
          <p:nvPr/>
        </p:nvSpPr>
        <p:spPr>
          <a:xfrm rot="18333229">
            <a:off x="3863511" y="1046425"/>
            <a:ext cx="1017037" cy="27841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552F551-D980-4913-A346-7EB4701CB94D}"/>
              </a:ext>
            </a:extLst>
          </p:cNvPr>
          <p:cNvSpPr/>
          <p:nvPr/>
        </p:nvSpPr>
        <p:spPr>
          <a:xfrm>
            <a:off x="3070056" y="3187478"/>
            <a:ext cx="2386487" cy="673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настав мир в </a:t>
            </a:r>
            <a:r>
              <a:rPr lang="ru-RU" sz="1600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1600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не гинули </a:t>
            </a:r>
            <a:r>
              <a:rPr lang="ru-RU" sz="1600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sz="1400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787E5ECF-61D1-457C-BC45-16760312FB01}"/>
              </a:ext>
            </a:extLst>
          </p:cNvPr>
          <p:cNvSpPr/>
          <p:nvPr/>
        </p:nvSpPr>
        <p:spPr>
          <a:xfrm rot="2174112">
            <a:off x="3082123" y="2121083"/>
            <a:ext cx="2554482" cy="640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небом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блакитним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колосилися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ниви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uk-UA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60704167-01B0-4538-BD68-1E393ACE3310}"/>
              </a:ext>
            </a:extLst>
          </p:cNvPr>
          <p:cNvSpPr/>
          <p:nvPr/>
        </p:nvSpPr>
        <p:spPr>
          <a:xfrm rot="3430676">
            <a:off x="3366018" y="1298351"/>
            <a:ext cx="2779543" cy="67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всміхалися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люди </a:t>
            </a:r>
          </a:p>
          <a:p>
            <a:pPr lvl="0" algn="ctr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 жили дружно,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щасливо</a:t>
            </a:r>
            <a:r>
              <a:rPr lang="ru-RU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33AA4D3E-F5F4-4736-ABB9-9CD06196D911}"/>
              </a:ext>
            </a:extLst>
          </p:cNvPr>
          <p:cNvSpPr/>
          <p:nvPr/>
        </p:nvSpPr>
        <p:spPr>
          <a:xfrm rot="5170368">
            <a:off x="4767360" y="1376143"/>
            <a:ext cx="2121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не плакали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мами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журбі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над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синами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uk-UA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54616236-AC9D-4559-B82D-23251DEBD7D6}"/>
              </a:ext>
            </a:extLst>
          </p:cNvPr>
          <p:cNvSpPr/>
          <p:nvPr/>
        </p:nvSpPr>
        <p:spPr>
          <a:xfrm rot="18485454">
            <a:off x="5468380" y="1547257"/>
            <a:ext cx="2612703" cy="640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Перемога настала </a:t>
            </a:r>
          </a:p>
          <a:p>
            <a:pPr lvl="0" algn="ctr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боротьбі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ворогами.</a:t>
            </a:r>
            <a:endParaRPr lang="uk-UA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649B9D12-1FCE-43F5-A7D8-380C7387DCB1}"/>
              </a:ext>
            </a:extLst>
          </p:cNvPr>
          <p:cNvSpPr/>
          <p:nvPr/>
        </p:nvSpPr>
        <p:spPr>
          <a:xfrm rot="19538112">
            <a:off x="6214084" y="2211685"/>
            <a:ext cx="2367635" cy="640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бажання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щире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світле</a:t>
            </a:r>
            <a:endParaRPr lang="ru-RU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для людей.</a:t>
            </a:r>
            <a:endParaRPr lang="uk-UA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654ED5-F66A-43A7-8739-CDE676628713}"/>
              </a:ext>
            </a:extLst>
          </p:cNvPr>
          <p:cNvSpPr/>
          <p:nvPr/>
        </p:nvSpPr>
        <p:spPr>
          <a:xfrm>
            <a:off x="6378429" y="3200530"/>
            <a:ext cx="2640145" cy="640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привітним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без ракет і без смертей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E34C8B06-F376-410F-88DD-291962FC0D14}"/>
              </a:ext>
            </a:extLst>
          </p:cNvPr>
          <p:cNvSpPr/>
          <p:nvPr/>
        </p:nvSpPr>
        <p:spPr>
          <a:xfrm rot="2840738">
            <a:off x="5768688" y="4282585"/>
            <a:ext cx="2674835" cy="673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 fontAlgn="base">
              <a:lnSpc>
                <a:spcPct val="115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міцнішала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держава</a:t>
            </a:r>
          </a:p>
          <a:p>
            <a:pPr lvl="0" algn="ctr" fontAlgn="base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багатшала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земля</a:t>
            </a:r>
            <a:r>
              <a:rPr lang="ru-RU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72A56EA3-AABA-4EB6-A2CC-FB9A93935B3E}"/>
              </a:ext>
            </a:extLst>
          </p:cNvPr>
          <p:cNvSpPr/>
          <p:nvPr/>
        </p:nvSpPr>
        <p:spPr>
          <a:xfrm rot="5400000">
            <a:off x="4750955" y="4763934"/>
            <a:ext cx="2402324" cy="640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Матір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сліз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проливала, </a:t>
            </a:r>
          </a:p>
          <a:p>
            <a:pPr algn="ctr" fontAlgn="base">
              <a:lnSpc>
                <a:spcPct val="115000"/>
              </a:lnSpc>
              <a:spcAft>
                <a:spcPts val="0"/>
              </a:spcAft>
            </a:pP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проклинаючи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1A70C9BA-3B50-4A25-916B-DEDFF07F25B4}"/>
              </a:ext>
            </a:extLst>
          </p:cNvPr>
          <p:cNvSpPr/>
          <p:nvPr/>
        </p:nvSpPr>
        <p:spPr>
          <a:xfrm rot="19242065">
            <a:off x="3677753" y="4335360"/>
            <a:ext cx="1929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Хай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перемога</a:t>
            </a: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скоро</a:t>
            </a:r>
          </a:p>
          <a:p>
            <a:pPr algn="ctr"/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нам </a:t>
            </a:r>
            <a:r>
              <a:rPr lang="ru-RU" sz="16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засвітить</a:t>
            </a:r>
            <a:endParaRPr lang="uk-UA" sz="1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0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CB3D1D-94E4-4ABC-B139-4ACAC1522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722" y="242596"/>
            <a:ext cx="4861249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22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50602487-4B8A-4F2D-B3B0-925FFF6F5828}"/>
              </a:ext>
            </a:extLst>
          </p:cNvPr>
          <p:cNvSpPr/>
          <p:nvPr/>
        </p:nvSpPr>
        <p:spPr>
          <a:xfrm>
            <a:off x="590938" y="239862"/>
            <a:ext cx="11010122" cy="237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4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здійсню свою мрію, тому що …</a:t>
            </a:r>
            <a:endParaRPr lang="uk-UA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4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мрія корисна тим, ….</a:t>
            </a:r>
            <a:endParaRPr lang="uk-UA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uk-UA" sz="4400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Аби здійснити мою мрію, потрібно …</a:t>
            </a:r>
            <a:endParaRPr lang="uk-UA" sz="4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0" descr="Щастя — всередині нас»: Тридцять уроків філософії оптимізму">
            <a:extLst>
              <a:ext uri="{FF2B5EF4-FFF2-40B4-BE49-F238E27FC236}">
                <a16:creationId xmlns:a16="http://schemas.microsoft.com/office/drawing/2014/main" id="{C15BAEC7-BA48-4670-AE44-7C0AFFC5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71" y="3221465"/>
            <a:ext cx="4303858" cy="2824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0031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26295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E91FE8D7-C4DB-4FAF-8927-E693B048346B}"/>
              </a:ext>
            </a:extLst>
          </p:cNvPr>
          <p:cNvSpPr/>
          <p:nvPr/>
        </p:nvSpPr>
        <p:spPr>
          <a:xfrm>
            <a:off x="889517" y="1963273"/>
            <a:ext cx="10077061" cy="3436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ctr">
              <a:lnSpc>
                <a:spcPct val="115000"/>
              </a:lnSpc>
              <a:spcAft>
                <a:spcPts val="0"/>
              </a:spcAft>
            </a:pPr>
            <a:r>
              <a:rPr lang="uk-UA" sz="48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Форест</a:t>
            </a:r>
            <a:r>
              <a:rPr lang="uk-UA" sz="4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8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Гамп</a:t>
            </a:r>
            <a:r>
              <a:rPr lang="uk-UA" sz="4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marL="540385" algn="ctr">
              <a:lnSpc>
                <a:spcPct val="115000"/>
              </a:lnSpc>
              <a:spcAft>
                <a:spcPts val="0"/>
              </a:spcAft>
            </a:pPr>
            <a:r>
              <a:rPr lang="uk-UA" sz="4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«Біжіть до мрії!» </a:t>
            </a:r>
          </a:p>
          <a:p>
            <a:pPr marL="540385" algn="ctr">
              <a:lnSpc>
                <a:spcPct val="115000"/>
              </a:lnSpc>
              <a:spcAft>
                <a:spcPts val="0"/>
              </a:spcAft>
            </a:pPr>
            <a:r>
              <a:rPr lang="uk-UA" sz="4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 тоді вона обов'язково </a:t>
            </a:r>
          </a:p>
          <a:p>
            <a:pPr marL="540385" algn="ctr">
              <a:lnSpc>
                <a:spcPct val="115000"/>
              </a:lnSpc>
              <a:spcAft>
                <a:spcPts val="0"/>
              </a:spcAft>
            </a:pPr>
            <a:r>
              <a:rPr lang="uk-UA" sz="4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долетить до зірок.</a:t>
            </a:r>
            <a:endParaRPr lang="uk-UA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адаюча зірка: векторна графіка, зображення, Падаюча зірка малюнки |  Скачати з Depositphotos">
            <a:extLst>
              <a:ext uri="{FF2B5EF4-FFF2-40B4-BE49-F238E27FC236}">
                <a16:creationId xmlns:a16="http://schemas.microsoft.com/office/drawing/2014/main" id="{23A57C6C-71A8-491E-81D4-2BBC2703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2" y="1596629"/>
            <a:ext cx="2143125" cy="214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адаюча зірка: векторна графіка, зображення, Падаюча зірка малюнки |  Скачати з Depositphotos">
            <a:extLst>
              <a:ext uri="{FF2B5EF4-FFF2-40B4-BE49-F238E27FC236}">
                <a16:creationId xmlns:a16="http://schemas.microsoft.com/office/drawing/2014/main" id="{1B0912C0-104C-4E41-B822-F5C787F51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-122428"/>
            <a:ext cx="2143125" cy="214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Падаюча зірка: векторна графіка, зображення, Падаюча зірка малюнки |  Скачати з Depositphotos">
            <a:extLst>
              <a:ext uri="{FF2B5EF4-FFF2-40B4-BE49-F238E27FC236}">
                <a16:creationId xmlns:a16="http://schemas.microsoft.com/office/drawing/2014/main" id="{DE92F2CB-47AE-4F9A-A963-39118578E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971" y="1422866"/>
            <a:ext cx="2143125" cy="214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адаюча зірка: векторна графіка, зображення, Падаюча зірка малюнки |  Скачати з Depositphotos">
            <a:extLst>
              <a:ext uri="{FF2B5EF4-FFF2-40B4-BE49-F238E27FC236}">
                <a16:creationId xmlns:a16="http://schemas.microsoft.com/office/drawing/2014/main" id="{03AA26F8-891E-428F-B401-C8FF04DAC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38" y="0"/>
            <a:ext cx="2143125" cy="214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Падаюча зірка: векторна графіка, зображення, Падаюча зірка малюнки |  Скачати з Depositphotos">
            <a:extLst>
              <a:ext uri="{FF2B5EF4-FFF2-40B4-BE49-F238E27FC236}">
                <a16:creationId xmlns:a16="http://schemas.microsoft.com/office/drawing/2014/main" id="{8031542C-CA49-454C-9D51-3C01039D8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53" y="-358672"/>
            <a:ext cx="2143125" cy="21431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6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63CC7A-9B2F-4B8B-889C-78EAC5E46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" y="0"/>
            <a:ext cx="1213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5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8539F5F-FE08-47AC-BCDE-BD329A01E32A}"/>
              </a:ext>
            </a:extLst>
          </p:cNvPr>
          <p:cNvSpPr/>
          <p:nvPr/>
        </p:nvSpPr>
        <p:spPr>
          <a:xfrm>
            <a:off x="108383" y="1591186"/>
            <a:ext cx="6096000" cy="34543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 неї людське життя немислиме</a:t>
            </a:r>
            <a:r>
              <a:rPr lang="uk-UA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Вона структурує життя. Задає напрямок руху.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Вона буває велика й маленька. Велична й мізерна.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Тимчасова й далекосяжна. </a:t>
            </a:r>
            <a:endParaRPr lang="uk-UA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6" descr="Immagine che contiene interni, persona, parete, ragazza&#10;&#10;Descrizione generata con affidabilità molto elevata">
            <a:extLst>
              <a:ext uri="{FF2B5EF4-FFF2-40B4-BE49-F238E27FC236}">
                <a16:creationId xmlns:a16="http://schemas.microsoft.com/office/drawing/2014/main" id="{2E6A599E-AAF8-4E04-BE90-4A03F84F5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3142">
            <a:off x="6356593" y="552795"/>
            <a:ext cx="5202152" cy="35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314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D4AA8A-3FD7-4EF5-BB54-3FF0512D9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/>
          <a:stretch/>
        </p:blipFill>
        <p:spPr>
          <a:xfrm>
            <a:off x="1613206" y="205274"/>
            <a:ext cx="9496898" cy="4040154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28A18D8-F324-410C-AF01-0181879C9155}"/>
              </a:ext>
            </a:extLst>
          </p:cNvPr>
          <p:cNvSpPr/>
          <p:nvPr/>
        </p:nvSpPr>
        <p:spPr>
          <a:xfrm>
            <a:off x="5800530" y="4245428"/>
            <a:ext cx="6096000" cy="23243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Мрія – це те, що створене уявою, фантазією;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витвір уяви або думка про щось бажане, приємне.</a:t>
            </a:r>
          </a:p>
        </p:txBody>
      </p:sp>
    </p:spTree>
    <p:extLst>
      <p:ext uri="{BB962C8B-B14F-4D97-AF65-F5344CB8AC3E}">
        <p14:creationId xmlns:p14="http://schemas.microsoft.com/office/powerpoint/2010/main" val="190299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9A2CA4-EBC4-453E-8D07-7153EE8850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70" y="317242"/>
            <a:ext cx="11790015" cy="61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7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Як виникло слово _мрія_ - експрес-урок">
            <a:hlinkClick r:id="" action="ppaction://media"/>
            <a:extLst>
              <a:ext uri="{FF2B5EF4-FFF2-40B4-BE49-F238E27FC236}">
                <a16:creationId xmlns:a16="http://schemas.microsoft.com/office/drawing/2014/main" id="{49DF91E3-1127-4F4D-8818-0BE55881D9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2789" y="0"/>
            <a:ext cx="9369679" cy="6371617"/>
          </a:xfrm>
          <a:prstGeom prst="rect">
            <a:avLst/>
          </a:prstGeom>
        </p:spPr>
      </p:pic>
      <p:pic>
        <p:nvPicPr>
          <p:cNvPr id="4" name="Immagine 5" descr="Immagine che contiene sedendo, cielo, tavolo, interni&#10;&#10;Descrizione generata con affidabilità elevata">
            <a:extLst>
              <a:ext uri="{FF2B5EF4-FFF2-40B4-BE49-F238E27FC236}">
                <a16:creationId xmlns:a16="http://schemas.microsoft.com/office/drawing/2014/main" id="{37E987F5-BAD7-42E3-B0B1-1F13AF5B3B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22" t="11520" r="23422" b="18516"/>
          <a:stretch/>
        </p:blipFill>
        <p:spPr>
          <a:xfrm>
            <a:off x="249247" y="866246"/>
            <a:ext cx="2664296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23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Море, Пляж, Восход Солнца, Морской Берег">
            <a:extLst>
              <a:ext uri="{FF2B5EF4-FFF2-40B4-BE49-F238E27FC236}">
                <a16:creationId xmlns:a16="http://schemas.microsoft.com/office/drawing/2014/main" id="{3053FD9E-C376-4D58-9BDA-21607B4E6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 bwMode="auto">
          <a:xfrm>
            <a:off x="6201850" y="3496785"/>
            <a:ext cx="5943394" cy="32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E7300BC1-1B67-4120-8ACF-98921D834E75}"/>
              </a:ext>
            </a:extLst>
          </p:cNvPr>
          <p:cNvSpPr/>
          <p:nvPr/>
        </p:nvSpPr>
        <p:spPr>
          <a:xfrm>
            <a:off x="118188" y="109187"/>
            <a:ext cx="6096000" cy="660950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sz="4400" dirty="0">
                <a:solidFill>
                  <a:srgbClr val="C20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uk-UA" sz="5400" dirty="0">
                <a:solidFill>
                  <a:srgbClr val="C204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Мріти </a:t>
            </a:r>
            <a:r>
              <a:rPr lang="uk-U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ледве виднітися, неясно виднітися, бовваніти.</a:t>
            </a:r>
            <a:endParaRPr lang="uk-UA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67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могилі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кобзар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сидить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uk-UA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кобзі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грає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uk-UA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Кругом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його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степ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як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море</a:t>
            </a:r>
            <a:endParaRPr lang="uk-UA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Широке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синіє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 </a:t>
            </a:r>
            <a:endParaRPr lang="uk-UA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могилою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могила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uk-UA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А 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там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тілько</a:t>
            </a:r>
            <a:r>
              <a:rPr lang="ru-RU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мріє</a:t>
            </a:r>
            <a:r>
              <a:rPr lang="uk-UA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(Тарас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Шевч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енко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Їм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[</a:t>
            </a:r>
            <a:r>
              <a:rPr lang="ru-RU" sz="28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думкам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 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страшно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й 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радісно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якась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надія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мріє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 </a:t>
            </a:r>
          </a:p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(Л.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BB3850A-4EBA-49B9-A0DD-07840BB938D4}"/>
              </a:ext>
            </a:extLst>
          </p:cNvPr>
          <p:cNvSpPr/>
          <p:nvPr/>
        </p:nvSpPr>
        <p:spPr>
          <a:xfrm>
            <a:off x="6036906" y="109187"/>
            <a:ext cx="6096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>
              <a:spcAft>
                <a:spcPts val="0"/>
              </a:spcAft>
            </a:pPr>
            <a:r>
              <a:rPr lang="uk-U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Бовваніти - </a:t>
            </a:r>
            <a:r>
              <a:rPr lang="uk-UA" sz="3200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u="sng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иднітися</a:t>
            </a:r>
            <a:r>
              <a:rPr lang="ru-RU" sz="3200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3200" u="sng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показуватися</a:t>
            </a:r>
            <a:r>
              <a:rPr lang="ru-RU" sz="3200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u="sng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здаля</a:t>
            </a:r>
            <a:r>
              <a:rPr lang="ru-RU" sz="3200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>
              <a:spcAft>
                <a:spcPts val="0"/>
              </a:spcAft>
            </a:pPr>
            <a:r>
              <a:rPr lang="ru-RU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Високий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правий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берег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бовванів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рікою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мов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далекі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гори</a:t>
            </a:r>
            <a:r>
              <a:rPr lang="ru-RU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6670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(Ю.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Яновський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56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66858D3-F9F1-46FA-8066-EFF6D596FD10}"/>
              </a:ext>
            </a:extLst>
          </p:cNvPr>
          <p:cNvSpPr txBox="1">
            <a:spLocks/>
          </p:cNvSpPr>
          <p:nvPr/>
        </p:nvSpPr>
        <p:spPr>
          <a:xfrm>
            <a:off x="1810139" y="104485"/>
            <a:ext cx="9517225" cy="59580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нібито не літає….</a:t>
            </a:r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D2A7603E-DBE1-411B-9A77-9745088B8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26" y="1329151"/>
            <a:ext cx="6523405" cy="4478694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8BBE2CD-0954-4EE7-800D-18B7A49E8DBD}"/>
              </a:ext>
            </a:extLst>
          </p:cNvPr>
          <p:cNvSpPr/>
          <p:nvPr/>
        </p:nvSpPr>
        <p:spPr>
          <a:xfrm>
            <a:off x="323460" y="536899"/>
            <a:ext cx="476339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dirty="0" err="1">
                <a:solidFill>
                  <a:srgbClr val="FF0000"/>
                </a:solidFill>
                <a:effectLst/>
                <a:latin typeface="Montserrat"/>
              </a:rPr>
              <a:t>Ліна</a:t>
            </a:r>
            <a:r>
              <a:rPr lang="ru-RU" sz="2800" b="1" i="0" u="none" strike="noStrike" dirty="0">
                <a:solidFill>
                  <a:srgbClr val="FF0000"/>
                </a:solidFill>
                <a:effectLst/>
                <a:latin typeface="Montserrat"/>
              </a:rPr>
              <a:t> Костенко «</a:t>
            </a:r>
            <a:r>
              <a:rPr lang="ru-RU" sz="2800" b="1" i="0" u="none" strike="noStrike" dirty="0" err="1">
                <a:solidFill>
                  <a:srgbClr val="FF0000"/>
                </a:solidFill>
                <a:effectLst/>
                <a:latin typeface="Montserrat"/>
              </a:rPr>
              <a:t>Крила</a:t>
            </a:r>
            <a:r>
              <a:rPr lang="ru-RU" sz="2800" b="1" i="0" u="none" strike="noStrike" dirty="0">
                <a:solidFill>
                  <a:srgbClr val="FF0000"/>
                </a:solidFill>
                <a:effectLst/>
                <a:latin typeface="Montserrat"/>
              </a:rPr>
              <a:t>»</a:t>
            </a:r>
            <a:endParaRPr lang="ru-RU" sz="2800" b="0" i="0" dirty="0">
              <a:solidFill>
                <a:srgbClr val="FF0000"/>
              </a:solidFill>
              <a:effectLst/>
              <a:latin typeface="Montserrat"/>
            </a:endParaRPr>
          </a:p>
          <a:p>
            <a:pPr algn="ctr"/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 й правда,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крилатим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ґрунту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не треба.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Землі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немає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 то буде небо.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Немає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поля, то буде воля.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Немає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пари, то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будуть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хмари.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В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цьому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 напевно, правда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пташина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…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 як же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людина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? 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що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ж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людина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?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Живе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на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землі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 Сама не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літає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крила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має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 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крила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має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!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Вони,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ті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крила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 не з пуху-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пір'я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правди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чесноти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і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довір'я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У кого –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вірності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у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коханні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У кого –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вічного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поривання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У кого –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щирості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до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роботи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У кого –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щедрості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на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турботи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У кого –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пісні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або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надії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Або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поезії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,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або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з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мрії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Людина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нібито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не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літає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…</a:t>
            </a:r>
            <a:b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</a:b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крила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має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. А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крила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 </a:t>
            </a:r>
            <a:r>
              <a:rPr lang="ru-RU" sz="2000" b="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має</a:t>
            </a:r>
            <a:r>
              <a:rPr lang="ru-RU" sz="20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Aharoni" panose="02010803020104030203" pitchFamily="2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9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879C83-7784-4B94-AAD8-75BB72FA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Винни-Пух | Винни Пух вики | Fandom">
            <a:extLst>
              <a:ext uri="{FF2B5EF4-FFF2-40B4-BE49-F238E27FC236}">
                <a16:creationId xmlns:a16="http://schemas.microsoft.com/office/drawing/2014/main" id="{711E3855-B714-420C-BA82-8E4D33237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316" y="480280"/>
            <a:ext cx="2230024" cy="20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885880-112A-4EC4-BEAC-CB5CEA158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83" y="3518126"/>
            <a:ext cx="3732245" cy="24857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5118B5-7C72-433C-B61F-7963F35583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63" y="3557105"/>
            <a:ext cx="2130631" cy="30424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B6FCB8-D51B-4C9A-8738-573BA639AB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18" y="1133154"/>
            <a:ext cx="2325176" cy="216774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F9E00D-2BC5-4166-B879-48B3204DB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96" y="5419557"/>
            <a:ext cx="1294054" cy="1217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DF4BD2-9006-45C0-9509-DB60A2A39C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412" y="414154"/>
            <a:ext cx="1386846" cy="130526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1BF743-AFB4-45A9-8297-F5130A313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43" y="1980715"/>
            <a:ext cx="1538803" cy="14482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ACD8A4-DE66-431B-AD7F-9BAB3DB4D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90" y="3700136"/>
            <a:ext cx="1448080" cy="1359091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A9A8BABF-1A02-4354-9BB6-0688505F044D}"/>
              </a:ext>
            </a:extLst>
          </p:cNvPr>
          <p:cNvSpPr/>
          <p:nvPr/>
        </p:nvSpPr>
        <p:spPr>
          <a:xfrm>
            <a:off x="0" y="125664"/>
            <a:ext cx="4053354" cy="709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 що мріяли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герої наших улюблених мультфільмів ?</a:t>
            </a:r>
            <a:endParaRPr lang="uk-UA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713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867</Words>
  <Application>Microsoft Office PowerPoint</Application>
  <PresentationFormat>Широкий екран</PresentationFormat>
  <Paragraphs>86</Paragraphs>
  <Slides>22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35" baseType="lpstr">
      <vt:lpstr>Aharoni</vt:lpstr>
      <vt:lpstr>Arial</vt:lpstr>
      <vt:lpstr>Calibri</vt:lpstr>
      <vt:lpstr>Calibri Light</vt:lpstr>
      <vt:lpstr>Google Sans</vt:lpstr>
      <vt:lpstr>Mariupol-Regular</vt:lpstr>
      <vt:lpstr>Monotype Corsiva</vt:lpstr>
      <vt:lpstr>Montserrat</vt:lpstr>
      <vt:lpstr>Noto Sans</vt:lpstr>
      <vt:lpstr>Symbol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Teacher</dc:creator>
  <cp:lastModifiedBy>Teacher</cp:lastModifiedBy>
  <cp:revision>34</cp:revision>
  <dcterms:created xsi:type="dcterms:W3CDTF">2024-11-10T18:23:12Z</dcterms:created>
  <dcterms:modified xsi:type="dcterms:W3CDTF">2024-11-15T18:39:58Z</dcterms:modified>
</cp:coreProperties>
</file>