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Century Gothic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io6bH/WzW39iuzJ3hPQF3FvjcF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bold.fntdata"/><Relationship Id="rId11" Type="http://schemas.openxmlformats.org/officeDocument/2006/relationships/slide" Target="slides/slide7.xml"/><Relationship Id="rId22" Type="http://schemas.openxmlformats.org/officeDocument/2006/relationships/font" Target="fonts/CenturyGothic-boldItalic.fntdata"/><Relationship Id="rId10" Type="http://schemas.openxmlformats.org/officeDocument/2006/relationships/slide" Target="slides/slide6.xml"/><Relationship Id="rId21" Type="http://schemas.openxmlformats.org/officeDocument/2006/relationships/font" Target="fonts/CenturyGothic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CenturyGothic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uk-U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 та вміст" type="obj">
  <p:cSld name="OBJEC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 та підпис">
  <p:cSld name="Назва та підпис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/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5"/>
          <p:cNvSpPr txBox="1"/>
          <p:nvPr>
            <p:ph idx="1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1" name="Google Shape;111;p2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5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5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з підписом">
  <p:cSld name="Цитата з підписом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6"/>
          <p:cNvSpPr txBox="1"/>
          <p:nvPr>
            <p:ph idx="1" type="body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18" name="Google Shape;118;p26"/>
          <p:cNvSpPr txBox="1"/>
          <p:nvPr>
            <p:ph idx="2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2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6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6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123" name="Google Shape;123;p2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4" name="Google Shape;124;p26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ка назви">
  <p:cSld name="Картка назви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 txBox="1"/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7"/>
          <p:cNvSpPr txBox="1"/>
          <p:nvPr>
            <p:ph idx="1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28" name="Google Shape;128;p2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7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ка назви цитати">
  <p:cSld name="Картка назви цитати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8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5" name="Google Shape;135;p28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8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8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8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140" name="Google Shape;140;p28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41" name="Google Shape;141;p28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Істина/хибність">
  <p:cSld name="Істина/хибність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/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9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5" name="Google Shape;145;p29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9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9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9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ертикальний текст" type="vertTx">
  <p:cSld name="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0"/>
          <p:cNvSpPr txBox="1"/>
          <p:nvPr>
            <p:ph idx="1" type="body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53" name="Google Shape;153;p30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0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ий заголовок і текст" type="vertTitleAndTx">
  <p:cSld name="VERTICAL_TITLE_AND_VERTICAL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/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1"/>
          <p:cNvSpPr txBox="1"/>
          <p:nvPr>
            <p:ph idx="1" type="body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60" name="Google Shape;160;p3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1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" type="subTitle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1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7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7"/>
          <p:cNvSpPr txBox="1"/>
          <p:nvPr>
            <p:ph idx="12" type="sldNum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 розділу" type="secHead">
  <p:cSld name="SECTION_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 txBox="1"/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1" type="body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9" name="Google Shape;59;p18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8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’єкти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9"/>
          <p:cNvSpPr txBox="1"/>
          <p:nvPr>
            <p:ph idx="1" type="body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2" type="body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9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рівняння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0"/>
          <p:cNvSpPr txBox="1"/>
          <p:nvPr>
            <p:ph idx="1" type="body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p20"/>
          <p:cNvSpPr txBox="1"/>
          <p:nvPr>
            <p:ph idx="2" type="body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3" type="body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6" name="Google Shape;76;p20"/>
          <p:cNvSpPr txBox="1"/>
          <p:nvPr>
            <p:ph idx="4" type="body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Лише заголовок" type="titleOnly">
  <p:cSld name="TITLE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1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ий слайд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2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міст і підпис" type="objTx">
  <p:cSld name="OBJECT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/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000"/>
              <a:buFont typeface="Century Gothic"/>
              <a:buNone/>
              <a:defRPr b="0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" type="body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5" name="Google Shape;95;p23"/>
          <p:cNvSpPr txBox="1"/>
          <p:nvPr>
            <p:ph idx="2" type="body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6" name="Google Shape;96;p2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3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і підпис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/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4"/>
          <p:cNvSpPr/>
          <p:nvPr>
            <p:ph idx="2" type="pic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4"/>
          <p:cNvSpPr txBox="1"/>
          <p:nvPr>
            <p:ph idx="1" type="body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4" name="Google Shape;104;p2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4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4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5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1" name="Google Shape;11;p15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5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5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5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5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5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5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5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5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5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5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5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" name="Google Shape;23;p15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24" name="Google Shape;24;p15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5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5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5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5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5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5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5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5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5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5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5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15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15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" name="Google Shape;38;p15"/>
          <p:cNvSpPr txBox="1"/>
          <p:nvPr>
            <p:ph idx="1" type="body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Google Shape;39;p1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1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Google Shape;41;p1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"/>
          <p:cNvSpPr txBox="1"/>
          <p:nvPr>
            <p:ph type="title"/>
          </p:nvPr>
        </p:nvSpPr>
        <p:spPr>
          <a:xfrm>
            <a:off x="2451522" y="407292"/>
            <a:ext cx="8911687" cy="3401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7F0E65"/>
              </a:buClr>
              <a:buSzPts val="3600"/>
              <a:buFont typeface="Century Gothic"/>
              <a:buNone/>
            </a:pPr>
            <a:r>
              <a:rPr b="1" lang="uk-UA">
                <a:solidFill>
                  <a:srgbClr val="7F0E65"/>
                </a:solidFill>
              </a:rPr>
              <a:t>Хімічна гра </a:t>
            </a:r>
            <a:br>
              <a:rPr b="1" lang="uk-UA">
                <a:solidFill>
                  <a:srgbClr val="8F12B9"/>
                </a:solidFill>
              </a:rPr>
            </a:br>
            <a:r>
              <a:rPr b="1" lang="uk-UA">
                <a:solidFill>
                  <a:srgbClr val="8F12B9"/>
                </a:solidFill>
              </a:rPr>
              <a:t>«Полювання на метали та неметали»</a:t>
            </a:r>
            <a:br>
              <a:rPr b="1" lang="uk-UA">
                <a:solidFill>
                  <a:srgbClr val="8F12B9"/>
                </a:solidFill>
              </a:rPr>
            </a:br>
            <a:r>
              <a:rPr b="1" lang="uk-UA" sz="1100">
                <a:solidFill>
                  <a:schemeClr val="dk1"/>
                </a:solidFill>
              </a:rPr>
              <a:t>Розробила вчителька хімії Великокринківського ліцею</a:t>
            </a:r>
            <a:br>
              <a:rPr b="1" lang="uk-UA" sz="1100">
                <a:solidFill>
                  <a:schemeClr val="dk1"/>
                </a:solidFill>
              </a:rPr>
            </a:br>
            <a:r>
              <a:rPr b="1" lang="uk-UA" sz="1100">
                <a:solidFill>
                  <a:schemeClr val="dk1"/>
                </a:solidFill>
              </a:rPr>
              <a:t>Глобинської міської ради Кременчуцького району </a:t>
            </a:r>
            <a:br>
              <a:rPr b="1" lang="uk-UA" sz="1100">
                <a:solidFill>
                  <a:schemeClr val="dk1"/>
                </a:solidFill>
              </a:rPr>
            </a:br>
            <a:r>
              <a:rPr b="1" lang="uk-UA" sz="1100">
                <a:solidFill>
                  <a:schemeClr val="dk1"/>
                </a:solidFill>
              </a:rPr>
              <a:t>Полтавської області </a:t>
            </a:r>
            <a:r>
              <a:rPr b="1" lang="uk-UA" sz="1100" u="sng">
                <a:solidFill>
                  <a:schemeClr val="dk1"/>
                </a:solidFill>
              </a:rPr>
              <a:t>Іванес Ксенія Михайлівна</a:t>
            </a:r>
            <a:endParaRPr b="1" u="sng">
              <a:solidFill>
                <a:schemeClr val="dk1"/>
              </a:solidFill>
            </a:endParaRPr>
          </a:p>
        </p:txBody>
      </p:sp>
      <p:pic>
        <p:nvPicPr>
          <p:cNvPr id="169" name="Google Shape;169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6674" y="2572517"/>
            <a:ext cx="7228789" cy="387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4510" y="3709078"/>
            <a:ext cx="2741630" cy="2741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/>
          <p:nvPr>
            <p:ph type="title"/>
          </p:nvPr>
        </p:nvSpPr>
        <p:spPr>
          <a:xfrm>
            <a:off x="1602449" y="341306"/>
            <a:ext cx="10256471" cy="18645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Century Gothic"/>
              <a:buNone/>
            </a:pPr>
            <a:r>
              <a:rPr b="1" lang="uk-UA" sz="2800">
                <a:solidFill>
                  <a:srgbClr val="FFC000"/>
                </a:solidFill>
              </a:rPr>
              <a:t>13. Крихкий, не проводить електрику, </a:t>
            </a:r>
            <a:br>
              <a:rPr b="1" lang="uk-UA" sz="2800">
                <a:solidFill>
                  <a:srgbClr val="FFC000"/>
                </a:solidFill>
              </a:rPr>
            </a:br>
            <a:r>
              <a:rPr b="1" lang="uk-UA" sz="2800">
                <a:solidFill>
                  <a:srgbClr val="FFC000"/>
                </a:solidFill>
              </a:rPr>
              <a:t>може бути жовтого кольору, часто використовується в добривах.</a:t>
            </a:r>
            <a:endParaRPr sz="2800">
              <a:solidFill>
                <a:srgbClr val="FFC000"/>
              </a:solidFill>
            </a:endParaRPr>
          </a:p>
        </p:txBody>
      </p:sp>
      <p:sp>
        <p:nvSpPr>
          <p:cNvPr id="242" name="Google Shape;242;p10"/>
          <p:cNvSpPr txBox="1"/>
          <p:nvPr>
            <p:ph idx="1" type="body"/>
          </p:nvPr>
        </p:nvSpPr>
        <p:spPr>
          <a:xfrm>
            <a:off x="2403835" y="4279768"/>
            <a:ext cx="9600398" cy="2416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BE159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14. Може викликати алергію, зустрічається в ювелірних прикрасах.</a:t>
            </a:r>
            <a:endParaRPr sz="2800">
              <a:solidFill>
                <a:srgbClr val="BE159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3" name="Google Shape;2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8464" y="1463299"/>
            <a:ext cx="3791671" cy="2229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9908" y="1899716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0678" y="4232069"/>
            <a:ext cx="2416035" cy="241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59456" y="5115561"/>
            <a:ext cx="1720827" cy="1532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"/>
          <p:cNvSpPr txBox="1"/>
          <p:nvPr>
            <p:ph type="title"/>
          </p:nvPr>
        </p:nvSpPr>
        <p:spPr>
          <a:xfrm>
            <a:off x="1848207" y="621952"/>
            <a:ext cx="10038993" cy="19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Century Gothic"/>
              <a:buNone/>
            </a:pPr>
            <a:r>
              <a:rPr b="1" lang="uk-UA" sz="2800">
                <a:solidFill>
                  <a:srgbClr val="00B050"/>
                </a:solidFill>
              </a:rPr>
              <a:t>15. Горить синім полум’ям, має характерний </a:t>
            </a:r>
            <a:br>
              <a:rPr b="1" lang="uk-UA" sz="2800">
                <a:solidFill>
                  <a:srgbClr val="00B050"/>
                </a:solidFill>
              </a:rPr>
            </a:br>
            <a:r>
              <a:rPr b="1" lang="uk-UA" sz="2800">
                <a:solidFill>
                  <a:srgbClr val="00B050"/>
                </a:solidFill>
              </a:rPr>
              <a:t>запах, використовується у</a:t>
            </a:r>
            <a:br>
              <a:rPr b="1" lang="uk-UA" sz="2800">
                <a:solidFill>
                  <a:srgbClr val="00B050"/>
                </a:solidFill>
              </a:rPr>
            </a:br>
            <a:r>
              <a:rPr b="1" lang="uk-UA" sz="2800">
                <a:solidFill>
                  <a:srgbClr val="00B050"/>
                </a:solidFill>
              </a:rPr>
              <a:t>виробництві сірників.</a:t>
            </a:r>
            <a:endParaRPr sz="2800">
              <a:solidFill>
                <a:srgbClr val="00B050"/>
              </a:solidFill>
            </a:endParaRPr>
          </a:p>
        </p:txBody>
      </p:sp>
      <p:sp>
        <p:nvSpPr>
          <p:cNvPr id="252" name="Google Shape;252;p11"/>
          <p:cNvSpPr txBox="1"/>
          <p:nvPr>
            <p:ph idx="1" type="body"/>
          </p:nvPr>
        </p:nvSpPr>
        <p:spPr>
          <a:xfrm>
            <a:off x="2843802" y="3959474"/>
            <a:ext cx="8915400" cy="254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16. Сріблясто-білий,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дуже легкий, застосовується для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виготовлення літаків.</a:t>
            </a:r>
            <a:endParaRPr sz="2800">
              <a:solidFill>
                <a:srgbClr val="168DB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3" name="Google Shape;25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1502" y="1006261"/>
            <a:ext cx="4152066" cy="242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9469" y="3949831"/>
            <a:ext cx="3670195" cy="2432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04475" y="5310312"/>
            <a:ext cx="2136968" cy="140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"/>
          <p:cNvSpPr txBox="1"/>
          <p:nvPr>
            <p:ph type="title"/>
          </p:nvPr>
        </p:nvSpPr>
        <p:spPr>
          <a:xfrm>
            <a:off x="1716233" y="306333"/>
            <a:ext cx="9973004" cy="2078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entury Gothic"/>
              <a:buNone/>
            </a:pPr>
            <a:r>
              <a:rPr b="1" lang="uk-UA" sz="2800">
                <a:solidFill>
                  <a:srgbClr val="FF0000"/>
                </a:solidFill>
              </a:rPr>
              <a:t>17. Червона порошкоподібна речовина, використовують у </a:t>
            </a:r>
            <a:br>
              <a:rPr b="1" lang="uk-UA" sz="2800">
                <a:solidFill>
                  <a:srgbClr val="FF0000"/>
                </a:solidFill>
              </a:rPr>
            </a:br>
            <a:r>
              <a:rPr b="1" lang="uk-UA" sz="2800">
                <a:solidFill>
                  <a:srgbClr val="FF0000"/>
                </a:solidFill>
              </a:rPr>
              <a:t>феєрверках.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261" name="Google Shape;261;p12"/>
          <p:cNvSpPr txBox="1"/>
          <p:nvPr>
            <p:ph idx="1" type="body"/>
          </p:nvPr>
        </p:nvSpPr>
        <p:spPr>
          <a:xfrm>
            <a:off x="2670143" y="4529580"/>
            <a:ext cx="8915400" cy="2078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latin typeface="Century Gothic"/>
                <a:ea typeface="Century Gothic"/>
                <a:cs typeface="Century Gothic"/>
                <a:sym typeface="Century Gothic"/>
              </a:rPr>
              <a:t>18. М’який, сріблястий,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latin typeface="Century Gothic"/>
                <a:ea typeface="Century Gothic"/>
                <a:cs typeface="Century Gothic"/>
                <a:sym typeface="Century Gothic"/>
              </a:rPr>
              <a:t> легко окиснюється на повітрі,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latin typeface="Century Gothic"/>
                <a:ea typeface="Century Gothic"/>
                <a:cs typeface="Century Gothic"/>
                <a:sym typeface="Century Gothic"/>
              </a:rPr>
              <a:t>зустрічається в кухонній солі.</a:t>
            </a:r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2" name="Google Shape;26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974251"/>
            <a:ext cx="4820239" cy="288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0347" y="4241335"/>
            <a:ext cx="4625418" cy="24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/>
          <p:nvPr>
            <p:ph type="title"/>
          </p:nvPr>
        </p:nvSpPr>
        <p:spPr>
          <a:xfrm>
            <a:off x="1699967" y="341305"/>
            <a:ext cx="9841030" cy="16666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Century Gothic"/>
              <a:buNone/>
            </a:pPr>
            <a:r>
              <a:rPr b="1" lang="uk-UA" sz="2800">
                <a:solidFill>
                  <a:srgbClr val="FFC000"/>
                </a:solidFill>
              </a:rPr>
              <a:t>19. Легкий газ, що швидко спалахує, </a:t>
            </a:r>
            <a:br>
              <a:rPr b="1" lang="uk-UA" sz="2800">
                <a:solidFill>
                  <a:srgbClr val="FFC000"/>
                </a:solidFill>
              </a:rPr>
            </a:br>
            <a:r>
              <a:rPr b="1" lang="uk-UA" sz="2800">
                <a:solidFill>
                  <a:srgbClr val="FFC000"/>
                </a:solidFill>
              </a:rPr>
              <a:t>використовується в ліхтарях та балонах</a:t>
            </a:r>
            <a:br>
              <a:rPr b="1" lang="uk-UA" sz="2800">
                <a:solidFill>
                  <a:srgbClr val="FFC000"/>
                </a:solidFill>
              </a:rPr>
            </a:br>
            <a:r>
              <a:rPr b="1" lang="uk-UA" sz="2800">
                <a:solidFill>
                  <a:srgbClr val="FFC000"/>
                </a:solidFill>
              </a:rPr>
              <a:t>для зварювання.</a:t>
            </a:r>
            <a:endParaRPr sz="2800">
              <a:solidFill>
                <a:srgbClr val="FFC000"/>
              </a:solidFill>
            </a:endParaRPr>
          </a:p>
        </p:txBody>
      </p:sp>
      <p:sp>
        <p:nvSpPr>
          <p:cNvPr id="269" name="Google Shape;269;p13"/>
          <p:cNvSpPr txBox="1"/>
          <p:nvPr>
            <p:ph idx="1" type="body"/>
          </p:nvPr>
        </p:nvSpPr>
        <p:spPr>
          <a:xfrm>
            <a:off x="2796602" y="4477732"/>
            <a:ext cx="8915400" cy="2290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8F12B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20. Сріблястий,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8F12B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надзвичайно важкий,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8F12B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застосовується в термометрах.</a:t>
            </a:r>
            <a:endParaRPr sz="2800">
              <a:solidFill>
                <a:srgbClr val="8F12B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0" name="Google Shape;27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6021" y="1353041"/>
            <a:ext cx="4506012" cy="278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4929" y="4630420"/>
            <a:ext cx="3474341" cy="1985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"/>
          <p:cNvSpPr txBox="1"/>
          <p:nvPr>
            <p:ph type="title"/>
          </p:nvPr>
        </p:nvSpPr>
        <p:spPr>
          <a:xfrm>
            <a:off x="2706046" y="179033"/>
            <a:ext cx="8911687" cy="938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entury Gothic"/>
              <a:buNone/>
            </a:pPr>
            <a:r>
              <a:rPr b="1" lang="uk-UA">
                <a:solidFill>
                  <a:srgbClr val="FF0000"/>
                </a:solidFill>
              </a:rPr>
              <a:t>Перевіримо свої знання!</a:t>
            </a:r>
            <a:endParaRPr/>
          </a:p>
        </p:txBody>
      </p:sp>
      <p:sp>
        <p:nvSpPr>
          <p:cNvPr id="277" name="Google Shape;277;p14"/>
          <p:cNvSpPr txBox="1"/>
          <p:nvPr>
            <p:ph idx="1" type="body"/>
          </p:nvPr>
        </p:nvSpPr>
        <p:spPr>
          <a:xfrm>
            <a:off x="2215298" y="999241"/>
            <a:ext cx="9261033" cy="5448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5D2A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Відповіді: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Мідь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(Cu)                                                 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11. Олово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(Sn)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Азот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(N₂)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12. Залізо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(Fe)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Залізо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(Fe)                                              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13. Фосфор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(P)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Мідь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(Cu)                                                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14. Нікель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(Ni)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Хлор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(Cl₂)                                               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15. Сірка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(S)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latin typeface="Century Gothic"/>
                <a:ea typeface="Century Gothic"/>
                <a:cs typeface="Century Gothic"/>
                <a:sym typeface="Century Gothic"/>
              </a:rPr>
              <a:t>6.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Сірка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(S)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16. Алюміній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(Al)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latin typeface="Century Gothic"/>
                <a:ea typeface="Century Gothic"/>
                <a:cs typeface="Century Gothic"/>
                <a:sym typeface="Century Gothic"/>
              </a:rPr>
              <a:t>7.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Золото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(Au)                                           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17. Фосфор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(P)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latin typeface="Century Gothic"/>
                <a:ea typeface="Century Gothic"/>
                <a:cs typeface="Century Gothic"/>
                <a:sym typeface="Century Gothic"/>
              </a:rPr>
              <a:t>8.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Кисень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(O₂)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18. Натрій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(Na)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latin typeface="Century Gothic"/>
                <a:ea typeface="Century Gothic"/>
                <a:cs typeface="Century Gothic"/>
                <a:sym typeface="Century Gothic"/>
              </a:rPr>
              <a:t>9.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Цинк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(Zn)                                               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19. Водень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(H₂)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latin typeface="Century Gothic"/>
                <a:ea typeface="Century Gothic"/>
                <a:cs typeface="Century Gothic"/>
                <a:sym typeface="Century Gothic"/>
              </a:rPr>
              <a:t>10. 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Вуглець (графіт або сажа)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(C)</a:t>
            </a:r>
            <a:r>
              <a:rPr i="1" lang="uk-UA" sz="2400">
                <a:latin typeface="Century Gothic"/>
                <a:ea typeface="Century Gothic"/>
                <a:cs typeface="Century Gothic"/>
                <a:sym typeface="Century Gothic"/>
              </a:rPr>
              <a:t>        20. Ртуть </a:t>
            </a:r>
            <a:r>
              <a:rPr b="1" i="1" lang="uk-UA" sz="2400">
                <a:latin typeface="Century Gothic"/>
                <a:ea typeface="Century Gothic"/>
                <a:cs typeface="Century Gothic"/>
                <a:sym typeface="Century Gothic"/>
              </a:rPr>
              <a:t>(Hg)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"/>
          <p:cNvSpPr txBox="1"/>
          <p:nvPr>
            <p:ph idx="1" type="body"/>
          </p:nvPr>
        </p:nvSpPr>
        <p:spPr>
          <a:xfrm>
            <a:off x="1772239" y="556182"/>
            <a:ext cx="9898145" cy="4656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🠶"/>
            </a:pPr>
            <a:r>
              <a:rPr b="1" lang="uk-UA" sz="2000">
                <a:solidFill>
                  <a:schemeClr val="accent4"/>
                </a:solidFill>
              </a:rPr>
              <a:t>Ціль гри: </a:t>
            </a:r>
            <a:r>
              <a:rPr lang="uk-UA" sz="2000"/>
              <a:t>Дізнатися більше про властивості металів і неметалів, навчитися розрізняти їх та наводити приклади кожного типу речовин.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000"/>
              <a:buChar char="🠶"/>
            </a:pPr>
            <a:r>
              <a:rPr b="1" lang="uk-UA" sz="2000">
                <a:solidFill>
                  <a:schemeClr val="accent4"/>
                </a:solidFill>
              </a:rPr>
              <a:t>Кількість учасників:</a:t>
            </a:r>
            <a:r>
              <a:rPr lang="uk-UA" sz="2000">
                <a:solidFill>
                  <a:schemeClr val="accent4"/>
                </a:solidFill>
              </a:rPr>
              <a:t> </a:t>
            </a:r>
            <a:r>
              <a:rPr lang="uk-UA" sz="2000">
                <a:solidFill>
                  <a:schemeClr val="dk1"/>
                </a:solidFill>
              </a:rPr>
              <a:t>необмежена, також можна поділити учасників на команди.</a:t>
            </a:r>
            <a:endParaRPr/>
          </a:p>
          <a:p>
            <a:pPr indent="-342900" lvl="0" marL="34290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SzPts val="2000"/>
              <a:buChar char="🠶"/>
            </a:pPr>
            <a:r>
              <a:rPr b="1" lang="uk-UA" sz="20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Обладнання:</a:t>
            </a:r>
            <a:endParaRPr sz="20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lang="uk-UA" sz="2000">
                <a:latin typeface="Century Gothic"/>
                <a:ea typeface="Century Gothic"/>
                <a:cs typeface="Century Gothic"/>
                <a:sym typeface="Century Gothic"/>
              </a:rPr>
              <a:t>Слайди з коротким описом певного металу чи неметалу.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lang="uk-UA" sz="2000">
                <a:latin typeface="Century Gothic"/>
                <a:ea typeface="Century Gothic"/>
                <a:cs typeface="Century Gothic"/>
                <a:sym typeface="Century Gothic"/>
              </a:rPr>
              <a:t>Таблиця Менделєєва (для підказок).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lang="uk-UA" sz="2000">
                <a:latin typeface="Century Gothic"/>
                <a:ea typeface="Century Gothic"/>
                <a:cs typeface="Century Gothic"/>
                <a:sym typeface="Century Gothic"/>
              </a:rPr>
              <a:t>Робочий зошит або картки-заготовки.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342900" rtl="0" algn="l"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77" name="Google Shape;17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6582" y="3429000"/>
            <a:ext cx="4198070" cy="322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8939" y="4562573"/>
            <a:ext cx="3142269" cy="208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"/>
          <p:cNvSpPr txBox="1"/>
          <p:nvPr>
            <p:ph idx="1" type="body"/>
          </p:nvPr>
        </p:nvSpPr>
        <p:spPr>
          <a:xfrm>
            <a:off x="1960776" y="556182"/>
            <a:ext cx="9449569" cy="4157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b="1" lang="uk-UA" sz="2400">
                <a:solidFill>
                  <a:schemeClr val="accent4"/>
                </a:solidFill>
              </a:rPr>
              <a:t>Підготовка до гри: </a:t>
            </a:r>
            <a:r>
              <a:rPr lang="uk-UA" sz="2400"/>
              <a:t>Розділіть аркуш свого зошита на дві колонки – метали й неметали, або скористайтеся картками-заготовками.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lang="uk-UA" sz="2400">
                <a:solidFill>
                  <a:schemeClr val="accent4"/>
                </a:solidFill>
              </a:rPr>
              <a:t>Правила гри: </a:t>
            </a:r>
            <a:r>
              <a:rPr lang="uk-UA" sz="2400"/>
              <a:t>Уважно ознайомтеся з коротким описом металів й неметалів, визначте про який елемент йде мова та розмістіть його символ в одну з колонок. </a:t>
            </a:r>
            <a:endParaRPr/>
          </a:p>
        </p:txBody>
      </p:sp>
      <p:pic>
        <p:nvPicPr>
          <p:cNvPr id="184" name="Google Shape;18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5881" y="3846136"/>
            <a:ext cx="5410986" cy="293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9010497" y="3604370"/>
            <a:ext cx="2411949" cy="238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3886" y="4279769"/>
            <a:ext cx="2214709" cy="1900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/>
          <p:cNvSpPr txBox="1"/>
          <p:nvPr>
            <p:ph type="title"/>
          </p:nvPr>
        </p:nvSpPr>
        <p:spPr>
          <a:xfrm>
            <a:off x="1687398" y="480767"/>
            <a:ext cx="10105533" cy="1979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F12B9"/>
              </a:buClr>
              <a:buSzPts val="2800"/>
              <a:buFont typeface="Century Gothic"/>
              <a:buNone/>
            </a:pPr>
            <a:r>
              <a:rPr b="1" lang="uk-UA" sz="2800">
                <a:solidFill>
                  <a:srgbClr val="8F12B9"/>
                </a:solidFill>
              </a:rPr>
              <a:t>1. Сріблясто-білий, м'який і пластичний,</a:t>
            </a:r>
            <a:br>
              <a:rPr b="1" lang="uk-UA" sz="2800">
                <a:solidFill>
                  <a:srgbClr val="8F12B9"/>
                </a:solidFill>
              </a:rPr>
            </a:br>
            <a:r>
              <a:rPr b="1" lang="uk-UA" sz="2800">
                <a:solidFill>
                  <a:srgbClr val="8F12B9"/>
                </a:solidFill>
              </a:rPr>
              <a:t>входить до складу ракетного</a:t>
            </a:r>
            <a:br>
              <a:rPr b="1" lang="uk-UA" sz="2800">
                <a:solidFill>
                  <a:srgbClr val="8F12B9"/>
                </a:solidFill>
              </a:rPr>
            </a:br>
            <a:r>
              <a:rPr b="1" lang="uk-UA" sz="2800">
                <a:solidFill>
                  <a:srgbClr val="8F12B9"/>
                </a:solidFill>
              </a:rPr>
              <a:t>палива.</a:t>
            </a:r>
            <a:br>
              <a:rPr lang="uk-UA" sz="2800">
                <a:solidFill>
                  <a:srgbClr val="8F12B9"/>
                </a:solidFill>
              </a:rPr>
            </a:br>
            <a:endParaRPr sz="2800">
              <a:solidFill>
                <a:srgbClr val="8F12B9"/>
              </a:solidFill>
            </a:endParaRPr>
          </a:p>
        </p:txBody>
      </p:sp>
      <p:sp>
        <p:nvSpPr>
          <p:cNvPr id="192" name="Google Shape;192;p4"/>
          <p:cNvSpPr txBox="1"/>
          <p:nvPr>
            <p:ph idx="1" type="body"/>
          </p:nvPr>
        </p:nvSpPr>
        <p:spPr>
          <a:xfrm>
            <a:off x="3060552" y="4062952"/>
            <a:ext cx="8915400" cy="2621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latin typeface="Century Gothic"/>
                <a:ea typeface="Century Gothic"/>
                <a:cs typeface="Century Gothic"/>
                <a:sym typeface="Century Gothic"/>
              </a:rPr>
              <a:t>2. Легкий газ,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latin typeface="Century Gothic"/>
                <a:ea typeface="Century Gothic"/>
                <a:cs typeface="Century Gothic"/>
                <a:sym typeface="Century Gothic"/>
              </a:rPr>
              <a:t>який не підтримує горіння,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latin typeface="Century Gothic"/>
                <a:ea typeface="Century Gothic"/>
                <a:cs typeface="Century Gothic"/>
                <a:sym typeface="Century Gothic"/>
              </a:rPr>
              <a:t> входить до складу повітря.</a:t>
            </a:r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3" name="Google Shape;19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9747" y="1470581"/>
            <a:ext cx="5412162" cy="2432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1595" y="4182186"/>
            <a:ext cx="3580707" cy="238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 txBox="1"/>
          <p:nvPr>
            <p:ph type="title"/>
          </p:nvPr>
        </p:nvSpPr>
        <p:spPr>
          <a:xfrm>
            <a:off x="1640156" y="228183"/>
            <a:ext cx="9864456" cy="1921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Century Gothic"/>
              <a:buNone/>
            </a:pPr>
            <a:r>
              <a:rPr b="1" lang="uk-UA" sz="2800">
                <a:solidFill>
                  <a:srgbClr val="00B050"/>
                </a:solidFill>
              </a:rPr>
              <a:t>3. Твердий, важкий, </a:t>
            </a:r>
            <a:br>
              <a:rPr b="1" lang="uk-UA" sz="2800">
                <a:solidFill>
                  <a:srgbClr val="00B050"/>
                </a:solidFill>
              </a:rPr>
            </a:br>
            <a:r>
              <a:rPr b="1" lang="uk-UA" sz="2800">
                <a:solidFill>
                  <a:srgbClr val="00B050"/>
                </a:solidFill>
              </a:rPr>
              <a:t>має сріблястий колір, часто </a:t>
            </a:r>
            <a:br>
              <a:rPr b="1" lang="uk-UA" sz="2800">
                <a:solidFill>
                  <a:srgbClr val="00B050"/>
                </a:solidFill>
              </a:rPr>
            </a:br>
            <a:r>
              <a:rPr b="1" lang="uk-UA" sz="2800">
                <a:solidFill>
                  <a:srgbClr val="00B050"/>
                </a:solidFill>
              </a:rPr>
              <a:t>використовується для створення </a:t>
            </a:r>
            <a:br>
              <a:rPr b="1" lang="uk-UA" sz="2800">
                <a:solidFill>
                  <a:srgbClr val="00B050"/>
                </a:solidFill>
              </a:rPr>
            </a:br>
            <a:r>
              <a:rPr b="1" lang="uk-UA" sz="2800">
                <a:solidFill>
                  <a:srgbClr val="00B050"/>
                </a:solidFill>
              </a:rPr>
              <a:t>інструментів.</a:t>
            </a:r>
            <a:endParaRPr sz="2800">
              <a:solidFill>
                <a:srgbClr val="00B050"/>
              </a:solidFill>
            </a:endParaRPr>
          </a:p>
        </p:txBody>
      </p:sp>
      <p:sp>
        <p:nvSpPr>
          <p:cNvPr id="200" name="Google Shape;200;p5"/>
          <p:cNvSpPr txBox="1"/>
          <p:nvPr>
            <p:ph idx="1" type="body"/>
          </p:nvPr>
        </p:nvSpPr>
        <p:spPr>
          <a:xfrm>
            <a:off x="3098259" y="3428999"/>
            <a:ext cx="8487283" cy="3321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</a:t>
            </a:r>
            <a:r>
              <a:rPr lang="uk-UA" sz="28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uk-UA" sz="28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Має високу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теплопровідність, дуже гнучкий,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використовується в електричних кабелях.</a:t>
            </a:r>
            <a:endParaRPr sz="280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1" name="Google Shape;20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5675" y="603316"/>
            <a:ext cx="3668937" cy="217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190" y="2650829"/>
            <a:ext cx="2880345" cy="3274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6348" y="2650829"/>
            <a:ext cx="2389302" cy="238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 txBox="1"/>
          <p:nvPr>
            <p:ph type="title"/>
          </p:nvPr>
        </p:nvSpPr>
        <p:spPr>
          <a:xfrm>
            <a:off x="1640156" y="306333"/>
            <a:ext cx="10001947" cy="1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</a:pPr>
            <a:r>
              <a:rPr b="1" lang="uk-UA" sz="2800">
                <a:solidFill>
                  <a:srgbClr val="0070C0"/>
                </a:solidFill>
              </a:rPr>
              <a:t>5. Газ, який має різкий запах, </a:t>
            </a:r>
            <a:br>
              <a:rPr b="1" lang="uk-UA" sz="2800">
                <a:solidFill>
                  <a:srgbClr val="0070C0"/>
                </a:solidFill>
              </a:rPr>
            </a:br>
            <a:r>
              <a:rPr b="1" lang="uk-UA" sz="2800">
                <a:solidFill>
                  <a:srgbClr val="0070C0"/>
                </a:solidFill>
              </a:rPr>
              <a:t>використовують для дезінфекції води </a:t>
            </a:r>
            <a:br>
              <a:rPr b="1" lang="uk-UA" sz="2800">
                <a:solidFill>
                  <a:srgbClr val="0070C0"/>
                </a:solidFill>
              </a:rPr>
            </a:br>
            <a:r>
              <a:rPr b="1" lang="uk-UA" sz="2800">
                <a:solidFill>
                  <a:srgbClr val="0070C0"/>
                </a:solidFill>
              </a:rPr>
              <a:t>в басейнах</a:t>
            </a:r>
            <a:endParaRPr sz="2800">
              <a:solidFill>
                <a:srgbClr val="0070C0"/>
              </a:solidFill>
            </a:endParaRPr>
          </a:p>
        </p:txBody>
      </p:sp>
      <p:sp>
        <p:nvSpPr>
          <p:cNvPr id="209" name="Google Shape;209;p6"/>
          <p:cNvSpPr txBox="1"/>
          <p:nvPr>
            <p:ph idx="1" type="body"/>
          </p:nvPr>
        </p:nvSpPr>
        <p:spPr>
          <a:xfrm>
            <a:off x="2919150" y="4171323"/>
            <a:ext cx="8915400" cy="24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Жовта тверда речовина,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легко кришиться, зустрічається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чистому вигляді біля вулканів.</a:t>
            </a:r>
            <a:endParaRPr b="1" sz="2800">
              <a:solidFill>
                <a:srgbClr val="FFC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" name="Google Shape;21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0792" y="1401698"/>
            <a:ext cx="5929459" cy="226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2911" y="4338979"/>
            <a:ext cx="3912200" cy="2068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"/>
          <p:cNvSpPr txBox="1"/>
          <p:nvPr>
            <p:ph type="title"/>
          </p:nvPr>
        </p:nvSpPr>
        <p:spPr>
          <a:xfrm>
            <a:off x="1583595" y="360160"/>
            <a:ext cx="10058508" cy="1600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entury Gothic"/>
              <a:buNone/>
            </a:pPr>
            <a:r>
              <a:rPr b="1" lang="uk-UA" sz="2800">
                <a:solidFill>
                  <a:srgbClr val="C00000"/>
                </a:solidFill>
              </a:rPr>
              <a:t>7. Блискуча тверда речовина,</a:t>
            </a:r>
            <a:br>
              <a:rPr b="1" lang="uk-UA" sz="2800">
                <a:solidFill>
                  <a:srgbClr val="C00000"/>
                </a:solidFill>
              </a:rPr>
            </a:br>
            <a:r>
              <a:rPr b="1" lang="uk-UA" sz="2800">
                <a:solidFill>
                  <a:srgbClr val="C00000"/>
                </a:solidFill>
              </a:rPr>
              <a:t>що не іржавіє, використовується в ювелірних </a:t>
            </a:r>
            <a:br>
              <a:rPr b="1" lang="uk-UA" sz="2800">
                <a:solidFill>
                  <a:srgbClr val="C00000"/>
                </a:solidFill>
              </a:rPr>
            </a:br>
            <a:r>
              <a:rPr b="1" lang="uk-UA" sz="2800">
                <a:solidFill>
                  <a:srgbClr val="C00000"/>
                </a:solidFill>
              </a:rPr>
              <a:t>виробах.</a:t>
            </a:r>
            <a:endParaRPr sz="2800">
              <a:solidFill>
                <a:srgbClr val="C00000"/>
              </a:solidFill>
            </a:endParaRPr>
          </a:p>
        </p:txBody>
      </p:sp>
      <p:sp>
        <p:nvSpPr>
          <p:cNvPr id="217" name="Google Shape;217;p7"/>
          <p:cNvSpPr txBox="1"/>
          <p:nvPr>
            <p:ph idx="1" type="body"/>
          </p:nvPr>
        </p:nvSpPr>
        <p:spPr>
          <a:xfrm>
            <a:off x="2843736" y="4821810"/>
            <a:ext cx="8915400" cy="2036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latin typeface="Century Gothic"/>
                <a:ea typeface="Century Gothic"/>
                <a:cs typeface="Century Gothic"/>
                <a:sym typeface="Century Gothic"/>
              </a:rPr>
              <a:t>8. Газ без кольору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latin typeface="Century Gothic"/>
                <a:ea typeface="Century Gothic"/>
                <a:cs typeface="Century Gothic"/>
                <a:sym typeface="Century Gothic"/>
              </a:rPr>
              <a:t> та смаку, необхідний для дихання.</a:t>
            </a:r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8" name="Google Shape;21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6820" y="1480499"/>
            <a:ext cx="4648200" cy="2535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3450" y="3918948"/>
            <a:ext cx="3714750" cy="27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"/>
          <p:cNvSpPr txBox="1"/>
          <p:nvPr>
            <p:ph type="title"/>
          </p:nvPr>
        </p:nvSpPr>
        <p:spPr>
          <a:xfrm>
            <a:off x="1640156" y="228183"/>
            <a:ext cx="10181056" cy="2486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Century Gothic"/>
              <a:buNone/>
            </a:pPr>
            <a:r>
              <a:rPr b="1" lang="uk-UA" sz="2800">
                <a:solidFill>
                  <a:srgbClr val="00B050"/>
                </a:solidFill>
              </a:rPr>
              <a:t>9. Сріблястий твердий, </a:t>
            </a:r>
            <a:br>
              <a:rPr b="1" lang="uk-UA" sz="2800">
                <a:solidFill>
                  <a:srgbClr val="00B050"/>
                </a:solidFill>
              </a:rPr>
            </a:br>
            <a:r>
              <a:rPr b="1" lang="uk-UA" sz="2800">
                <a:solidFill>
                  <a:srgbClr val="00B050"/>
                </a:solidFill>
              </a:rPr>
              <a:t>легко кришиться, є важливим </a:t>
            </a:r>
            <a:br>
              <a:rPr b="1" lang="uk-UA" sz="2800">
                <a:solidFill>
                  <a:srgbClr val="00B050"/>
                </a:solidFill>
              </a:rPr>
            </a:br>
            <a:r>
              <a:rPr b="1" lang="uk-UA" sz="2800">
                <a:solidFill>
                  <a:srgbClr val="00B050"/>
                </a:solidFill>
              </a:rPr>
              <a:t>компонентом для виробництва </a:t>
            </a:r>
            <a:br>
              <a:rPr b="1" lang="uk-UA" sz="2800">
                <a:solidFill>
                  <a:srgbClr val="00B050"/>
                </a:solidFill>
              </a:rPr>
            </a:br>
            <a:r>
              <a:rPr b="1" lang="uk-UA" sz="2800">
                <a:solidFill>
                  <a:srgbClr val="00B050"/>
                </a:solidFill>
              </a:rPr>
              <a:t>батарей.</a:t>
            </a:r>
            <a:endParaRPr sz="2800">
              <a:solidFill>
                <a:srgbClr val="00B050"/>
              </a:solidFill>
            </a:endParaRPr>
          </a:p>
        </p:txBody>
      </p:sp>
      <p:sp>
        <p:nvSpPr>
          <p:cNvPr id="225" name="Google Shape;225;p8"/>
          <p:cNvSpPr txBox="1"/>
          <p:nvPr>
            <p:ph idx="1" type="body"/>
          </p:nvPr>
        </p:nvSpPr>
        <p:spPr>
          <a:xfrm>
            <a:off x="2905812" y="4607049"/>
            <a:ext cx="8915400" cy="1791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BE159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10. Твердий, крихкий,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BE159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зустрічається у вигляді чорного порошку.</a:t>
            </a:r>
            <a:endParaRPr sz="2800">
              <a:solidFill>
                <a:srgbClr val="BE159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7541" y="416706"/>
            <a:ext cx="3770867" cy="248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6055" y="4418527"/>
            <a:ext cx="2700338" cy="196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77509" y="2325220"/>
            <a:ext cx="1402899" cy="2483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"/>
          <p:cNvSpPr txBox="1"/>
          <p:nvPr>
            <p:ph type="title"/>
          </p:nvPr>
        </p:nvSpPr>
        <p:spPr>
          <a:xfrm>
            <a:off x="1640156" y="358219"/>
            <a:ext cx="10209337" cy="185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800"/>
              <a:buFont typeface="Century Gothic"/>
              <a:buNone/>
            </a:pPr>
            <a:r>
              <a:rPr b="1" lang="uk-UA" sz="2800"/>
              <a:t>11. Легко плавиться, використовується </a:t>
            </a:r>
            <a:br>
              <a:rPr b="1" lang="uk-UA" sz="2800"/>
            </a:br>
            <a:r>
              <a:rPr b="1" lang="uk-UA" sz="2800"/>
              <a:t>для покриття інших металів </a:t>
            </a:r>
            <a:br>
              <a:rPr b="1" lang="uk-UA" sz="2800"/>
            </a:br>
            <a:r>
              <a:rPr b="1" lang="uk-UA" sz="2800"/>
              <a:t>від корозії.</a:t>
            </a:r>
            <a:endParaRPr sz="2800"/>
          </a:p>
        </p:txBody>
      </p:sp>
      <p:sp>
        <p:nvSpPr>
          <p:cNvPr id="234" name="Google Shape;234;p9"/>
          <p:cNvSpPr txBox="1"/>
          <p:nvPr>
            <p:ph idx="1" type="body"/>
          </p:nvPr>
        </p:nvSpPr>
        <p:spPr>
          <a:xfrm>
            <a:off x="2796602" y="4835335"/>
            <a:ext cx="8915400" cy="1989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 Твердий, необхідний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uk-UA" sz="28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для міцних будівельних конструкцій.</a:t>
            </a:r>
            <a:endParaRPr sz="28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5" name="Google Shape;2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8219" y="1018095"/>
            <a:ext cx="3923024" cy="257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4871" y="3956900"/>
            <a:ext cx="3390508" cy="2542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Віхоть">
  <a:themeElements>
    <a:clrScheme name="Віхоть">
      <a:dk1>
        <a:srgbClr val="000000"/>
      </a:dk1>
      <a:lt1>
        <a:srgbClr val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2024-10-30T17:10:12Z</dcterms:created>
  <dc:creator>B-PRO</dc:creator>
</cp:coreProperties>
</file>