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UOCxxi9EwC1y5oMuMWLKsLItl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підпис">
  <p:cSld name="Назва та підпис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з підписом">
  <p:cSld name="Цитата з підписом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9" name="Google Shape;99;p2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03" name="Google Shape;103;p2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ка назви">
  <p:cSld name="Картка назви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8" name="Google Shape;108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ка назви цитати">
  <p:cSld name="Картка назви цитати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4" name="Google Shape;114;p2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8" name="Google Shape;118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Істина/хибність">
  <p:cSld name="Істина/хибність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об’єкт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2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2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0" name="Google Shape;80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7" name="Google Shape;87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6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6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6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6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3.png"/><Relationship Id="rId5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1.jpg"/><Relationship Id="rId6" Type="http://schemas.openxmlformats.org/officeDocument/2006/relationships/image" Target="../media/image22.jpg"/><Relationship Id="rId7" Type="http://schemas.openxmlformats.org/officeDocument/2006/relationships/image" Target="../media/image2.jpg"/><Relationship Id="rId8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hyperlink" Target="https://naurok.com.ua/test/potochniy-test-z-himi-dlya-8-klasu-tema-zhittya-i-diyalnist-d-i-mendeleeva-1655747.html" TargetMode="External"/><Relationship Id="rId11" Type="http://schemas.openxmlformats.org/officeDocument/2006/relationships/hyperlink" Target="https://naurok.com.ua/test/potochniy-test-z-himi-dlya-8-klasu-tema-zhittya-i-diyalnist-d-i-mendeleeva-1655747.html" TargetMode="External"/><Relationship Id="rId10" Type="http://schemas.openxmlformats.org/officeDocument/2006/relationships/hyperlink" Target="https://naurok.com.ua/test/potochniy-test-z-himi-dlya-8-klasu-tema-zhittya-i-diyalnist-d-i-mendeleeva-1655747.html" TargetMode="External"/><Relationship Id="rId21" Type="http://schemas.openxmlformats.org/officeDocument/2006/relationships/image" Target="../media/image12.jpg"/><Relationship Id="rId13" Type="http://schemas.openxmlformats.org/officeDocument/2006/relationships/hyperlink" Target="https://naurok.com.ua/test/potochniy-test-z-himi-dlya-8-klasu-tema-zhittya-i-diyalnist-d-i-mendeleeva-1655747.html" TargetMode="External"/><Relationship Id="rId12" Type="http://schemas.openxmlformats.org/officeDocument/2006/relationships/hyperlink" Target="https://naurok.com.ua/test/potochniy-test-z-himi-dlya-8-klasu-tema-zhittya-i-diyalnist-d-i-mendeleeva-1655747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aurok.com.ua/test/potochniy-test-z-himi-dlya-8-klasu-tema-zhittya-i-diyalnist-d-i-mendeleeva-1655747.html" TargetMode="External"/><Relationship Id="rId4" Type="http://schemas.openxmlformats.org/officeDocument/2006/relationships/hyperlink" Target="https://naurok.com.ua/test/potochniy-test-z-himi-dlya-8-klasu-tema-zhittya-i-diyalnist-d-i-mendeleeva-1655747.html" TargetMode="External"/><Relationship Id="rId9" Type="http://schemas.openxmlformats.org/officeDocument/2006/relationships/hyperlink" Target="https://naurok.com.ua/test/potochniy-test-z-himi-dlya-8-klasu-tema-zhittya-i-diyalnist-d-i-mendeleeva-1655747.html" TargetMode="External"/><Relationship Id="rId15" Type="http://schemas.openxmlformats.org/officeDocument/2006/relationships/hyperlink" Target="https://naurok.com.ua/test/potochniy-test-z-himi-dlya-8-klasu-tema-zhittya-i-diyalnist-d-i-mendeleeva-1655747.html" TargetMode="External"/><Relationship Id="rId14" Type="http://schemas.openxmlformats.org/officeDocument/2006/relationships/hyperlink" Target="https://naurok.com.ua/test/potochniy-test-z-himi-dlya-8-klasu-tema-zhittya-i-diyalnist-d-i-mendeleeva-1655747.html" TargetMode="External"/><Relationship Id="rId17" Type="http://schemas.openxmlformats.org/officeDocument/2006/relationships/hyperlink" Target="https://naurok.com.ua/test/potochniy-test-z-himi-dlya-8-klasu-tema-zhittya-i-diyalnist-d-i-mendeleeva-1655747.html" TargetMode="External"/><Relationship Id="rId16" Type="http://schemas.openxmlformats.org/officeDocument/2006/relationships/hyperlink" Target="https://naurok.com.ua/test/potochniy-test-z-himi-dlya-8-klasu-tema-zhittya-i-diyalnist-d-i-mendeleeva-1655747.html" TargetMode="External"/><Relationship Id="rId5" Type="http://schemas.openxmlformats.org/officeDocument/2006/relationships/hyperlink" Target="https://naurok.com.ua/test/potochniy-test-z-himi-dlya-8-klasu-tema-zhittya-i-diyalnist-d-i-mendeleeva-1655747.html" TargetMode="External"/><Relationship Id="rId19" Type="http://schemas.openxmlformats.org/officeDocument/2006/relationships/hyperlink" Target="https://naurok.com.ua/test/potochniy-test-z-himi-dlya-8-klasu-tema-zhittya-i-diyalnist-d-i-mendeleeva-1655747.html" TargetMode="External"/><Relationship Id="rId6" Type="http://schemas.openxmlformats.org/officeDocument/2006/relationships/hyperlink" Target="https://naurok.com.ua/test/potochniy-test-z-himi-dlya-8-klasu-tema-zhittya-i-diyalnist-d-i-mendeleeva-1655747.html" TargetMode="External"/><Relationship Id="rId18" Type="http://schemas.openxmlformats.org/officeDocument/2006/relationships/hyperlink" Target="https://naurok.com.ua/test/potochniy-test-z-himi-dlya-8-klasu-tema-zhittya-i-diyalnist-d-i-mendeleeva-1655747.html" TargetMode="External"/><Relationship Id="rId7" Type="http://schemas.openxmlformats.org/officeDocument/2006/relationships/hyperlink" Target="https://naurok.com.ua/test/potochniy-test-z-himi-dlya-8-klasu-tema-zhittya-i-diyalnist-d-i-mendeleeva-1655747.html" TargetMode="External"/><Relationship Id="rId8" Type="http://schemas.openxmlformats.org/officeDocument/2006/relationships/hyperlink" Target="https://naurok.com.ua/test/potochniy-test-z-himi-dlya-8-klasu-tema-zhittya-i-diyalnist-d-i-mendeleeva-1655747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earningapps.org/1252853" TargetMode="External"/><Relationship Id="rId4" Type="http://schemas.openxmlformats.org/officeDocument/2006/relationships/hyperlink" Target="https://learningapps.org/1475381" TargetMode="External"/><Relationship Id="rId5" Type="http://schemas.openxmlformats.org/officeDocument/2006/relationships/hyperlink" Target="https://learningapps.org/4475831" TargetMode="External"/><Relationship Id="rId6" Type="http://schemas.openxmlformats.org/officeDocument/2006/relationships/hyperlink" Target="https://learningapps.org/1252853" TargetMode="External"/><Relationship Id="rId7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/>
          <p:nvPr>
            <p:ph type="ctrTitle"/>
          </p:nvPr>
        </p:nvSpPr>
        <p:spPr>
          <a:xfrm>
            <a:off x="1507067" y="2404534"/>
            <a:ext cx="7766936" cy="3295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b="1" lang="uk-UA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Тема. Узагальнення знань з теми «Будова атома. Періодичний закон та періодична система хімічних елементів»</a:t>
            </a:r>
            <a:br>
              <a:rPr b="1" lang="uk-UA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lang="uk-UA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4599432" y="3182113"/>
            <a:ext cx="5029199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b="1" lang="uk-UA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</a:t>
            </a:r>
            <a:r>
              <a:rPr b="1" lang="uk-UA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Підготувала вчитель хімії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uk-UA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Лохвицької гімназії №1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uk-UA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Лохвицької міської ради Полтавської області 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uk-UA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Тімченко Алла Володимирівна</a:t>
            </a:r>
            <a:endParaRPr/>
          </a:p>
          <a:p>
            <a:pPr indent="0" lvl="0" marL="0" rtl="0" algn="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b="1" sz="56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uk-UA" sz="34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b="1" sz="34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Періодичний закон і періодична система хімічних елементів.Будова атома. |  Тест з хімії – «На Урок»" id="145" name="Google Shape;14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464" y="2860627"/>
            <a:ext cx="4160519" cy="3201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466344" y="694944"/>
            <a:ext cx="8705088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Зупинка «Хімічна термінологія»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Орбіталь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Протони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Нуклід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Хімічний елемент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Катіони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Будова атома. Періодичний закон і періодична система хімічних елементів |  Тест на 14 запитань. Хімія"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2407" y="1149096"/>
            <a:ext cx="21336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езентація &quot;Значення періодичного закону&quot;" id="202" name="Google Shape;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" y="4700017"/>
            <a:ext cx="3503676" cy="1792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еріодичний закон і періодична система хімічних елементів. Будова атома. |  Тест на 14 запитань. Хімія" id="203" name="Google Shape;20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2182" y="3372600"/>
            <a:ext cx="36004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804673" y="786384"/>
            <a:ext cx="68255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Зупинка «Характеристика хімічного елемента»</a:t>
            </a:r>
            <a:r>
              <a:rPr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399032" y="1984248"/>
            <a:ext cx="7744968" cy="1277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Охарактеризуйте хімічний елемент № 26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 працюють самостійно.  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Подорож у світ хімічних елементів | Вебквест. Хімія" id="210" name="Google Shape;21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071" y="1376084"/>
            <a:ext cx="328269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вяткування 150-ї річниці періодичної системи елементів" id="211" name="Google Shape;21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9112" y="3945346"/>
            <a:ext cx="5486400" cy="255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941832" y="329184"/>
            <a:ext cx="8293608" cy="5555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Зупинка «Розвивальна»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 Розв'язуємо задачі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Атом елемента має на 2 електрони більше, ніж йон літію. Назвіть елемент.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Назвати елемент за такими даними: знаходиться в VІ групі, відносна молекулярна   маса  кислоти 145.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-UA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Складаємо сенкан  « Атом»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s://naurok.com.ua/uploads/files/96066/194051/209672_html/images/194051.007.png"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938" cy="677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naurok.com.ua/uploads/files/96066/194051/209672_html/images/194051.008.png" id="218" name="Google Shape;21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41438" cy="79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Хімічні елементи в літературних творах. Цікаві історичні факти з відкриття  і походження назв хімічних елементів. | Презентація. Хімія" id="219" name="Google Shape;21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62270" y="3716147"/>
            <a:ext cx="4154297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/>
          <p:nvPr/>
        </p:nvSpPr>
        <p:spPr>
          <a:xfrm>
            <a:off x="493776" y="475488"/>
            <a:ext cx="8650224" cy="587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Зупинка « Експереиментальна»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трьох пронумерованих пробірках містяться розчини натрій хлориду,  калій гідроксиду та хлоридної кислоти. Визначте, під яким номером міститься кожна з цих речовин. (Правила ТБ)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Хімія - 14. Розв'язування експериментальних задач на розпізнавання речовин" id="225" name="Google Shape;2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5768" y="2414016"/>
            <a:ext cx="4904232" cy="278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>
            <a:off x="658368" y="420624"/>
            <a:ext cx="8485632" cy="649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</a:t>
            </a:r>
            <a:r>
              <a:rPr b="1" i="1" lang="uk-UA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Підведення підсумку уроку</a:t>
            </a:r>
            <a:endParaRPr sz="1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Черчіль сказав; «Хто володіє інформацією, той володіє світом». Оцініть наскільки вам цікава і корисна інформація, отримана на уроці.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Оцінки Вам будуть виставлені після перевірки завдань. Буде враховуватися і ваша активність на уроці.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b="1" i="1" lang="uk-UA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Домашнє завдання:</a:t>
            </a:r>
            <a:endParaRPr sz="1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Повторити §1–12.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Розв’язати задачу: Який елемент цінують більше, ніж золото? У якому випадку платять гроші, щоб його позбутися? Цей елемент знаходиться в IV групі, відносна молекулярна маса вищого оксиду 44.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Цікава хімія. Досліди, які допоможуть дітям і дорослим полюбити хімію" id="231" name="Google Shape;2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5895" y="3026664"/>
            <a:ext cx="3118105" cy="159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/>
          <p:nvPr/>
        </p:nvSpPr>
        <p:spPr>
          <a:xfrm>
            <a:off x="2057400" y="1719072"/>
            <a:ext cx="7607808" cy="3415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Курс “Хімія” | Кафедра природничих наук" id="237" name="Google Shape;2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790" y="645794"/>
            <a:ext cx="3364865" cy="1695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Виховна робота – ДПТНЗ «Професійний аграрний ліцей» м. Кобеляки" id="238" name="Google Shape;23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8336" y="3876908"/>
            <a:ext cx="5394960" cy="296704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/>
          <p:nvPr/>
        </p:nvSpPr>
        <p:spPr>
          <a:xfrm>
            <a:off x="207264" y="1944624"/>
            <a:ext cx="9037320" cy="34158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Дякую за увагу!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040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/>
          <p:nvPr/>
        </p:nvSpPr>
        <p:spPr>
          <a:xfrm>
            <a:off x="667513" y="603504"/>
            <a:ext cx="8732519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Мета: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1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освітня: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повторити і узагальнити основні поняття з теми, закріпити вміння за електронною формулою атома визначати хімічний символ елементу, положення його в періодичній системі хімічних елементів, закріпити навички розв’язування вправ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1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розвивальна: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розвити пізнавальну активність та логічне мислення, вміння на доступному рівні виконувати завдання творчого характеру ; розвивати критичне мислення, комунікативні і пошукові здібності, стимулювати пізнавальну активність учнів, розвивати вміння використовувати набуті знання на практиці, інтерес до предмету, формувати ключові компетентності: хімічна і математична грамотність, ініціативність та підприємливість.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b="1" i="1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виховна: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формувати та виховувати здоров’язберігаючу компетентність (раціональне планування часу, розвиток наполегливості та працелюбності, здатності обирати оптимальні рішення співпраці в групі, взаємоповагу та взаєморозуміння).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i="0" lang="uk-UA" sz="18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уроку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узагальнення та систематизація знань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/>
          <p:nvPr/>
        </p:nvSpPr>
        <p:spPr>
          <a:xfrm>
            <a:off x="859536" y="457200"/>
            <a:ext cx="8220456" cy="587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І. Організаційний етап уроку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ІІ. Повідомлення теми, мети уроку. Мотивація навчальної діяльності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 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Сьогодні ми з вами на уроці   повторимо  все, що вчили і знаємо про будову атома,  Періодичний закон і періодичну систему хімічних елементів Д.І.Менделєєва, а також удосконалимо вміння складати електронні формули, визначати хімічний елемент за його характеристиками, розв'язувати вправи.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18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ІІІ. Актуалізація опорних знань.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b="0" i="0" lang="uk-UA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Періодична система - це візитна картка кожного хімічного кабінету. В ній розміщені хімічні елементи - основа всіх речовин, з яких складається наша планета.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2019 рік – Міжнародний рік Періодичної таблиці хімічних елементів.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Урок проводимо у вигляді гри «Подорожуємо періодичною системою».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Кожна зупинка – це виконання певних завдань</a:t>
            </a:r>
            <a:endParaRPr b="1" sz="18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621793" y="484632"/>
            <a:ext cx="8266176" cy="624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Trebuchet MS"/>
              <a:buAutoNum type="arabicPeriod"/>
            </a:pP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Зупинка  «Мозковий штурм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1.Які елементи належать до родини лужних металів?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2.Скільки елементів містить періодична таблиця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3.Що лягло в основу класифікації хімічних елементів?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4.Що таке група?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5.Як змінюються металічні властивості у групі із зростанням протонного числа?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6.Що таке період?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7.Як змінюються неметалічні властивості у періоді із зростанням протонного числа?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8.З яких частинок складається атом?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9.Скільки протонів, електронів і нейтронів містить атом Нітрогену?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10.Як змінюється радіус атомів у періоді із збільшенням протонного числа?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11.Скільки електронів може бути розміщене на першому енергетичному рівні?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12.Скільки валентних електронів має атом Карбону?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13.Хто і коли відкрив періодичний закон?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Сформулюйте визначення періодичного закону, дане Д.І.Менделеєвим, і сучасне.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14.Як записати формулу вищого оксиду елемента?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15.Як записати формулу леткої водневої сполуки?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16.Що називаємо ізотопами?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1084392" y="265176"/>
            <a:ext cx="61472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07392" y="119380"/>
            <a:ext cx="9079992" cy="621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Зупинка «Видатні вчені»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               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Розмістіть у хронологічному порядку  вчених (назвавши їх)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щодо їх наукової діяльності в хімії, а саме що стосується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періодичної системи.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Менделєєв Дмитро Іванович — Вікіпедія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90" y="912292"/>
            <a:ext cx="1811754" cy="22768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Джон Ньюлендс — Вікіпедія" id="168" name="Google Shape;16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9704" y="882659"/>
            <a:ext cx="1835998" cy="22698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Антуан Лоран Лавуазье - Биография" id="169" name="Google Shape;16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7485" y="3404914"/>
            <a:ext cx="1754117" cy="2246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езерфорд и рождение экспериментальной ядерной физики | Наука и жизнь" id="170" name="Google Shape;17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73753" y="862053"/>
            <a:ext cx="1879898" cy="2290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ейер, Юлиус Лотар — Википедия" id="171" name="Google Shape;17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7438210" y="928295"/>
            <a:ext cx="1993393" cy="2157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Курс: ІІІ місце. Періодичний закон і періодична система хімічних елементів  (Жарикова Надія Олександрівна,Харківський педагогічний ліцей № 4)" id="172" name="Google Shape;17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3390" y="4590288"/>
            <a:ext cx="6850098" cy="2008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429768" y="420625"/>
            <a:ext cx="8988552" cy="593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Зупинка «Атомна»</a:t>
            </a:r>
            <a:endParaRPr b="1" sz="180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1.Позначте електронну конфігурацію атомів хімічних елементів: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3p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3p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1s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2p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3s</a:t>
            </a:r>
            <a:r>
              <a:rPr baseline="30000"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2.Знайдіть число  протонів, електронів, нейтронів атомів хімічних елементів № 25, 30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Що спільного у будові зовнішнього енергетичного рівня  у атомів літію, калію, натрію? Відповідь обґрунтуйте.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  +3 ) )                            Na +11 ) ) )                            K +19 ) ) )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2   1                                                           2  8   1 </a:t>
            </a: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lang="uk-UA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2  8  8  1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4.Вкажіть кількість електронів на р-орбіталі зовнішнього енергетичного рівня у елемента, протонне число якого на 12 більше ніж у літію.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/>
          <p:nvPr/>
        </p:nvSpPr>
        <p:spPr>
          <a:xfrm>
            <a:off x="521208" y="420624"/>
            <a:ext cx="8458199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Зупинка «Тестовий контроль»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https://naurok.com.ua/test/uzagalnennya-znan-z-temi-budova-atoma-periodichniy-zakon-i-periodichna-sistema-himichnih-elementiv-1684873.html</a:t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  <a:hlinkClick r:id="rId1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</a:t>
            </a: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Тест за темою &quot;Періодичний закон Д.І.Менделєєва&quot; | Тест. Хімія" id="183" name="Google Shape;183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77241" y="2532888"/>
            <a:ext cx="8394191" cy="343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/>
          <p:nvPr/>
        </p:nvSpPr>
        <p:spPr>
          <a:xfrm>
            <a:off x="594360" y="394692"/>
            <a:ext cx="8787383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Зупинка «Ігрова»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/>
            </a:pPr>
            <a:r>
              <a:rPr lang="uk-UA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https://learningapps.org/1252853</a:t>
            </a: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uk-UA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https://learningapps.org/1475381</a:t>
            </a: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 </a:t>
            </a:r>
            <a:r>
              <a:rPr lang="uk-UA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https://learningapps.org/4475831</a:t>
            </a:r>
            <a:endParaRPr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4. </a:t>
            </a:r>
            <a:r>
              <a:rPr lang="uk-UA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https://learningapps.org/1252853</a:t>
            </a: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Будова атома. Періодичний закон і періодична система хімічних елементів |  Тест на 9 запитань. Хімія" id="189" name="Google Shape;18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85616" y="3487847"/>
            <a:ext cx="5056631" cy="2592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594360" y="521208"/>
            <a:ext cx="8357615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Зупинка «Періодична вікторина»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1.https://wordwall.net/uk/resource/38793580/періодична-система-хімічних-елементів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2.https://wordwall.net/uk/resource/37327508/хімія/будова-періодичної-системи будова-атома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Періодична система хімічних елементів - презентація з хімії" id="195" name="Google Shape;19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0943" y="3172968"/>
            <a:ext cx="5971032" cy="265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2024-10-23T16:38:40Z</dcterms:created>
  <dc:creator>Користувач</dc:creator>
</cp:coreProperties>
</file>