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3" roundtripDataSignature="AMtx7mj6ilnVt2waFfEd25uRmzp3NI7So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20" Type="http://schemas.openxmlformats.org/officeDocument/2006/relationships/slide" Target="slides/slide1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43" Type="http://customschemas.google.com/relationships/presentationmetadata" Target="metadata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slide" Target="slides/slide35.xml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9" name="Google Shape;279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0" name="Google Shape;550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3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showMasterSp="0" type="blank">
  <p:cSld name="BLANK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0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0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0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40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0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9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49"/>
          <p:cNvSpPr txBox="1"/>
          <p:nvPr>
            <p:ph idx="1" type="body"/>
          </p:nvPr>
        </p:nvSpPr>
        <p:spPr>
          <a:xfrm rot="5400000">
            <a:off x="4114800" y="-1171786"/>
            <a:ext cx="4023360" cy="100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90" name="Google Shape;90;p49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49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49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showMasterSp="0" type="vertTitleAndTx">
  <p:cSld name="VERTICAL_TITLE_AND_VERTICAL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0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50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50"/>
          <p:cNvSpPr txBox="1"/>
          <p:nvPr>
            <p:ph type="title"/>
          </p:nvPr>
        </p:nvSpPr>
        <p:spPr>
          <a:xfrm rot="5400000">
            <a:off x="7160640" y="1979039"/>
            <a:ext cx="5757421" cy="262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50"/>
          <p:cNvSpPr txBox="1"/>
          <p:nvPr>
            <p:ph idx="1" type="body"/>
          </p:nvPr>
        </p:nvSpPr>
        <p:spPr>
          <a:xfrm rot="5400000">
            <a:off x="1826639" y="-573661"/>
            <a:ext cx="5757422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98" name="Google Shape;98;p50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50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50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showMasterSp="0" type="title">
  <p:cSld name="TITLE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1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41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41"/>
          <p:cNvSpPr txBox="1"/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1"/>
          <p:cNvSpPr txBox="1"/>
          <p:nvPr>
            <p:ph idx="1" type="subTitle"/>
          </p:nvPr>
        </p:nvSpPr>
        <p:spPr>
          <a:xfrm>
            <a:off x="1100051" y="445562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9" name="Google Shape;29;p41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1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1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cxnSp>
        <p:nvCxnSpPr>
          <p:cNvPr id="32" name="Google Shape;32;p41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2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2"/>
          <p:cNvSpPr txBox="1"/>
          <p:nvPr>
            <p:ph idx="1" type="body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6" name="Google Shape;36;p42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42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2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showMasterSp="0" type="secHead">
  <p:cSld name="SECTION_HEADER">
    <p:bg>
      <p:bgPr>
        <a:solidFill>
          <a:schemeClr val="lt1"/>
        </a:solid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3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43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43"/>
          <p:cNvSpPr txBox="1"/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b="0" sz="80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43"/>
          <p:cNvSpPr txBox="1"/>
          <p:nvPr>
            <p:ph idx="1" type="body"/>
          </p:nvPr>
        </p:nvSpPr>
        <p:spPr>
          <a:xfrm>
            <a:off x="1097280" y="4453128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4" name="Google Shape;44;p43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43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43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cxnSp>
        <p:nvCxnSpPr>
          <p:cNvPr id="47" name="Google Shape;47;p43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4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44"/>
          <p:cNvSpPr txBox="1"/>
          <p:nvPr>
            <p:ph idx="1" type="body"/>
          </p:nvPr>
        </p:nvSpPr>
        <p:spPr>
          <a:xfrm>
            <a:off x="1097279" y="1845734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51" name="Google Shape;51;p44"/>
          <p:cNvSpPr txBox="1"/>
          <p:nvPr>
            <p:ph idx="2" type="body"/>
          </p:nvPr>
        </p:nvSpPr>
        <p:spPr>
          <a:xfrm>
            <a:off x="6217920" y="1845735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52" name="Google Shape;52;p44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4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44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5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45"/>
          <p:cNvSpPr txBox="1"/>
          <p:nvPr>
            <p:ph idx="1" type="body"/>
          </p:nvPr>
        </p:nvSpPr>
        <p:spPr>
          <a:xfrm>
            <a:off x="109728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0" sz="2000" cap="none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8" name="Google Shape;58;p45"/>
          <p:cNvSpPr txBox="1"/>
          <p:nvPr>
            <p:ph idx="2" type="body"/>
          </p:nvPr>
        </p:nvSpPr>
        <p:spPr>
          <a:xfrm>
            <a:off x="109728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59" name="Google Shape;59;p45"/>
          <p:cNvSpPr txBox="1"/>
          <p:nvPr>
            <p:ph idx="3" type="body"/>
          </p:nvPr>
        </p:nvSpPr>
        <p:spPr>
          <a:xfrm>
            <a:off x="621792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0" sz="2000" cap="none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60" name="Google Shape;60;p45"/>
          <p:cNvSpPr txBox="1"/>
          <p:nvPr>
            <p:ph idx="4" type="body"/>
          </p:nvPr>
        </p:nvSpPr>
        <p:spPr>
          <a:xfrm>
            <a:off x="621792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1" name="Google Shape;61;p45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45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5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6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46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6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46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showMasterSp="0" type="objTx">
  <p:cSld name="OBJECT_WITH_CAPTION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47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47"/>
          <p:cNvSpPr txBox="1"/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b="0"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47"/>
          <p:cNvSpPr txBox="1"/>
          <p:nvPr>
            <p:ph idx="1" type="body"/>
          </p:nvPr>
        </p:nvSpPr>
        <p:spPr>
          <a:xfrm>
            <a:off x="4800600" y="731520"/>
            <a:ext cx="649224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74" name="Google Shape;74;p47"/>
          <p:cNvSpPr txBox="1"/>
          <p:nvPr>
            <p:ph idx="2" type="body"/>
          </p:nvPr>
        </p:nvSpPr>
        <p:spPr>
          <a:xfrm>
            <a:off x="457200" y="2926080"/>
            <a:ext cx="3200400" cy="33791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75" name="Google Shape;75;p47"/>
          <p:cNvSpPr txBox="1"/>
          <p:nvPr>
            <p:ph idx="10" type="dt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7"/>
          <p:cNvSpPr txBox="1"/>
          <p:nvPr>
            <p:ph idx="11" type="ftr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47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showMasterSp="0" type="picTx">
  <p:cSld name="PICTURE_WITH_CAPTION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8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4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48"/>
          <p:cNvSpPr txBox="1"/>
          <p:nvPr>
            <p:ph type="title"/>
          </p:nvPr>
        </p:nvSpPr>
        <p:spPr>
          <a:xfrm>
            <a:off x="1097280" y="5074920"/>
            <a:ext cx="10113264" cy="8229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b="0"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2" name="Google Shape;82;p48"/>
          <p:cNvPicPr preferRelativeResize="0"/>
          <p:nvPr>
            <p:ph idx="2" type="pic"/>
          </p:nvPr>
        </p:nvPicPr>
        <p:blipFill/>
        <p:spPr>
          <a:xfrm>
            <a:off x="15" y="0"/>
            <a:ext cx="12191985" cy="491507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pic>
      <p:sp>
        <p:nvSpPr>
          <p:cNvPr id="83" name="Google Shape;83;p48"/>
          <p:cNvSpPr txBox="1"/>
          <p:nvPr>
            <p:ph idx="1" type="body"/>
          </p:nvPr>
        </p:nvSpPr>
        <p:spPr>
          <a:xfrm>
            <a:off x="1097280" y="5907023"/>
            <a:ext cx="10113264" cy="594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84" name="Google Shape;84;p48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48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48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9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39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39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 b="0" i="0" sz="4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" name="Google Shape;13;p39"/>
          <p:cNvSpPr txBox="1"/>
          <p:nvPr>
            <p:ph idx="1" type="body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b="0" i="0" sz="1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39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39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Google Shape;16;p39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cxnSp>
        <p:nvCxnSpPr>
          <p:cNvPr id="17" name="Google Shape;17;p39"/>
          <p:cNvCxnSpPr/>
          <p:nvPr/>
        </p:nvCxnSpPr>
        <p:spPr>
          <a:xfrm>
            <a:off x="1193532" y="1737845"/>
            <a:ext cx="996696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17.jpg"/><Relationship Id="rId9" Type="http://schemas.openxmlformats.org/officeDocument/2006/relationships/image" Target="../media/image6.jpg"/><Relationship Id="rId5" Type="http://schemas.openxmlformats.org/officeDocument/2006/relationships/image" Target="../media/image12.jpg"/><Relationship Id="rId6" Type="http://schemas.openxmlformats.org/officeDocument/2006/relationships/image" Target="../media/image9.jpg"/><Relationship Id="rId7" Type="http://schemas.openxmlformats.org/officeDocument/2006/relationships/image" Target="../media/image8.jpg"/><Relationship Id="rId8" Type="http://schemas.openxmlformats.org/officeDocument/2006/relationships/image" Target="../media/image1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6.png"/><Relationship Id="rId4" Type="http://schemas.openxmlformats.org/officeDocument/2006/relationships/image" Target="../media/image43.jpg"/><Relationship Id="rId11" Type="http://schemas.openxmlformats.org/officeDocument/2006/relationships/image" Target="../media/image41.jpg"/><Relationship Id="rId10" Type="http://schemas.openxmlformats.org/officeDocument/2006/relationships/image" Target="../media/image49.jpg"/><Relationship Id="rId9" Type="http://schemas.openxmlformats.org/officeDocument/2006/relationships/image" Target="../media/image48.png"/><Relationship Id="rId5" Type="http://schemas.openxmlformats.org/officeDocument/2006/relationships/image" Target="../media/image54.jpg"/><Relationship Id="rId6" Type="http://schemas.openxmlformats.org/officeDocument/2006/relationships/image" Target="../media/image58.jpg"/><Relationship Id="rId7" Type="http://schemas.openxmlformats.org/officeDocument/2006/relationships/image" Target="../media/image50.jpg"/><Relationship Id="rId8" Type="http://schemas.openxmlformats.org/officeDocument/2006/relationships/image" Target="../media/image5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1.png"/><Relationship Id="rId4" Type="http://schemas.openxmlformats.org/officeDocument/2006/relationships/image" Target="../media/image57.png"/><Relationship Id="rId5" Type="http://schemas.openxmlformats.org/officeDocument/2006/relationships/image" Target="../media/image53.png"/><Relationship Id="rId6" Type="http://schemas.openxmlformats.org/officeDocument/2006/relationships/image" Target="../media/image6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9.jpg"/><Relationship Id="rId4" Type="http://schemas.openxmlformats.org/officeDocument/2006/relationships/image" Target="../media/image61.jpg"/><Relationship Id="rId5" Type="http://schemas.openxmlformats.org/officeDocument/2006/relationships/image" Target="../media/image60.jpg"/><Relationship Id="rId6" Type="http://schemas.openxmlformats.org/officeDocument/2006/relationships/image" Target="../media/image65.png"/><Relationship Id="rId7" Type="http://schemas.openxmlformats.org/officeDocument/2006/relationships/image" Target="../media/image6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2.jpg"/><Relationship Id="rId4" Type="http://schemas.openxmlformats.org/officeDocument/2006/relationships/image" Target="../media/image7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7.pn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image" Target="../media/image76.jpg"/><Relationship Id="rId10" Type="http://schemas.openxmlformats.org/officeDocument/2006/relationships/image" Target="../media/image74.jpg"/><Relationship Id="rId13" Type="http://schemas.openxmlformats.org/officeDocument/2006/relationships/image" Target="../media/image80.png"/><Relationship Id="rId1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4.png"/><Relationship Id="rId4" Type="http://schemas.openxmlformats.org/officeDocument/2006/relationships/image" Target="../media/image75.jpg"/><Relationship Id="rId9" Type="http://schemas.openxmlformats.org/officeDocument/2006/relationships/image" Target="../media/image78.jpg"/><Relationship Id="rId5" Type="http://schemas.openxmlformats.org/officeDocument/2006/relationships/image" Target="../media/image71.jpg"/><Relationship Id="rId6" Type="http://schemas.openxmlformats.org/officeDocument/2006/relationships/image" Target="../media/image72.jpg"/><Relationship Id="rId7" Type="http://schemas.openxmlformats.org/officeDocument/2006/relationships/image" Target="../media/image73.jpg"/><Relationship Id="rId8" Type="http://schemas.openxmlformats.org/officeDocument/2006/relationships/image" Target="../media/image6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jpg"/><Relationship Id="rId4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3.png"/><Relationship Id="rId4" Type="http://schemas.openxmlformats.org/officeDocument/2006/relationships/image" Target="../media/image89.png"/><Relationship Id="rId5" Type="http://schemas.openxmlformats.org/officeDocument/2006/relationships/image" Target="../media/image85.jpg"/><Relationship Id="rId6" Type="http://schemas.openxmlformats.org/officeDocument/2006/relationships/image" Target="../media/image81.png"/><Relationship Id="rId7" Type="http://schemas.openxmlformats.org/officeDocument/2006/relationships/image" Target="../media/image8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2.jpg"/><Relationship Id="rId4" Type="http://schemas.openxmlformats.org/officeDocument/2006/relationships/image" Target="../media/image73.jpg"/><Relationship Id="rId5" Type="http://schemas.openxmlformats.org/officeDocument/2006/relationships/image" Target="../media/image9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4.png"/><Relationship Id="rId4" Type="http://schemas.openxmlformats.org/officeDocument/2006/relationships/image" Target="../media/image91.gif"/><Relationship Id="rId5" Type="http://schemas.openxmlformats.org/officeDocument/2006/relationships/hyperlink" Target="https://www.youtube.com/watch?v=oPM4Ae3Ce68&amp;ab_channel=%D0%A5%D1%96%D0%BC%D1%96%D1%8F%D0%BD%D0%B0%D1%88%D0%B2%D0%B8%D0%B4%D0%BA%D0%BE%D1%80%D1%83%D1%87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1.gif"/><Relationship Id="rId4" Type="http://schemas.openxmlformats.org/officeDocument/2006/relationships/hyperlink" Target="https://www.youtube.com/watch?v=3Y6qlDJ11nU&amp;ab_channel=%D0%A5%D1%96%D0%BC%D1%96%D1%8F%D0%BD%D0%B0%D1%88%D0%B2%D0%B8%D0%B4%D0%BA%D0%BE%D1%80%D1%83%D1%87" TargetMode="External"/><Relationship Id="rId5" Type="http://schemas.openxmlformats.org/officeDocument/2006/relationships/image" Target="../media/image9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hyperlink" Target="https://learningapps.org/display?v=pizjbtudj24" TargetMode="External"/><Relationship Id="rId5" Type="http://schemas.openxmlformats.org/officeDocument/2006/relationships/image" Target="../media/image7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3.png"/><Relationship Id="rId4" Type="http://schemas.openxmlformats.org/officeDocument/2006/relationships/image" Target="../media/image105.png"/><Relationship Id="rId5" Type="http://schemas.openxmlformats.org/officeDocument/2006/relationships/image" Target="../media/image10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06.jpg"/><Relationship Id="rId4" Type="http://schemas.openxmlformats.org/officeDocument/2006/relationships/image" Target="../media/image10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02.jpg"/><Relationship Id="rId4" Type="http://schemas.openxmlformats.org/officeDocument/2006/relationships/hyperlink" Target="https://www.youtube.com/watch?v=nTNdaFRlP0A&amp;ab_channel=%D0%A5%D1%96%D0%BC%D1%96%D1%87%D0%BD%D0%B8%D0%B9%D0%A4%D0%B0%D0%BA%D1%83%D0%BB%D1%8C%D1%82%D0%B5%D1%82%D0%9A%D0%9D%D0%A3%D1%96%D0%BC%D0%B5%D0%BD%D1%96%D0%A2%D0%B0%D1%80%D0%B0%D1%81%D0%B0%D0%A8%D0%B5%D0%B2%D1%87%D0%B5%D0%BD%D0%BA%D0%B0" TargetMode="External"/><Relationship Id="rId5" Type="http://schemas.openxmlformats.org/officeDocument/2006/relationships/hyperlink" Target="https://www.youtube.com/watch?v=YyAxBZQjO0k&amp;ab_channel=%D0%A5%D1%96%D0%BC%D1%96%D1%87%D0%BD%D0%B8%D0%B9%D0%A4%D0%B0%D0%BA%D1%83%D0%BB%D1%8C%D1%82%D0%B5%D1%82%D0%9A%D0%9D%D0%A3%D1%96%D0%BC%D0%B5%D0%BD%D1%96%D0%A2%D0%B0%D1%80%D0%B0%D1%81%D0%B0%D0%A8%D0%B5%D0%B2%D1%87%D0%B5%D0%BD%D0%BA%D0%B0" TargetMode="External"/><Relationship Id="rId6" Type="http://schemas.openxmlformats.org/officeDocument/2006/relationships/image" Target="../media/image104.jpg"/><Relationship Id="rId7" Type="http://schemas.openxmlformats.org/officeDocument/2006/relationships/image" Target="../media/image107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9" Type="http://schemas.openxmlformats.org/officeDocument/2006/relationships/image" Target="../media/image125.gif"/><Relationship Id="rId5" Type="http://schemas.openxmlformats.org/officeDocument/2006/relationships/image" Target="../media/image110.jpg"/><Relationship Id="rId6" Type="http://schemas.openxmlformats.org/officeDocument/2006/relationships/image" Target="../media/image116.jpg"/><Relationship Id="rId7" Type="http://schemas.openxmlformats.org/officeDocument/2006/relationships/image" Target="../media/image113.png"/><Relationship Id="rId8" Type="http://schemas.openxmlformats.org/officeDocument/2006/relationships/image" Target="../media/image11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s://naurok.com.ua/test/fizichni-ta-himichni-yavischa-3063631.html" TargetMode="External"/><Relationship Id="rId4" Type="http://schemas.openxmlformats.org/officeDocument/2006/relationships/image" Target="../media/image114.png"/><Relationship Id="rId5" Type="http://schemas.openxmlformats.org/officeDocument/2006/relationships/image" Target="../media/image91.gif"/><Relationship Id="rId6" Type="http://schemas.openxmlformats.org/officeDocument/2006/relationships/image" Target="../media/image11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19.jpg"/><Relationship Id="rId4" Type="http://schemas.openxmlformats.org/officeDocument/2006/relationships/image" Target="../media/image122.jpg"/></Relationships>
</file>

<file path=ppt/slides/_rels/slide36.xml.rels><?xml version="1.0" encoding="UTF-8" standalone="yes"?><Relationships xmlns="http://schemas.openxmlformats.org/package/2006/relationships"><Relationship Id="rId11" Type="http://schemas.openxmlformats.org/officeDocument/2006/relationships/image" Target="../media/image134.jpg"/><Relationship Id="rId10" Type="http://schemas.openxmlformats.org/officeDocument/2006/relationships/image" Target="../media/image12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20.jpg"/><Relationship Id="rId4" Type="http://schemas.openxmlformats.org/officeDocument/2006/relationships/image" Target="../media/image121.jpg"/><Relationship Id="rId9" Type="http://schemas.openxmlformats.org/officeDocument/2006/relationships/image" Target="../media/image124.jpg"/><Relationship Id="rId5" Type="http://schemas.openxmlformats.org/officeDocument/2006/relationships/image" Target="../media/image126.jpg"/><Relationship Id="rId6" Type="http://schemas.openxmlformats.org/officeDocument/2006/relationships/image" Target="../media/image123.jpg"/><Relationship Id="rId7" Type="http://schemas.openxmlformats.org/officeDocument/2006/relationships/image" Target="../media/image118.jpg"/><Relationship Id="rId8" Type="http://schemas.openxmlformats.org/officeDocument/2006/relationships/image" Target="../media/image129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30.png"/><Relationship Id="rId4" Type="http://schemas.openxmlformats.org/officeDocument/2006/relationships/image" Target="../media/image131.png"/><Relationship Id="rId5" Type="http://schemas.openxmlformats.org/officeDocument/2006/relationships/image" Target="../media/image132.png"/><Relationship Id="rId6" Type="http://schemas.openxmlformats.org/officeDocument/2006/relationships/hyperlink" Target="https://vseosvita.ua/test/fizychni-ta-khimichni-iavyshcha-khimichni-reaktsii-4761391.html" TargetMode="Externa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33.jpg"/><Relationship Id="rId4" Type="http://schemas.openxmlformats.org/officeDocument/2006/relationships/image" Target="../media/image12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g"/><Relationship Id="rId4" Type="http://schemas.openxmlformats.org/officeDocument/2006/relationships/image" Target="../media/image15.jpg"/><Relationship Id="rId10" Type="http://schemas.openxmlformats.org/officeDocument/2006/relationships/image" Target="../media/image27.jpg"/><Relationship Id="rId9" Type="http://schemas.openxmlformats.org/officeDocument/2006/relationships/image" Target="../media/image21.jpg"/><Relationship Id="rId5" Type="http://schemas.openxmlformats.org/officeDocument/2006/relationships/image" Target="../media/image13.jpg"/><Relationship Id="rId6" Type="http://schemas.openxmlformats.org/officeDocument/2006/relationships/image" Target="../media/image14.png"/><Relationship Id="rId7" Type="http://schemas.openxmlformats.org/officeDocument/2006/relationships/image" Target="../media/image4.jpg"/><Relationship Id="rId8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jpg"/><Relationship Id="rId4" Type="http://schemas.openxmlformats.org/officeDocument/2006/relationships/image" Target="../media/image28.jpg"/><Relationship Id="rId5" Type="http://schemas.openxmlformats.org/officeDocument/2006/relationships/image" Target="../media/image22.jpg"/><Relationship Id="rId6" Type="http://schemas.openxmlformats.org/officeDocument/2006/relationships/image" Target="../media/image34.jpg"/><Relationship Id="rId7" Type="http://schemas.openxmlformats.org/officeDocument/2006/relationships/image" Target="../media/image26.jpg"/><Relationship Id="rId8" Type="http://schemas.openxmlformats.org/officeDocument/2006/relationships/image" Target="../media/image3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jpg"/><Relationship Id="rId4" Type="http://schemas.openxmlformats.org/officeDocument/2006/relationships/image" Target="../media/image24.jpg"/><Relationship Id="rId5" Type="http://schemas.openxmlformats.org/officeDocument/2006/relationships/image" Target="../media/image23.jpg"/><Relationship Id="rId6" Type="http://schemas.openxmlformats.org/officeDocument/2006/relationships/image" Target="../media/image29.jpg"/><Relationship Id="rId7" Type="http://schemas.openxmlformats.org/officeDocument/2006/relationships/image" Target="../media/image31.png"/><Relationship Id="rId8" Type="http://schemas.openxmlformats.org/officeDocument/2006/relationships/image" Target="../media/image3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jpg"/><Relationship Id="rId4" Type="http://schemas.openxmlformats.org/officeDocument/2006/relationships/image" Target="../media/image37.jpg"/><Relationship Id="rId10" Type="http://schemas.openxmlformats.org/officeDocument/2006/relationships/image" Target="../media/image42.png"/><Relationship Id="rId9" Type="http://schemas.openxmlformats.org/officeDocument/2006/relationships/image" Target="../media/image45.jpg"/><Relationship Id="rId5" Type="http://schemas.openxmlformats.org/officeDocument/2006/relationships/image" Target="../media/image38.jpg"/><Relationship Id="rId6" Type="http://schemas.openxmlformats.org/officeDocument/2006/relationships/image" Target="../media/image40.jpg"/><Relationship Id="rId7" Type="http://schemas.openxmlformats.org/officeDocument/2006/relationships/image" Target="../media/image44.jpg"/><Relationship Id="rId8" Type="http://schemas.openxmlformats.org/officeDocument/2006/relationships/image" Target="../media/image3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2.png"/><Relationship Id="rId4" Type="http://schemas.openxmlformats.org/officeDocument/2006/relationships/image" Target="../media/image47.png"/><Relationship Id="rId5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"/>
          <p:cNvSpPr/>
          <p:nvPr/>
        </p:nvSpPr>
        <p:spPr>
          <a:xfrm>
            <a:off x="444461" y="1892809"/>
            <a:ext cx="11223283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8000" u="none" cap="none" strike="noStrike">
                <a:solidFill>
                  <a:srgbClr val="BEE2A6"/>
                </a:solidFill>
                <a:latin typeface="Calibri"/>
                <a:ea typeface="Calibri"/>
                <a:cs typeface="Calibri"/>
                <a:sym typeface="Calibri"/>
              </a:rPr>
              <a:t>Фізичні та хімічні явища.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8000" u="none" cap="none" strike="noStrike">
                <a:solidFill>
                  <a:srgbClr val="BEE2A6"/>
                </a:solidFill>
                <a:latin typeface="Calibri"/>
                <a:ea typeface="Calibri"/>
                <a:cs typeface="Calibri"/>
                <a:sym typeface="Calibri"/>
              </a:rPr>
              <a:t> Хімічні реакції</a:t>
            </a:r>
            <a:r>
              <a:rPr b="1" i="0" lang="ru-RU" sz="5400" u="none" cap="none" strike="noStrike">
                <a:solidFill>
                  <a:srgbClr val="BEE2A6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1" i="0" sz="5400" u="none" cap="none" strike="noStrike">
              <a:solidFill>
                <a:srgbClr val="BEE2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Бабиного літа в Україні не буде: жовтень розпочнеться з суттєвого  похолодання - 20 хвилин Житомир" id="106" name="Google Shape;10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78483" y="323705"/>
            <a:ext cx="2580532" cy="17203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Новини на сайті mynizhyn.com" id="107" name="Google Shape;107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1810" y="323705"/>
            <a:ext cx="2333355" cy="17203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Цікаві факти про сніг - Dovidka.biz.ua" id="108" name="Google Shape;108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96653" y="323705"/>
            <a:ext cx="2760342" cy="17203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✓ Моніліоз: яблука гниють на дереві, чому і що робити?" id="109" name="Google Shape;109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139180" y="323706"/>
            <a:ext cx="2351282" cy="17203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Пам'ятка населенню: Будьте обережні розпалюючи багаття!/03.09" id="110" name="Google Shape;110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615237" y="4447354"/>
            <a:ext cx="2883515" cy="16407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0 кухонних міфів, які так полюбляють господині" id="111" name="Google Shape;111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73197" y="4447353"/>
            <a:ext cx="2462774" cy="16407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Часті причини помутніння банок з огірками після закатування" id="112" name="Google Shape;112;p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278019" y="4447353"/>
            <a:ext cx="2190446" cy="16407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0"/>
          <p:cNvSpPr/>
          <p:nvPr/>
        </p:nvSpPr>
        <p:spPr>
          <a:xfrm>
            <a:off x="786384" y="941832"/>
            <a:ext cx="910742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Приклади фізичних явищ: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0"/>
          <p:cNvSpPr txBox="1"/>
          <p:nvPr/>
        </p:nvSpPr>
        <p:spPr>
          <a:xfrm>
            <a:off x="548640" y="91440"/>
            <a:ext cx="1110996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Фізичні явища</a:t>
            </a:r>
            <a:endParaRPr b="1" sz="40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5" name="Google Shape;24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2053" y="1453670"/>
            <a:ext cx="3262605" cy="183817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0"/>
          <p:cNvSpPr txBox="1"/>
          <p:nvPr/>
        </p:nvSpPr>
        <p:spPr>
          <a:xfrm>
            <a:off x="312053" y="3447288"/>
            <a:ext cx="326260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Рух м’яча по похилій площині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Маятники. Что это такое, чем опасны, и как не попадать под их влияние. |  Как так? | Дзен" id="247" name="Google Shape;24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62883" y="1453670"/>
            <a:ext cx="2762276" cy="183817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0"/>
          <p:cNvSpPr txBox="1"/>
          <p:nvPr/>
        </p:nvSpPr>
        <p:spPr>
          <a:xfrm>
            <a:off x="4453128" y="3434346"/>
            <a:ext cx="20482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Рух маятника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Капля воды из крана — Стоковое фото © somchaij #35232461" id="249" name="Google Shape;249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95287" y="1453670"/>
            <a:ext cx="1837817" cy="1837817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10"/>
          <p:cNvSpPr txBox="1"/>
          <p:nvPr/>
        </p:nvSpPr>
        <p:spPr>
          <a:xfrm>
            <a:off x="6848856" y="3447288"/>
            <a:ext cx="224028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Падіння краплі води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10"/>
          <p:cNvSpPr txBox="1"/>
          <p:nvPr/>
        </p:nvSpPr>
        <p:spPr>
          <a:xfrm>
            <a:off x="9436608" y="3381371"/>
            <a:ext cx="275539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Притягування магнітом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Які краще придбати лампочки для люстри?" id="252" name="Google Shape;252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3804" y="3972068"/>
            <a:ext cx="2787763" cy="178324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0"/>
          <p:cNvSpPr txBox="1"/>
          <p:nvPr/>
        </p:nvSpPr>
        <p:spPr>
          <a:xfrm>
            <a:off x="786384" y="5879592"/>
            <a:ext cx="261518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Світіння лампочки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ПАМ'ЯТКА НАСЕЛЕННЮ: БУДЬТЕ ОБЕРЕЖНІ - БЛИСКАВКА! — Гайсинська районна  державна адміністрація" id="254" name="Google Shape;254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729355" y="3983551"/>
            <a:ext cx="2836037" cy="1760299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0"/>
          <p:cNvSpPr txBox="1"/>
          <p:nvPr/>
        </p:nvSpPr>
        <p:spPr>
          <a:xfrm>
            <a:off x="4297680" y="5879592"/>
            <a:ext cx="183794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Блискавка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Google Shape;256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17857" y="3995928"/>
            <a:ext cx="2344431" cy="1758323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0"/>
          <p:cNvSpPr txBox="1"/>
          <p:nvPr/>
        </p:nvSpPr>
        <p:spPr>
          <a:xfrm>
            <a:off x="7031736" y="5879592"/>
            <a:ext cx="213055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Утворення інею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8" name="Google Shape;258;p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981682" y="3995928"/>
            <a:ext cx="1306700" cy="1763008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10"/>
          <p:cNvSpPr txBox="1"/>
          <p:nvPr/>
        </p:nvSpPr>
        <p:spPr>
          <a:xfrm>
            <a:off x="9774936" y="5879592"/>
            <a:ext cx="216712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Кристалізація солі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Пояснюємо фізичні явища цікаво – експерименти для вчителів, батьків і учнів  | Нова українська школа" id="260" name="Google Shape;260;p1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344333" y="-579"/>
            <a:ext cx="1820235" cy="18202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Магніт — Київський столичний університет імені Бориса Грінченка" id="261" name="Google Shape;261;p1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427591" y="1584459"/>
            <a:ext cx="2231009" cy="15236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1"/>
          <p:cNvSpPr/>
          <p:nvPr/>
        </p:nvSpPr>
        <p:spPr>
          <a:xfrm>
            <a:off x="749808" y="799327"/>
            <a:ext cx="1081735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Що відбувається з блискучим залізом, якщо воно довго перебуває у вологому повітрі?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11"/>
          <p:cNvSpPr txBox="1"/>
          <p:nvPr/>
        </p:nvSpPr>
        <p:spPr>
          <a:xfrm>
            <a:off x="548640" y="91440"/>
            <a:ext cx="1110996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Хімічні явища</a:t>
            </a:r>
            <a:endParaRPr b="1" sz="40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Google Shape;26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0994" y="1321483"/>
            <a:ext cx="2535781" cy="21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11295" y="1321483"/>
            <a:ext cx="2684539" cy="21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37776" y="3960911"/>
            <a:ext cx="1792224" cy="10157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Купить Болт метрический 10*50 (571) - Скидка 5% | Строительный магазин  Анжио Киев - Украина" id="271" name="Google Shape;271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73979" y="3648027"/>
            <a:ext cx="1765287" cy="1765287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1"/>
          <p:cNvSpPr/>
          <p:nvPr/>
        </p:nvSpPr>
        <p:spPr>
          <a:xfrm>
            <a:off x="3182112" y="2148840"/>
            <a:ext cx="603504" cy="685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11"/>
          <p:cNvSpPr/>
          <p:nvPr/>
        </p:nvSpPr>
        <p:spPr>
          <a:xfrm>
            <a:off x="8651556" y="4156626"/>
            <a:ext cx="694422" cy="630936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11"/>
          <p:cNvSpPr/>
          <p:nvPr/>
        </p:nvSpPr>
        <p:spPr>
          <a:xfrm>
            <a:off x="7260336" y="2075688"/>
            <a:ext cx="439826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Воно іржавіє!</a:t>
            </a:r>
            <a:endParaRPr b="1" sz="5400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1"/>
          <p:cNvSpPr txBox="1"/>
          <p:nvPr/>
        </p:nvSpPr>
        <p:spPr>
          <a:xfrm>
            <a:off x="370994" y="3822192"/>
            <a:ext cx="4383886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Воно покривається іржею – рудим або бурим нальотом, який можна легко зішкребти ножем. Цей наліт зовсім не схожий на залізо ні кольором, ні щільністю. Він є сумішшю інших речовин, утворених атомами Феруму, Оксигену та Гідрогену.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1"/>
          <p:cNvSpPr txBox="1"/>
          <p:nvPr/>
        </p:nvSpPr>
        <p:spPr>
          <a:xfrm>
            <a:off x="5961888" y="5413314"/>
            <a:ext cx="585216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 результаті іржавіння речовина залізо перетворюється на інші, зовсім не схожі на неї  речовини.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2"/>
          <p:cNvSpPr/>
          <p:nvPr/>
        </p:nvSpPr>
        <p:spPr>
          <a:xfrm>
            <a:off x="420624" y="799327"/>
            <a:ext cx="1155801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  що робить металург?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Він бере залізну руду й  перетворює її на блискучі бруски заліза. Чи змінилася при цьому речовина?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2"/>
          <p:cNvSpPr txBox="1"/>
          <p:nvPr/>
        </p:nvSpPr>
        <p:spPr>
          <a:xfrm>
            <a:off x="548640" y="91440"/>
            <a:ext cx="1110996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Хімічні явища</a:t>
            </a:r>
            <a:endParaRPr b="1" sz="40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Металл-Экспо - #деньметаллурга С Днем металлурга, друзья! 🔥🔥🔥 Во все  времена металлургия являлась делом сильных, трудолюбивых, стойких духом  людей. Металлург – это не только профессия, это – уникальный характер. Это  гордость за" id="284" name="Google Shape;28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61522" y="1485890"/>
            <a:ext cx="3426320" cy="20369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Профессия Металлург: описание, где учиться" id="285" name="Google Shape;285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35233" y="3573400"/>
            <a:ext cx="2478897" cy="16525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Фізичні та хімічні явища - Підручник з Хімії. 7 клас. Григорович - Нова  програма" id="286" name="Google Shape;286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5874" y="5015835"/>
            <a:ext cx="3314080" cy="12277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Слиток железа | Frostborn: Action RPG вики | Fandom" id="287" name="Google Shape;287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148894" y="1648962"/>
            <a:ext cx="1593209" cy="13471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Стокове фото Залізна Руда — Завантажте зображення зараз - Залізо, Камінь,  Камінь - iStock" id="288" name="Google Shape;288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07908" y="1398081"/>
            <a:ext cx="1475048" cy="2212572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2"/>
          <p:cNvSpPr txBox="1"/>
          <p:nvPr/>
        </p:nvSpPr>
        <p:spPr>
          <a:xfrm>
            <a:off x="177283" y="3396343"/>
            <a:ext cx="3722914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Залізна руда</a:t>
            </a: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 — це бурий порошок або каміння, що не проводить електричний струм і  легко розсипається від удару молотком.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12"/>
          <p:cNvSpPr txBox="1"/>
          <p:nvPr/>
        </p:nvSpPr>
        <p:spPr>
          <a:xfrm>
            <a:off x="7912359" y="3303038"/>
            <a:ext cx="4066281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Залізо</a:t>
            </a: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має металічний блиск, добре проводить електричний струм, від удару не розсипається, а  розплющується.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2"/>
          <p:cNvSpPr txBox="1"/>
          <p:nvPr/>
        </p:nvSpPr>
        <p:spPr>
          <a:xfrm>
            <a:off x="4649785" y="5380223"/>
            <a:ext cx="7585788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Отже, залізна руда й  брусок заліза складаються з  різних речовин, які мають різні властивості. На відміну від коваля, металург перетворив залізну руду на залізо. Такий процес є </a:t>
            </a:r>
            <a:r>
              <a:rPr b="1" lang="ru-RU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хімічним</a:t>
            </a: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12"/>
          <p:cNvSpPr/>
          <p:nvPr/>
        </p:nvSpPr>
        <p:spPr>
          <a:xfrm>
            <a:off x="3088433" y="2136710"/>
            <a:ext cx="587828" cy="653143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12"/>
          <p:cNvSpPr/>
          <p:nvPr/>
        </p:nvSpPr>
        <p:spPr>
          <a:xfrm>
            <a:off x="8024454" y="2136710"/>
            <a:ext cx="587828" cy="653143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3"/>
          <p:cNvSpPr/>
          <p:nvPr/>
        </p:nvSpPr>
        <p:spPr>
          <a:xfrm>
            <a:off x="914400" y="923544"/>
            <a:ext cx="897940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Явища, під час яких одні речовини перетворюються на інші, називають </a:t>
            </a:r>
            <a:r>
              <a:rPr b="1" lang="ru-RU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хімічними</a:t>
            </a: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13"/>
          <p:cNvSpPr txBox="1"/>
          <p:nvPr/>
        </p:nvSpPr>
        <p:spPr>
          <a:xfrm>
            <a:off x="548640" y="91440"/>
            <a:ext cx="1110996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Хімічні явища</a:t>
            </a:r>
            <a:endParaRPr b="1" sz="40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13"/>
          <p:cNvSpPr txBox="1"/>
          <p:nvPr/>
        </p:nvSpPr>
        <p:spPr>
          <a:xfrm>
            <a:off x="466344" y="1691640"/>
            <a:ext cx="1119225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Під час хімічних явищ речовини можуть обмінюватися атомами або йонами, молекули можуть сполучатися або «передавати» атоми одна одній.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Схема хімічної реакції. Рівняння хімічних реакцій - Хімія. 7 клас. Ярошенко" id="301" name="Google Shape;30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65192" y="2166985"/>
            <a:ext cx="5358384" cy="17861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Розрахунки за рівняннями хімічних реакцій - Підручник з Хімії. 8 клас.  Григорович - Нова програма" id="302" name="Google Shape;302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8640" y="4498111"/>
            <a:ext cx="6346586" cy="1299185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3"/>
          <p:cNvSpPr txBox="1"/>
          <p:nvPr/>
        </p:nvSpPr>
        <p:spPr>
          <a:xfrm>
            <a:off x="7699248" y="4782312"/>
            <a:ext cx="382219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Під час хімічних реакцій молекули руйнуються, а атоми – зберігаються!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4"/>
          <p:cNvSpPr txBox="1"/>
          <p:nvPr/>
        </p:nvSpPr>
        <p:spPr>
          <a:xfrm>
            <a:off x="548640" y="91440"/>
            <a:ext cx="1110996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Хімічні явища</a:t>
            </a:r>
            <a:endParaRPr b="1" sz="40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4"/>
          <p:cNvSpPr txBox="1"/>
          <p:nvPr/>
        </p:nvSpPr>
        <p:spPr>
          <a:xfrm>
            <a:off x="1170432" y="1024128"/>
            <a:ext cx="1048816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Під час хімічних явищ </a:t>
            </a:r>
            <a:r>
              <a:rPr b="1" lang="ru-RU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утворюються інші речовини </a:t>
            </a: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 іншими властивостями.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Рівняння хімічних реакцій. Закон збереження маси речовин у хімічних  реакціях - Підручник з Хімії. 7 клас. Григорович - Нова програма" id="310" name="Google Shape;31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5614" y="1955608"/>
            <a:ext cx="11350190" cy="3402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5"/>
          <p:cNvSpPr txBox="1"/>
          <p:nvPr/>
        </p:nvSpPr>
        <p:spPr>
          <a:xfrm>
            <a:off x="548640" y="91440"/>
            <a:ext cx="1110996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Хімічні явища</a:t>
            </a:r>
            <a:endParaRPr b="1" sz="40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640" y="799326"/>
            <a:ext cx="10703700" cy="5263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6"/>
          <p:cNvSpPr/>
          <p:nvPr/>
        </p:nvSpPr>
        <p:spPr>
          <a:xfrm>
            <a:off x="338328" y="799327"/>
            <a:ext cx="955548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Приклади хімічних явищ: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16"/>
          <p:cNvSpPr txBox="1"/>
          <p:nvPr/>
        </p:nvSpPr>
        <p:spPr>
          <a:xfrm>
            <a:off x="548640" y="91440"/>
            <a:ext cx="1110996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Хімічні явища</a:t>
            </a:r>
            <a:endParaRPr b="1" sz="40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Вся правда про природний газ: від виміру газу в одиницях енергії до «чому  газ на кухні горить жовтим полум'ям»" id="323" name="Google Shape;32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1607" y="1495311"/>
            <a:ext cx="2605913" cy="145655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16"/>
          <p:cNvSpPr txBox="1"/>
          <p:nvPr/>
        </p:nvSpPr>
        <p:spPr>
          <a:xfrm>
            <a:off x="338328" y="3163824"/>
            <a:ext cx="276148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Горіння природного газу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Вершкове масло не зіпсується протягом 3 тижнів без холодильника: як що |  Ізюм Інформаційний" id="325" name="Google Shape;325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01695" y="1495311"/>
            <a:ext cx="2185289" cy="145686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16"/>
          <p:cNvSpPr txBox="1"/>
          <p:nvPr/>
        </p:nvSpPr>
        <p:spPr>
          <a:xfrm>
            <a:off x="3310127" y="3163824"/>
            <a:ext cx="331012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Згіркнення вершкового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масла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Фотосинтез | Pavlovolimon" id="327" name="Google Shape;327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8328" y="3745119"/>
            <a:ext cx="2257425" cy="2028826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16"/>
          <p:cNvSpPr txBox="1"/>
          <p:nvPr/>
        </p:nvSpPr>
        <p:spPr>
          <a:xfrm>
            <a:off x="713232" y="5852159"/>
            <a:ext cx="188366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Фотосинтез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Проста покрокова інструкція з бродіння компоту для виготовлення вина в  домашніх умовах | InTime" id="329" name="Google Shape;329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104120" y="705642"/>
            <a:ext cx="1682496" cy="2246219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16"/>
          <p:cNvSpPr txBox="1"/>
          <p:nvPr/>
        </p:nvSpPr>
        <p:spPr>
          <a:xfrm>
            <a:off x="10170366" y="3163514"/>
            <a:ext cx="189971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Бродіння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Кисляк (молоко) — Вікіпедія" id="331" name="Google Shape;331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979964" y="1495312"/>
            <a:ext cx="1620304" cy="145655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16"/>
          <p:cNvSpPr txBox="1"/>
          <p:nvPr/>
        </p:nvSpPr>
        <p:spPr>
          <a:xfrm>
            <a:off x="5840964" y="3163514"/>
            <a:ext cx="212738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Скисання молока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Корозія металів - НМЕТАЛІЧНІ ЕЛЕМЕНТИ ТА ЇХ СПОЛУКИ - Хімія 10 клас - Н.М.  Буринська - підручник" id="333" name="Google Shape;333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968344" y="1495311"/>
            <a:ext cx="1808008" cy="1444133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16"/>
          <p:cNvSpPr txBox="1"/>
          <p:nvPr/>
        </p:nvSpPr>
        <p:spPr>
          <a:xfrm>
            <a:off x="7968344" y="3163514"/>
            <a:ext cx="180800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Корозія металів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Абрикос почав гнити - що робити - профілактика в домашніх умовах -  Lifestyle 24" id="335" name="Google Shape;335;p1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820923" y="4089406"/>
            <a:ext cx="2276857" cy="1483502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16"/>
          <p:cNvSpPr txBox="1"/>
          <p:nvPr/>
        </p:nvSpPr>
        <p:spPr>
          <a:xfrm>
            <a:off x="3099816" y="5852159"/>
            <a:ext cx="248716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Гниття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Яку вапно використовують для побілки погребів? - Дім Мрій Q&amp;A" id="337" name="Google Shape;337;p1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406252" y="4097895"/>
            <a:ext cx="1978002" cy="1483502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16"/>
          <p:cNvSpPr txBox="1"/>
          <p:nvPr/>
        </p:nvSpPr>
        <p:spPr>
          <a:xfrm>
            <a:off x="5586984" y="5852159"/>
            <a:ext cx="238136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Гасіння вапна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9" name="Google Shape;339;p1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733971" y="4081374"/>
            <a:ext cx="1820861" cy="1500023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16"/>
          <p:cNvSpPr txBox="1"/>
          <p:nvPr/>
        </p:nvSpPr>
        <p:spPr>
          <a:xfrm>
            <a:off x="7507224" y="5852159"/>
            <a:ext cx="266314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Гасіння соди оцтом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1" name="Google Shape;341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720595" y="3699624"/>
            <a:ext cx="2349484" cy="189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9676006" y="5281257"/>
            <a:ext cx="518747" cy="523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1857966" y="4587394"/>
            <a:ext cx="320067" cy="1178733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16"/>
          <p:cNvSpPr txBox="1"/>
          <p:nvPr/>
        </p:nvSpPr>
        <p:spPr>
          <a:xfrm>
            <a:off x="10323576" y="5852159"/>
            <a:ext cx="133502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Дихання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7"/>
          <p:cNvSpPr/>
          <p:nvPr/>
        </p:nvSpPr>
        <p:spPr>
          <a:xfrm>
            <a:off x="722376" y="877824"/>
            <a:ext cx="11375136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Часто замість слів «хімічне явище» кажуть хімічний процес або </a:t>
            </a:r>
            <a:r>
              <a:rPr b="1" lang="ru-RU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хімічна реакція</a:t>
            </a: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Речовини, що беруть участь у хімічних реакціях, називають </a:t>
            </a:r>
            <a:r>
              <a:rPr b="1" lang="ru-RU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реагентами </a:t>
            </a: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(вихідними речовинами).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Речовини, які утворюються внаслідок хімічних реакцій, називають </a:t>
            </a:r>
            <a:r>
              <a:rPr b="1" lang="ru-RU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продуктами реакцій </a:t>
            </a: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(кінцевими речовинами).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17"/>
          <p:cNvSpPr txBox="1"/>
          <p:nvPr/>
        </p:nvSpPr>
        <p:spPr>
          <a:xfrm>
            <a:off x="548640" y="91440"/>
            <a:ext cx="1110996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Хімічні явища</a:t>
            </a:r>
            <a:endParaRPr b="1" sz="40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17"/>
          <p:cNvSpPr txBox="1"/>
          <p:nvPr/>
        </p:nvSpPr>
        <p:spPr>
          <a:xfrm>
            <a:off x="484632" y="5907024"/>
            <a:ext cx="1154887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Хімічні реакції завжди супроводжуються фізичними ефектами, що називаються ознаками хімічної реакції.</a:t>
            </a:r>
            <a:endParaRPr/>
          </a:p>
        </p:txBody>
      </p:sp>
      <p:pic>
        <p:nvPicPr>
          <p:cNvPr descr="Схема хімічної реакції. Хімічні рівняння - Хімія. 7 клас. Лашевська" id="352" name="Google Shape;35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1248" y="2096916"/>
            <a:ext cx="10351008" cy="2278021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17"/>
          <p:cNvSpPr/>
          <p:nvPr/>
        </p:nvSpPr>
        <p:spPr>
          <a:xfrm rot="-5400000">
            <a:off x="1417320" y="3396631"/>
            <a:ext cx="731520" cy="1883664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17"/>
          <p:cNvSpPr/>
          <p:nvPr/>
        </p:nvSpPr>
        <p:spPr>
          <a:xfrm rot="-5400000">
            <a:off x="3566160" y="3853727"/>
            <a:ext cx="731520" cy="896112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17"/>
          <p:cNvSpPr/>
          <p:nvPr/>
        </p:nvSpPr>
        <p:spPr>
          <a:xfrm rot="-5400000">
            <a:off x="6400800" y="2881179"/>
            <a:ext cx="731520" cy="2811780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17"/>
          <p:cNvSpPr/>
          <p:nvPr/>
        </p:nvSpPr>
        <p:spPr>
          <a:xfrm rot="-5400000">
            <a:off x="9580626" y="3041695"/>
            <a:ext cx="731520" cy="2386584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17"/>
          <p:cNvSpPr txBox="1"/>
          <p:nvPr/>
        </p:nvSpPr>
        <p:spPr>
          <a:xfrm>
            <a:off x="1344168" y="4953947"/>
            <a:ext cx="172821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Реагенти</a:t>
            </a:r>
            <a:endParaRPr sz="18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17"/>
          <p:cNvSpPr txBox="1"/>
          <p:nvPr/>
        </p:nvSpPr>
        <p:spPr>
          <a:xfrm>
            <a:off x="6144768" y="4953948"/>
            <a:ext cx="233172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Реагенти</a:t>
            </a:r>
            <a:endParaRPr sz="18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17"/>
          <p:cNvSpPr txBox="1"/>
          <p:nvPr/>
        </p:nvSpPr>
        <p:spPr>
          <a:xfrm>
            <a:off x="3072384" y="4953948"/>
            <a:ext cx="211226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Продукти реакції</a:t>
            </a:r>
            <a:endParaRPr sz="180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17"/>
          <p:cNvSpPr txBox="1"/>
          <p:nvPr/>
        </p:nvSpPr>
        <p:spPr>
          <a:xfrm>
            <a:off x="8956548" y="4930720"/>
            <a:ext cx="223570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Продукти реакції</a:t>
            </a:r>
            <a:endParaRPr sz="180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8"/>
          <p:cNvSpPr txBox="1"/>
          <p:nvPr/>
        </p:nvSpPr>
        <p:spPr>
          <a:xfrm>
            <a:off x="548640" y="91440"/>
            <a:ext cx="1110996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Хімічні явища</a:t>
            </a:r>
            <a:endParaRPr b="1" sz="40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6" name="Google Shape;36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2648" y="799326"/>
            <a:ext cx="11274552" cy="4094226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18"/>
          <p:cNvSpPr txBox="1"/>
          <p:nvPr/>
        </p:nvSpPr>
        <p:spPr>
          <a:xfrm>
            <a:off x="329184" y="4965192"/>
            <a:ext cx="11558016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 хімічних явищах виявляються хімічні властивості речовин — їхня здатність змінюватися під упливом різних умов і реагувати з іншими речовинами. Описати хімічні властивості речовини — означає вказати, з якими речовинами і за яких умов вона може реагувати. Дослідження хімічних властивостей речовин — одне із завдань хімії.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9"/>
          <p:cNvSpPr txBox="1"/>
          <p:nvPr/>
        </p:nvSpPr>
        <p:spPr>
          <a:xfrm>
            <a:off x="210312" y="91440"/>
            <a:ext cx="1189634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Фізичні явища, що супроводжують хімічні реакції.</a:t>
            </a:r>
            <a:endParaRPr b="1" sz="40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19"/>
          <p:cNvSpPr txBox="1"/>
          <p:nvPr/>
        </p:nvSpPr>
        <p:spPr>
          <a:xfrm>
            <a:off x="612648" y="905256"/>
            <a:ext cx="11036808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Дуже часто хімічні та фізичні явища відбуваються одночасно.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Під час горіння свічки парафін спочатку плавиться й випаровується (фізичні явища), а потім випари парафіну починають горіти (хімічне явище). </a:t>
            </a:r>
            <a:endParaRPr/>
          </a:p>
        </p:txBody>
      </p:sp>
      <p:sp>
        <p:nvSpPr>
          <p:cNvPr id="374" name="Google Shape;374;p19"/>
          <p:cNvSpPr txBox="1"/>
          <p:nvPr/>
        </p:nvSpPr>
        <p:spPr>
          <a:xfrm>
            <a:off x="621792" y="5888736"/>
            <a:ext cx="725119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Як відрізнити хімічні явища від фізичних?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Воскова свічка в баночці, 25 годин горіння 250 мл. (ID#1211710073), ціна:  200 ₴, купити на Prom.ua" id="375" name="Google Shape;37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20375" y="1998524"/>
            <a:ext cx="4943109" cy="3707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"/>
          <p:cNvSpPr/>
          <p:nvPr/>
        </p:nvSpPr>
        <p:spPr>
          <a:xfrm>
            <a:off x="237744" y="4339306"/>
            <a:ext cx="450799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4400" u="none" cap="none" strike="noStrike">
                <a:solidFill>
                  <a:srgbClr val="A6E2C5"/>
                </a:solidFill>
                <a:latin typeface="Calibri"/>
                <a:ea typeface="Calibri"/>
                <a:cs typeface="Calibri"/>
                <a:sym typeface="Calibri"/>
              </a:rPr>
              <a:t>Клеменс Вінклер</a:t>
            </a:r>
            <a:endParaRPr b="1" i="0" sz="4400" u="none" cap="none" strike="noStrike">
              <a:solidFill>
                <a:srgbClr val="A6E2C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defined" id="118" name="Google Shape;11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7951" y="354728"/>
            <a:ext cx="2907665" cy="3984578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"/>
          <p:cNvSpPr txBox="1"/>
          <p:nvPr/>
        </p:nvSpPr>
        <p:spPr>
          <a:xfrm>
            <a:off x="429895" y="5266944"/>
            <a:ext cx="415124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Німецький хімік-металург, відкривач хімічного елементу Германію.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2"/>
          <p:cNvSpPr/>
          <p:nvPr/>
        </p:nvSpPr>
        <p:spPr>
          <a:xfrm>
            <a:off x="5486399" y="475861"/>
            <a:ext cx="5868955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Світ хімічних реакцій подібний до сцени, на якій безперервно грається епізод за епізодом. Акторами на ній є елементи.</a:t>
            </a:r>
            <a:endParaRPr b="1" sz="3200" cap="none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85943" y="3023118"/>
            <a:ext cx="6356477" cy="2820353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"/>
          <p:cNvSpPr/>
          <p:nvPr/>
        </p:nvSpPr>
        <p:spPr>
          <a:xfrm>
            <a:off x="7632441" y="4674637"/>
            <a:ext cx="85841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Fe</a:t>
            </a:r>
            <a:endParaRPr b="1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"/>
          <p:cNvSpPr txBox="1"/>
          <p:nvPr/>
        </p:nvSpPr>
        <p:spPr>
          <a:xfrm>
            <a:off x="8985380" y="4870580"/>
            <a:ext cx="48519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Au</a:t>
            </a:r>
            <a:endParaRPr b="1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0"/>
          <p:cNvSpPr txBox="1"/>
          <p:nvPr/>
        </p:nvSpPr>
        <p:spPr>
          <a:xfrm>
            <a:off x="210312" y="91440"/>
            <a:ext cx="1189634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Фізичні явища, що супроводжують хімічні реакції.</a:t>
            </a:r>
            <a:endParaRPr b="1" sz="40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20"/>
          <p:cNvSpPr/>
          <p:nvPr/>
        </p:nvSpPr>
        <p:spPr>
          <a:xfrm>
            <a:off x="512064" y="1078992"/>
            <a:ext cx="1115568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Можна сказати, що якщо молекули речовини змінилися, то явище належить до хімічних, а якщо не змінилися — до фізичних. Але молекули надзвичайно складно побачити.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ập tin:Water-3D-balls-A.png – Wikipedia tiếng Việt" id="382" name="Google Shape;38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78064" y="2004989"/>
            <a:ext cx="1515850" cy="9949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Файл:Methane-CRC-MW-3D-balls.png — Вікіпедія" id="383" name="Google Shape;383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9533" y="2550256"/>
            <a:ext cx="1636775" cy="1910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85321" y="2609672"/>
            <a:ext cx="1374972" cy="7805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Діоксид вуглецю — Вікіпедія" id="385" name="Google Shape;385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97685" y="2829448"/>
            <a:ext cx="1905000" cy="1352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ập tin:Water-3D-balls-A.png – Wikipedia tiếng Việt" id="386" name="Google Shape;38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78064" y="3791734"/>
            <a:ext cx="1515850" cy="994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36881" y="4006153"/>
            <a:ext cx="1374972" cy="780529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20"/>
          <p:cNvSpPr/>
          <p:nvPr/>
        </p:nvSpPr>
        <p:spPr>
          <a:xfrm>
            <a:off x="2350008" y="2706624"/>
            <a:ext cx="8924543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          =           +</a:t>
            </a:r>
            <a:endParaRPr b="1" sz="96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Закупівля природного газу - ITMED" id="389" name="Google Shape;389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711853" y="5028456"/>
            <a:ext cx="2493619" cy="12468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1"/>
          <p:cNvSpPr txBox="1"/>
          <p:nvPr/>
        </p:nvSpPr>
        <p:spPr>
          <a:xfrm>
            <a:off x="210312" y="91440"/>
            <a:ext cx="1189634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Фізичні явища, що супроводжують хімічні реакції.</a:t>
            </a:r>
            <a:endParaRPr b="1" sz="40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21"/>
          <p:cNvSpPr txBox="1"/>
          <p:nvPr/>
        </p:nvSpPr>
        <p:spPr>
          <a:xfrm>
            <a:off x="292608" y="799326"/>
            <a:ext cx="1157630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Оскільки в процесі хімічної реакції утворюються нові речовини з новими властивостями, то про перебіг реакції свідчить </a:t>
            </a:r>
            <a:r>
              <a:rPr lang="ru-RU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зміна фізичних властивостей реагуючих речовин</a:t>
            </a: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21"/>
          <p:cNvSpPr/>
          <p:nvPr/>
        </p:nvSpPr>
        <p:spPr>
          <a:xfrm>
            <a:off x="292608" y="3959352"/>
            <a:ext cx="4617720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Якщо поставити молоко в тепле місце, то через певний час воно перетвориться на кисляк. Під час скисання молока з молочного цукру утворюється молочна кислота. Про перебіг реакцій можна робити висновок за зміною </a:t>
            </a:r>
            <a:r>
              <a:rPr lang="ru-RU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смаку</a:t>
            </a: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 vaso de leche con un chorrito de leche sobre fondo blanco. | Imagen  Premium generada con IA" id="397" name="Google Shape;39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584" y="1799115"/>
            <a:ext cx="2048256" cy="20482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Кисляк (молоко) — Вікіпедія" id="398" name="Google Shape;398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31720" y="2094968"/>
            <a:ext cx="1620304" cy="145655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21"/>
          <p:cNvSpPr/>
          <p:nvPr/>
        </p:nvSpPr>
        <p:spPr>
          <a:xfrm>
            <a:off x="1892808" y="2404872"/>
            <a:ext cx="256032" cy="722376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0" name="Google Shape;400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98660" y="1961110"/>
            <a:ext cx="5020376" cy="1724266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21"/>
          <p:cNvSpPr txBox="1"/>
          <p:nvPr/>
        </p:nvSpPr>
        <p:spPr>
          <a:xfrm>
            <a:off x="6583680" y="4270248"/>
            <a:ext cx="4142232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Квашені овочі за </a:t>
            </a:r>
            <a:r>
              <a:rPr lang="ru-RU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смаком, кольором</a:t>
            </a: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і </a:t>
            </a:r>
            <a:r>
              <a:rPr lang="ru-RU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запахом</a:t>
            </a: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відрізняються від свіжих. Це означає, що під час квашення відбулися певні хімічні реакції.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7132" y="887557"/>
            <a:ext cx="7668695" cy="52109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!!! все до оформлен. уроку. зобр до презентацій\!!!гіфи. оформлення презент\Vp3K.gif" id="407" name="Google Shape;407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2733454" y="56608"/>
            <a:ext cx="2071701" cy="785818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22"/>
          <p:cNvSpPr/>
          <p:nvPr/>
        </p:nvSpPr>
        <p:spPr>
          <a:xfrm>
            <a:off x="8631936" y="1243584"/>
            <a:ext cx="3145536" cy="4462272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22"/>
          <p:cNvSpPr txBox="1"/>
          <p:nvPr/>
        </p:nvSpPr>
        <p:spPr>
          <a:xfrm>
            <a:off x="9098280" y="1554480"/>
            <a:ext cx="2258568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Перегляньте відео за посиланням: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22"/>
          <p:cNvSpPr txBox="1"/>
          <p:nvPr/>
        </p:nvSpPr>
        <p:spPr>
          <a:xfrm>
            <a:off x="8906256" y="2939475"/>
            <a:ext cx="2587752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https://www.youtube.com/watch?v=oPM4Ae3Ce68&amp;ab_channel=%D0%A5%D1%96%D0%BC%D1%96%D1%8F%D0%BD%D0%B0%D1%88%D0%B2%D0%B8%D0%B4%D0%BA%D0%BE%D1%80%D1%83%D1%87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3"/>
          <p:cNvSpPr txBox="1"/>
          <p:nvPr/>
        </p:nvSpPr>
        <p:spPr>
          <a:xfrm>
            <a:off x="210312" y="91440"/>
            <a:ext cx="1189634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Фізичні явища, що супроводжують хімічні реакції.</a:t>
            </a:r>
            <a:endParaRPr b="1" sz="40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6" name="Google Shape;41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0546" y="1617149"/>
            <a:ext cx="11038223" cy="3311467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23"/>
          <p:cNvSpPr txBox="1"/>
          <p:nvPr/>
        </p:nvSpPr>
        <p:spPr>
          <a:xfrm>
            <a:off x="8046720" y="5266944"/>
            <a:ext cx="352044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Зміна забарвлення, утворення осаду.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23"/>
          <p:cNvSpPr/>
          <p:nvPr/>
        </p:nvSpPr>
        <p:spPr>
          <a:xfrm flipH="1" rot="10800000">
            <a:off x="9116568" y="4992624"/>
            <a:ext cx="859536" cy="27432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4"/>
          <p:cNvSpPr txBox="1"/>
          <p:nvPr/>
        </p:nvSpPr>
        <p:spPr>
          <a:xfrm>
            <a:off x="210312" y="91440"/>
            <a:ext cx="1189634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Фізичні явища, що супроводжують хімічні реакції.</a:t>
            </a:r>
            <a:endParaRPr b="1" sz="40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4" name="Google Shape;42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3832" y="1682496"/>
            <a:ext cx="11285625" cy="3008743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24"/>
          <p:cNvSpPr txBox="1"/>
          <p:nvPr/>
        </p:nvSpPr>
        <p:spPr>
          <a:xfrm>
            <a:off x="9116568" y="5385816"/>
            <a:ext cx="272491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Зникнення осаду.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24"/>
          <p:cNvSpPr/>
          <p:nvPr/>
        </p:nvSpPr>
        <p:spPr>
          <a:xfrm flipH="1" rot="10800000">
            <a:off x="9747504" y="4974336"/>
            <a:ext cx="859536" cy="27432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:\!!! все до оформлен. уроку. зобр до презентацій\!!!гіфи. оформлення презент\Vp3K.gif" id="431" name="Google Shape;43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2733454" y="56608"/>
            <a:ext cx="2071701" cy="785818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25"/>
          <p:cNvSpPr/>
          <p:nvPr/>
        </p:nvSpPr>
        <p:spPr>
          <a:xfrm>
            <a:off x="8631936" y="1243584"/>
            <a:ext cx="3145536" cy="4462272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25"/>
          <p:cNvSpPr txBox="1"/>
          <p:nvPr/>
        </p:nvSpPr>
        <p:spPr>
          <a:xfrm>
            <a:off x="9098280" y="1554480"/>
            <a:ext cx="2258568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Перегляньте відео за посиланням: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25"/>
          <p:cNvSpPr txBox="1"/>
          <p:nvPr/>
        </p:nvSpPr>
        <p:spPr>
          <a:xfrm>
            <a:off x="8906256" y="2939475"/>
            <a:ext cx="2587752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https://www.youtube.com/watch?v=3Y6qlDJ11nU&amp;ab_channel=%D0%A5%D1%96%D0%BC%D1%96%D1%8F%D0%BD%D0%B0%D1%88%D0%B2%D0%B8%D0%B4%D0%BA%D0%BE%D1%80%D1%83%D1%87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5" name="Google Shape;435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3513" y="940891"/>
            <a:ext cx="7944959" cy="5287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6"/>
          <p:cNvSpPr txBox="1"/>
          <p:nvPr/>
        </p:nvSpPr>
        <p:spPr>
          <a:xfrm>
            <a:off x="210312" y="91440"/>
            <a:ext cx="1189634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Фізичні явища, що супроводжують хімічні реакції.</a:t>
            </a:r>
            <a:endParaRPr b="1" sz="40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1" name="Google Shape;44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9528" y="1681319"/>
            <a:ext cx="11509895" cy="2908969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26"/>
          <p:cNvSpPr/>
          <p:nvPr/>
        </p:nvSpPr>
        <p:spPr>
          <a:xfrm flipH="1" rot="10800000">
            <a:off x="9747504" y="4974336"/>
            <a:ext cx="859536" cy="27432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26"/>
          <p:cNvSpPr txBox="1"/>
          <p:nvPr/>
        </p:nvSpPr>
        <p:spPr>
          <a:xfrm>
            <a:off x="9317736" y="5577840"/>
            <a:ext cx="23774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Виділення газу.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7"/>
          <p:cNvSpPr txBox="1"/>
          <p:nvPr/>
        </p:nvSpPr>
        <p:spPr>
          <a:xfrm>
            <a:off x="210312" y="91440"/>
            <a:ext cx="1189634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Фізичні явища, що супроводжують хімічні реакції.</a:t>
            </a:r>
            <a:endParaRPr b="1" sz="40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9" name="Google Shape;44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0312" y="1570346"/>
            <a:ext cx="11750804" cy="2334142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27"/>
          <p:cNvSpPr/>
          <p:nvPr/>
        </p:nvSpPr>
        <p:spPr>
          <a:xfrm flipH="1" rot="10800000">
            <a:off x="9930384" y="4538348"/>
            <a:ext cx="859536" cy="27432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27"/>
          <p:cNvSpPr txBox="1"/>
          <p:nvPr/>
        </p:nvSpPr>
        <p:spPr>
          <a:xfrm>
            <a:off x="9162288" y="5294376"/>
            <a:ext cx="279882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Випромінювання світла, виділення теплоти.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8"/>
          <p:cNvSpPr txBox="1"/>
          <p:nvPr/>
        </p:nvSpPr>
        <p:spPr>
          <a:xfrm>
            <a:off x="210312" y="91440"/>
            <a:ext cx="1189634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Фізичні явища, що супроводжують хімічні реакції.</a:t>
            </a:r>
            <a:endParaRPr b="1" sz="40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7" name="Google Shape;45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9783" y="1285289"/>
            <a:ext cx="9898140" cy="3250135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28"/>
          <p:cNvSpPr txBox="1"/>
          <p:nvPr/>
        </p:nvSpPr>
        <p:spPr>
          <a:xfrm>
            <a:off x="1179576" y="4782312"/>
            <a:ext cx="272491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Нагрівання цукру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28"/>
          <p:cNvSpPr/>
          <p:nvPr/>
        </p:nvSpPr>
        <p:spPr>
          <a:xfrm flipH="1" rot="10800000">
            <a:off x="8522208" y="4966978"/>
            <a:ext cx="859536" cy="27432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28"/>
          <p:cNvSpPr txBox="1"/>
          <p:nvPr/>
        </p:nvSpPr>
        <p:spPr>
          <a:xfrm>
            <a:off x="7004304" y="5532120"/>
            <a:ext cx="445312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Зміна кольору, виділення газу, поява запаху (карамелі).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9"/>
          <p:cNvSpPr txBox="1"/>
          <p:nvPr/>
        </p:nvSpPr>
        <p:spPr>
          <a:xfrm>
            <a:off x="210312" y="91440"/>
            <a:ext cx="1189634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Фізичні явища, що супроводжують хімічні реакції.</a:t>
            </a:r>
            <a:endParaRPr b="1" sz="40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29"/>
          <p:cNvSpPr/>
          <p:nvPr/>
        </p:nvSpPr>
        <p:spPr>
          <a:xfrm>
            <a:off x="2892245" y="799327"/>
            <a:ext cx="5913428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Ознаки хімічних    реакцій:</a:t>
            </a:r>
            <a:endParaRPr b="1" sz="4400" cap="none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29"/>
          <p:cNvSpPr/>
          <p:nvPr/>
        </p:nvSpPr>
        <p:spPr>
          <a:xfrm>
            <a:off x="446824" y="1512616"/>
            <a:ext cx="2297885" cy="1243584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29"/>
          <p:cNvSpPr/>
          <p:nvPr/>
        </p:nvSpPr>
        <p:spPr>
          <a:xfrm>
            <a:off x="737616" y="3215640"/>
            <a:ext cx="2297885" cy="1243584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29"/>
          <p:cNvSpPr/>
          <p:nvPr/>
        </p:nvSpPr>
        <p:spPr>
          <a:xfrm>
            <a:off x="1908355" y="4807195"/>
            <a:ext cx="2297885" cy="1243584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29"/>
          <p:cNvSpPr/>
          <p:nvPr/>
        </p:nvSpPr>
        <p:spPr>
          <a:xfrm>
            <a:off x="4419600" y="4700016"/>
            <a:ext cx="3215640" cy="1459992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29"/>
          <p:cNvSpPr/>
          <p:nvPr/>
        </p:nvSpPr>
        <p:spPr>
          <a:xfrm>
            <a:off x="9307222" y="1536192"/>
            <a:ext cx="2297885" cy="1243584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29"/>
          <p:cNvSpPr/>
          <p:nvPr/>
        </p:nvSpPr>
        <p:spPr>
          <a:xfrm>
            <a:off x="9307222" y="3215640"/>
            <a:ext cx="2297885" cy="1243584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29"/>
          <p:cNvSpPr/>
          <p:nvPr/>
        </p:nvSpPr>
        <p:spPr>
          <a:xfrm>
            <a:off x="7723632" y="4767322"/>
            <a:ext cx="2297885" cy="1243584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29"/>
          <p:cNvSpPr txBox="1"/>
          <p:nvPr/>
        </p:nvSpPr>
        <p:spPr>
          <a:xfrm>
            <a:off x="519983" y="1737360"/>
            <a:ext cx="211348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Утворення або поглинання газу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29"/>
          <p:cNvSpPr txBox="1"/>
          <p:nvPr/>
        </p:nvSpPr>
        <p:spPr>
          <a:xfrm>
            <a:off x="9592056" y="1737360"/>
            <a:ext cx="167335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Утворення або зникнення осаду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29"/>
          <p:cNvSpPr txBox="1"/>
          <p:nvPr/>
        </p:nvSpPr>
        <p:spPr>
          <a:xfrm>
            <a:off x="1106424" y="3630452"/>
            <a:ext cx="167335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Зміна смаку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29"/>
          <p:cNvSpPr txBox="1"/>
          <p:nvPr/>
        </p:nvSpPr>
        <p:spPr>
          <a:xfrm>
            <a:off x="9656063" y="3630452"/>
            <a:ext cx="184708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Зміна кольору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29"/>
          <p:cNvSpPr txBox="1"/>
          <p:nvPr/>
        </p:nvSpPr>
        <p:spPr>
          <a:xfrm>
            <a:off x="2359152" y="5222008"/>
            <a:ext cx="184708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Зміна запаху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29"/>
          <p:cNvSpPr txBox="1"/>
          <p:nvPr/>
        </p:nvSpPr>
        <p:spPr>
          <a:xfrm>
            <a:off x="7936992" y="4916424"/>
            <a:ext cx="1892808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Випромінювання або поглинання світла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29"/>
          <p:cNvSpPr txBox="1"/>
          <p:nvPr/>
        </p:nvSpPr>
        <p:spPr>
          <a:xfrm>
            <a:off x="4946904" y="4767322"/>
            <a:ext cx="2139696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Виділення або поглинання теплоти (нагрівання або охолодження суміші)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29"/>
          <p:cNvSpPr/>
          <p:nvPr/>
        </p:nvSpPr>
        <p:spPr>
          <a:xfrm>
            <a:off x="5833872" y="2450556"/>
            <a:ext cx="356616" cy="2075724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29"/>
          <p:cNvSpPr/>
          <p:nvPr/>
        </p:nvSpPr>
        <p:spPr>
          <a:xfrm rot="1640918">
            <a:off x="4590288" y="2309761"/>
            <a:ext cx="356616" cy="2280403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29"/>
          <p:cNvSpPr/>
          <p:nvPr/>
        </p:nvSpPr>
        <p:spPr>
          <a:xfrm rot="-1602907">
            <a:off x="6979109" y="2256488"/>
            <a:ext cx="356616" cy="2280403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29"/>
          <p:cNvSpPr/>
          <p:nvPr/>
        </p:nvSpPr>
        <p:spPr>
          <a:xfrm>
            <a:off x="7157417" y="1819656"/>
            <a:ext cx="1904287" cy="37936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29"/>
          <p:cNvSpPr/>
          <p:nvPr/>
        </p:nvSpPr>
        <p:spPr>
          <a:xfrm flipH="1">
            <a:off x="2878990" y="1836711"/>
            <a:ext cx="1839314" cy="37936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29"/>
          <p:cNvSpPr/>
          <p:nvPr/>
        </p:nvSpPr>
        <p:spPr>
          <a:xfrm rot="3276972">
            <a:off x="3898489" y="1894572"/>
            <a:ext cx="298704" cy="2106061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29"/>
          <p:cNvSpPr/>
          <p:nvPr/>
        </p:nvSpPr>
        <p:spPr>
          <a:xfrm rot="3276972">
            <a:off x="3898488" y="1894573"/>
            <a:ext cx="298704" cy="2106061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29"/>
          <p:cNvSpPr/>
          <p:nvPr/>
        </p:nvSpPr>
        <p:spPr>
          <a:xfrm rot="1746718">
            <a:off x="6821820" y="2737016"/>
            <a:ext cx="2581461" cy="354491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75909" y="0"/>
            <a:ext cx="9183382" cy="617306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3"/>
          <p:cNvSpPr/>
          <p:nvPr/>
        </p:nvSpPr>
        <p:spPr>
          <a:xfrm>
            <a:off x="320040" y="1984248"/>
            <a:ext cx="3182112" cy="38862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3"/>
          <p:cNvSpPr txBox="1"/>
          <p:nvPr/>
        </p:nvSpPr>
        <p:spPr>
          <a:xfrm>
            <a:off x="676656" y="2322576"/>
            <a:ext cx="2377440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Виконайте вправу за посиланням: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3"/>
          <p:cNvSpPr txBox="1"/>
          <p:nvPr/>
        </p:nvSpPr>
        <p:spPr>
          <a:xfrm>
            <a:off x="886968" y="3886200"/>
            <a:ext cx="1988941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https://learningapps.org/display?v=pizjbtudj24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E:\картинки по теме Школа\цифры знаки\images1.jpg" id="132" name="Google Shape;132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0040" y="0"/>
            <a:ext cx="2049460" cy="20494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30"/>
          <p:cNvSpPr txBox="1"/>
          <p:nvPr/>
        </p:nvSpPr>
        <p:spPr>
          <a:xfrm>
            <a:off x="210312" y="91440"/>
            <a:ext cx="1189634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Умови перебігу хімічних реакцій.</a:t>
            </a:r>
            <a:endParaRPr b="1" sz="40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30"/>
          <p:cNvSpPr txBox="1"/>
          <p:nvPr/>
        </p:nvSpPr>
        <p:spPr>
          <a:xfrm>
            <a:off x="393192" y="1014984"/>
            <a:ext cx="4315968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Для перебігу хімічних реакцій необхідні певні умови. Насамперед речовини слід перемішати.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5" name="Google Shape;495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2389" y="4388809"/>
            <a:ext cx="2392915" cy="1816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3192" y="2198749"/>
            <a:ext cx="4160520" cy="1544328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30"/>
          <p:cNvSpPr/>
          <p:nvPr/>
        </p:nvSpPr>
        <p:spPr>
          <a:xfrm>
            <a:off x="2084832" y="3922776"/>
            <a:ext cx="676656" cy="384048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30"/>
          <p:cNvSpPr txBox="1"/>
          <p:nvPr/>
        </p:nvSpPr>
        <p:spPr>
          <a:xfrm>
            <a:off x="6492240" y="1133856"/>
            <a:ext cx="475488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Але не завжди хімічна реакція починається відразу після перемішування речовин. Для здійснення багатьох хімічних реакцій потрібне постійне нагрівання або охолодження.</a:t>
            </a:r>
            <a:endParaRPr/>
          </a:p>
        </p:txBody>
      </p:sp>
      <p:pic>
        <p:nvPicPr>
          <p:cNvPr id="499" name="Google Shape;499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22592" y="2835148"/>
            <a:ext cx="3520440" cy="2961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1"/>
          <p:cNvSpPr txBox="1"/>
          <p:nvPr/>
        </p:nvSpPr>
        <p:spPr>
          <a:xfrm>
            <a:off x="210312" y="91440"/>
            <a:ext cx="1189634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Умови перебігу хімічних реакцій.</a:t>
            </a:r>
            <a:endParaRPr b="1" sz="40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31"/>
          <p:cNvSpPr txBox="1"/>
          <p:nvPr/>
        </p:nvSpPr>
        <p:spPr>
          <a:xfrm>
            <a:off x="393192" y="1014984"/>
            <a:ext cx="116494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Деякі реакції відбуваються під дією світла або електричного струму. </a:t>
            </a:r>
            <a:endParaRPr/>
          </a:p>
        </p:txBody>
      </p:sp>
      <p:pic>
        <p:nvPicPr>
          <p:cNvPr descr="Презентація до уроку на тему: &quot;ВОДА — УНІКАЛЬНА РЕЧОВИНА. ТВЕРДІСТЬ ВОДИ ТА  МЕТОДИ ЇЇ УСУНЕННЯ&quot;" id="506" name="Google Shape;50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75120" y="1807083"/>
            <a:ext cx="4114800" cy="3086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Фотохімічна дія світла | Урок на 5 завдань. Фізика" id="507" name="Google Shape;507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0896" y="1807083"/>
            <a:ext cx="5175504" cy="2723949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31"/>
          <p:cNvSpPr txBox="1"/>
          <p:nvPr/>
        </p:nvSpPr>
        <p:spPr>
          <a:xfrm>
            <a:off x="521208" y="5038344"/>
            <a:ext cx="1051560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Відомі нестійкі речовини, які розкладаються від тертя або удару. Умови, необхідні для перебігу різних реакцій, дуже різноманітні. Багато реакцій відбуваються за будь-яких умов, а деякі відбуваються лише за відповідних умов, які описані в хімічній літературі.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Методична доповідь «ГРУПОВА ФОРМА РОБОТИ НАВЧАННЯ ІНОЗЕМНІЙ МОВІ МАЙБУТНІХ  СПЕЦІАЛІСТІВ ВИЩИХ НАВЧАЛЬНИХ ЗАКЛАДІВ» | Інші методичні матеріали.  Англійська мова" id="513" name="Google Shape;51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10353" y="328469"/>
            <a:ext cx="5940655" cy="2752673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32"/>
          <p:cNvSpPr/>
          <p:nvPr/>
        </p:nvSpPr>
        <p:spPr>
          <a:xfrm>
            <a:off x="585216" y="457200"/>
            <a:ext cx="2980944" cy="2670048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32"/>
          <p:cNvSpPr/>
          <p:nvPr/>
        </p:nvSpPr>
        <p:spPr>
          <a:xfrm>
            <a:off x="740664" y="849677"/>
            <a:ext cx="2660903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Групова робота</a:t>
            </a:r>
            <a:endParaRPr b="1" sz="5400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32"/>
          <p:cNvSpPr/>
          <p:nvPr/>
        </p:nvSpPr>
        <p:spPr>
          <a:xfrm>
            <a:off x="658368" y="4197096"/>
            <a:ext cx="3547872" cy="202082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32"/>
          <p:cNvSpPr txBox="1"/>
          <p:nvPr/>
        </p:nvSpPr>
        <p:spPr>
          <a:xfrm>
            <a:off x="740665" y="4754880"/>
            <a:ext cx="294436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Перегляньте дослід. Запишіть ознаки хімічних реакцій, що спостерігали.</a:t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32"/>
          <p:cNvSpPr/>
          <p:nvPr/>
        </p:nvSpPr>
        <p:spPr>
          <a:xfrm>
            <a:off x="4410353" y="3685032"/>
            <a:ext cx="3343759" cy="2532888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p32"/>
          <p:cNvSpPr/>
          <p:nvPr/>
        </p:nvSpPr>
        <p:spPr>
          <a:xfrm>
            <a:off x="8263231" y="3714483"/>
            <a:ext cx="3298039" cy="2532888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p32"/>
          <p:cNvSpPr txBox="1"/>
          <p:nvPr/>
        </p:nvSpPr>
        <p:spPr>
          <a:xfrm>
            <a:off x="4919472" y="3977640"/>
            <a:ext cx="2331600" cy="21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www.youtube.com/watch?v=nTNdaFRlP0A&amp;ab_channel=%D0%A5%D1%96%D0%BC%D1%96%D1%87%D0%BD%D0%B8%D0%B9%D0%A4%D0%B0%D0%BA%D1%83%D0%BB%D1%8C%D1%82%D0%B5%D1%82%D0%9A%D0%9D%D0%A3%D1%96%D0%BC%D0%B5%D0%BD%D1%96%D0%A2%D0%B0%D1%80%D0%B0%D1%81%D0%B0%D0%A8%D0%B5%D0%B2%D1%87%D0%B5%D0%BD%D0%BA%D0%B0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32"/>
          <p:cNvSpPr txBox="1"/>
          <p:nvPr/>
        </p:nvSpPr>
        <p:spPr>
          <a:xfrm>
            <a:off x="8732520" y="4108502"/>
            <a:ext cx="2373000" cy="18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www.youtube.com/watch?v=YyAxBZQjO0k&amp;ab_channel=%D0%A5%D1%96%D0%BC%D1%96%D1%87%D0%BD%D0%B8%D0%B9%D0%A4%D0%B0%D0%BA%D1%83%D0%BB%D1%8C%D1%82%D0%B5%D1%82%D0%9A%D0%9D%D0%A3%D1%96%D0%BC%D0%B5%D0%BD%D1%96%D0%A2%D0%B0%D1%80%D0%B0%D1%81%D0%B0%D0%A8%D0%B5%D0%B2%D1%87%D0%B5%D0%BD%D0%BA%D0%B0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Вказуючи вниз смайлик Стоковий вектор ©yayayoyo 57898487" id="522" name="Google Shape;522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97148" y="3198363"/>
            <a:ext cx="974396" cy="1011949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32"/>
          <p:cNvSpPr/>
          <p:nvPr/>
        </p:nvSpPr>
        <p:spPr>
          <a:xfrm>
            <a:off x="2587751" y="2340864"/>
            <a:ext cx="4253595" cy="1415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40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Група 1</a:t>
            </a:r>
            <a:endParaRPr b="1" sz="3200" cap="none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Вказуючи вниз смайлик Стоковий вектор ©yayayoyo 57898487" id="524" name="Google Shape;524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>
            <a:off x="10550926" y="2340313"/>
            <a:ext cx="1348733" cy="1344719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32"/>
          <p:cNvSpPr/>
          <p:nvPr/>
        </p:nvSpPr>
        <p:spPr>
          <a:xfrm>
            <a:off x="6011949" y="3127248"/>
            <a:ext cx="487736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Група 2</a:t>
            </a:r>
            <a:endParaRPr b="1" sz="3200" cap="none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9069" y="22188"/>
            <a:ext cx="9015911" cy="6204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78196" y="5330952"/>
            <a:ext cx="1028844" cy="892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5236" y="4768504"/>
            <a:ext cx="1455893" cy="15333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Вражений смайлик Стоковий вектор ©yayayoyo 12097776" id="533" name="Google Shape;533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624980" y="22188"/>
            <a:ext cx="1567020" cy="14957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ллюстрация Химическая лаборатория в PNG и SVG" id="534" name="Google Shape;534;p3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079993" y="4270122"/>
            <a:ext cx="2587878" cy="2587878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33"/>
          <p:cNvSpPr txBox="1"/>
          <p:nvPr/>
        </p:nvSpPr>
        <p:spPr>
          <a:xfrm>
            <a:off x="5321808" y="2249424"/>
            <a:ext cx="2112264" cy="1104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3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Хімічні реакції</a:t>
            </a:r>
            <a:endParaRPr b="1" i="1" sz="32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Стикеры Колба — бесплатные стикеры образование" id="536" name="Google Shape;536;p3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2049" y="-18288"/>
            <a:ext cx="1567020" cy="15670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Химия гифки, анимированные GIF изображения химия - скачать гиф картинки на  GIFER" id="537" name="Google Shape;537;p3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840497" y="2024842"/>
            <a:ext cx="743347" cy="1096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4"/>
          <p:cNvSpPr/>
          <p:nvPr/>
        </p:nvSpPr>
        <p:spPr>
          <a:xfrm>
            <a:off x="4800600" y="384049"/>
            <a:ext cx="719632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https://naurok.com.ua/test/fizichni-ta-himichni-yavischa-3063631.html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p34"/>
          <p:cNvSpPr/>
          <p:nvPr/>
        </p:nvSpPr>
        <p:spPr>
          <a:xfrm>
            <a:off x="329184" y="1371600"/>
            <a:ext cx="3410712" cy="4023360"/>
          </a:xfrm>
          <a:prstGeom prst="verticalScroll">
            <a:avLst>
              <a:gd fmla="val 12500" name="adj"/>
            </a:avLst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p34"/>
          <p:cNvSpPr txBox="1"/>
          <p:nvPr/>
        </p:nvSpPr>
        <p:spPr>
          <a:xfrm>
            <a:off x="896112" y="2249424"/>
            <a:ext cx="2258568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Колективне виконання тесту</a:t>
            </a:r>
            <a:endParaRPr b="1"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5" name="Google Shape;545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67644" y="1956815"/>
            <a:ext cx="7429996" cy="40743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!!! все до оформлен. уроку. зобр до презентацій\!!!гіфи. оформлення презент\Vp3K.gif" id="546" name="Google Shape;546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6774129" y="860668"/>
            <a:ext cx="2071701" cy="7858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Человечки в презентацию без фона - фото и картинки abrakadabra.fun" id="547" name="Google Shape;547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52153" y="3736161"/>
            <a:ext cx="2738909" cy="2738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Як первісна людина господарювала ( господарство первісних людей). 6 клас.  НУШ | Тест на 11 запитань. Всесвітня історія. Історія України (інтегрований  курс)" id="553" name="Google Shape;553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279" y="65849"/>
            <a:ext cx="5733161" cy="3009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Екологічні проблеми і способи їхнього вирішення" id="554" name="Google Shape;554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06441" y="2624912"/>
            <a:ext cx="6254496" cy="3594724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35"/>
          <p:cNvSpPr txBox="1"/>
          <p:nvPr/>
        </p:nvSpPr>
        <p:spPr>
          <a:xfrm>
            <a:off x="73279" y="3075759"/>
            <a:ext cx="5870321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  початку  своєї  “хімічної  діяльності”  людина  обмежувалась  лише  одержанням  тепла (для  приготування  їжі, зігрівання). Тодішні  вироби  не  були  результатом  хімічного  перетворення:  прикріплені  до  палиць  камені, або  й навіть  просто  палиця  ставала  знаряддям  захисту, нападу , а  також  сільськогосподарським  знаряддям;  з  дерева  будувались  примітивні  човни  або  житла, шкіра  тварин  або  шерсть  овець  замінювала  одяг. Отже, в  ті  давні  часи  на  предмет  здійснювали  лише  фізичний  вплив  або  використовували  його  безпосередньо.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35"/>
          <p:cNvSpPr txBox="1"/>
          <p:nvPr/>
        </p:nvSpPr>
        <p:spPr>
          <a:xfrm>
            <a:off x="5806440" y="0"/>
            <a:ext cx="6385560" cy="36933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Розвинуте  суспільство  перестало  задовольнятись  вогнищем  первісної  людини. Почали виникати  виробництва  скла, металів, мила, гончарних  виробів, фарб, хліба. Тут  вже  використовується  набір  хімічних  реакцій, внаслідок  яких  в  атмосферу  викидається  цілий  букет  газоподібних  забруднювачів.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Далі небачений  розмах  хімізації  виробництва  став одним  із  факторів загрозливого  забруднення  природного  середовища  та  виснаження  природних  ресурсів. Природа  стала  не  тільки  невичерпним  джерелом  ресурсів, які  задовольняють  потреби  людини, а  й  бездонним  колодязем  для  відходів  її діяльності.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Микрофон — Википедия" id="561" name="Google Shape;561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24033" y="1580017"/>
            <a:ext cx="4572173" cy="3753276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36"/>
          <p:cNvSpPr/>
          <p:nvPr/>
        </p:nvSpPr>
        <p:spPr>
          <a:xfrm>
            <a:off x="31594" y="195943"/>
            <a:ext cx="1216040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Що ми можемо зробити для захисту навколишнього середовища?</a:t>
            </a:r>
            <a:endParaRPr b="1" sz="3200" cap="none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Правила збереження природи" id="563" name="Google Shape;563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2856" y="4425820"/>
            <a:ext cx="28575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Як швидко і просто навчити дитину кататися на велосипеді" id="564" name="Google Shape;564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2856" y="2447510"/>
            <a:ext cx="2849593" cy="18237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Економія питної води: чому це важливо і що робити" id="565" name="Google Shape;565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75841" y="4425820"/>
            <a:ext cx="2242704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Енергозбереження – твоє майбутнє та майбутнє твоєї країни" id="566" name="Google Shape;566;p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20684" y="893565"/>
            <a:ext cx="1990466" cy="1441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На закупи — без одноразових пакетів. Чи допоможе українцям львівський  досвід відмови від поліетилену" id="567" name="Google Shape;567;p3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837790" y="4596478"/>
            <a:ext cx="2489573" cy="16630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аборона пластику: в ЄС заборонили продаж одноразових пластикових виробів |  ЕкоПолітика" id="568" name="Google Shape;568;p3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433496" y="2827177"/>
            <a:ext cx="2396768" cy="15986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Не саджайте дерева бездумно! - Українська природоохоронна група" id="569" name="Google Shape;569;p3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433496" y="1045640"/>
            <a:ext cx="2416319" cy="16108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Як вибрати настільний комп`ютер | Який системний блок вибрати | hotline.ua" id="570" name="Google Shape;570;p3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724392" y="893565"/>
            <a:ext cx="3315082" cy="15539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37"/>
          <p:cNvSpPr/>
          <p:nvPr/>
        </p:nvSpPr>
        <p:spPr>
          <a:xfrm>
            <a:off x="1362456" y="256032"/>
            <a:ext cx="7888193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6600" cap="none">
                <a:solidFill>
                  <a:srgbClr val="4A7B29"/>
                </a:solidFill>
                <a:latin typeface="Calibri"/>
                <a:ea typeface="Calibri"/>
                <a:cs typeface="Calibri"/>
                <a:sym typeface="Calibri"/>
              </a:rPr>
              <a:t>Попрацюйте вдома!</a:t>
            </a:r>
            <a:endParaRPr/>
          </a:p>
        </p:txBody>
      </p:sp>
      <p:pic>
        <p:nvPicPr>
          <p:cNvPr descr="Блог учителя англійської мови Чепурної Марини Вікторівни: Домашнє завдання" id="576" name="Google Shape;576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50649" y="2836761"/>
            <a:ext cx="2732612" cy="33337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Мудрая сова картинка - 62 фото" id="577" name="Google Shape;577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205486" y="3214782"/>
            <a:ext cx="2894330" cy="2955765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37"/>
          <p:cNvSpPr/>
          <p:nvPr/>
        </p:nvSpPr>
        <p:spPr>
          <a:xfrm>
            <a:off x="3200400" y="1472184"/>
            <a:ext cx="7799832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rgbClr val="739A2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Опрацюйте §15</a:t>
            </a:r>
            <a:endParaRPr b="1" sz="3200">
              <a:solidFill>
                <a:srgbClr val="739A2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rgbClr val="739A2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Пройдіть тест «</a:t>
            </a:r>
            <a:r>
              <a:rPr b="1" lang="ru-RU" sz="3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Фізичні та хімічні явища. Хімічні реакції.</a:t>
            </a:r>
            <a:r>
              <a:rPr b="1" lang="ru-RU" sz="3200">
                <a:solidFill>
                  <a:srgbClr val="739A2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 за посиланням:</a:t>
            </a:r>
            <a:endParaRPr b="1" sz="3200">
              <a:solidFill>
                <a:srgbClr val="739A2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Блог вчителя початкових класів Шевчук С.А.: ТОВ «Всеосвіта» є офіційним  суб'єктом підвищення кваліфікації педагогів – Лист МОН" id="579" name="Google Shape;579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51157" y="4235146"/>
            <a:ext cx="4683513" cy="1553006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37"/>
          <p:cNvSpPr txBox="1"/>
          <p:nvPr/>
        </p:nvSpPr>
        <p:spPr>
          <a:xfrm>
            <a:off x="4115795" y="3041844"/>
            <a:ext cx="468987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https://vseosvita.ua/test/fizychni-ta-khimichni-iavyshcha-khimichni-reaktsii-4761391.html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Смайлы для химии (47 фото)" id="585" name="Google Shape;585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5030" y="288671"/>
            <a:ext cx="5751449" cy="58438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Смайл незнающий (45 фото)" id="586" name="Google Shape;586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02514" y="0"/>
            <a:ext cx="6199632" cy="6199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Колообіг води в природі" id="137" name="Google Shape;13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3670" y="755332"/>
            <a:ext cx="8010017" cy="5109484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4"/>
          <p:cNvSpPr txBox="1"/>
          <p:nvPr/>
        </p:nvSpPr>
        <p:spPr>
          <a:xfrm>
            <a:off x="1069848" y="256032"/>
            <a:ext cx="1042416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Вода постійно переходить із одного стану до іншого.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4"/>
          <p:cNvSpPr txBox="1"/>
          <p:nvPr/>
        </p:nvSpPr>
        <p:spPr>
          <a:xfrm>
            <a:off x="777240" y="5888736"/>
            <a:ext cx="953719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Не лише вода, а й інші речовини  та тіла постійно зазнають різних змін.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Домашні завдання 11 клас - Історія в школі" id="140" name="Google Shape;140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8659414" y="2994178"/>
            <a:ext cx="2834594" cy="2870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"/>
          <p:cNvSpPr/>
          <p:nvPr/>
        </p:nvSpPr>
        <p:spPr>
          <a:xfrm>
            <a:off x="466344" y="603504"/>
            <a:ext cx="9802368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 навколишньому світі постійно відбуваються зміни.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Приклади змін, що трапляються: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5"/>
          <p:cNvSpPr txBox="1"/>
          <p:nvPr/>
        </p:nvSpPr>
        <p:spPr>
          <a:xfrm>
            <a:off x="548640" y="36576"/>
            <a:ext cx="1110996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Явища</a:t>
            </a:r>
            <a:endParaRPr b="1" sz="40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Пори року - Це цікаво!🔥" id="147" name="Google Shape;14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0889" y="1675807"/>
            <a:ext cx="2189226" cy="2189226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5"/>
          <p:cNvSpPr txBox="1"/>
          <p:nvPr/>
        </p:nvSpPr>
        <p:spPr>
          <a:xfrm>
            <a:off x="466345" y="3892452"/>
            <a:ext cx="209397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Зміна пір року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Річки Карпат: водні багатства гір, які варто побачити" id="149" name="Google Shape;149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60320" y="1675807"/>
            <a:ext cx="2925924" cy="2194443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5"/>
          <p:cNvSpPr txBox="1"/>
          <p:nvPr/>
        </p:nvSpPr>
        <p:spPr>
          <a:xfrm>
            <a:off x="2962656" y="3892452"/>
            <a:ext cx="281635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Рух  води в річці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Ріст і розвиток рослин. | Презентація. Біологія" id="151" name="Google Shape;151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6344" y="4315968"/>
            <a:ext cx="2917835" cy="1529592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5"/>
          <p:cNvSpPr txBox="1"/>
          <p:nvPr/>
        </p:nvSpPr>
        <p:spPr>
          <a:xfrm>
            <a:off x="859535" y="5899744"/>
            <a:ext cx="170078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Ріст  рослин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95074" y="4288876"/>
            <a:ext cx="2670484" cy="1583776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5"/>
          <p:cNvSpPr txBox="1"/>
          <p:nvPr/>
        </p:nvSpPr>
        <p:spPr>
          <a:xfrm>
            <a:off x="4370832" y="5899744"/>
            <a:ext cx="165506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Ріст  людини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Розвиток тварин | Тест на 10 запитань. Біологія" id="155" name="Google Shape;155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30941" y="4212584"/>
            <a:ext cx="3162867" cy="1660068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5"/>
          <p:cNvSpPr txBox="1"/>
          <p:nvPr/>
        </p:nvSpPr>
        <p:spPr>
          <a:xfrm>
            <a:off x="6976872" y="5899744"/>
            <a:ext cx="202996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Ріст  тварин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702749" y="1663771"/>
            <a:ext cx="3304091" cy="2180082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5"/>
          <p:cNvSpPr txBox="1"/>
          <p:nvPr/>
        </p:nvSpPr>
        <p:spPr>
          <a:xfrm>
            <a:off x="6365558" y="3902830"/>
            <a:ext cx="264128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Зміна дня та ночі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Чому воду для заварювання чаю не можна доводити до кипіння" id="159" name="Google Shape;159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215120" y="1675807"/>
            <a:ext cx="2729245" cy="2178848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5"/>
          <p:cNvSpPr txBox="1"/>
          <p:nvPr/>
        </p:nvSpPr>
        <p:spPr>
          <a:xfrm>
            <a:off x="9372223" y="3902830"/>
            <a:ext cx="257214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Кипіння  води в чайнику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Як зробити сир з кислого молока в домашніх умовах - Mixo" id="161" name="Google Shape;161;p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959293" y="4311778"/>
            <a:ext cx="2045041" cy="1533782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5"/>
          <p:cNvSpPr txBox="1"/>
          <p:nvPr/>
        </p:nvSpPr>
        <p:spPr>
          <a:xfrm>
            <a:off x="10067544" y="5899744"/>
            <a:ext cx="193679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Скисання молока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"/>
          <p:cNvSpPr/>
          <p:nvPr/>
        </p:nvSpPr>
        <p:spPr>
          <a:xfrm>
            <a:off x="466344" y="603504"/>
            <a:ext cx="1129284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Зміни, що відбуваються з тілами природи називають </a:t>
            </a:r>
            <a:r>
              <a:rPr b="1" lang="ru-RU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явищами</a:t>
            </a: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Залежно від того, у якій сфері життя відбуваються явища, їх можна поділити на: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6"/>
          <p:cNvSpPr txBox="1"/>
          <p:nvPr/>
        </p:nvSpPr>
        <p:spPr>
          <a:xfrm>
            <a:off x="548640" y="36576"/>
            <a:ext cx="1110996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Явища</a:t>
            </a:r>
            <a:endParaRPr b="1" sz="40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6"/>
          <p:cNvSpPr/>
          <p:nvPr/>
        </p:nvSpPr>
        <p:spPr>
          <a:xfrm>
            <a:off x="5120640" y="2897201"/>
            <a:ext cx="1426464" cy="105156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6"/>
          <p:cNvSpPr txBox="1"/>
          <p:nvPr/>
        </p:nvSpPr>
        <p:spPr>
          <a:xfrm>
            <a:off x="5151120" y="3131469"/>
            <a:ext cx="140817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Розрізняють явища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6"/>
          <p:cNvSpPr/>
          <p:nvPr/>
        </p:nvSpPr>
        <p:spPr>
          <a:xfrm>
            <a:off x="2916936" y="1783080"/>
            <a:ext cx="1417320" cy="850392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6"/>
          <p:cNvSpPr/>
          <p:nvPr/>
        </p:nvSpPr>
        <p:spPr>
          <a:xfrm>
            <a:off x="2916936" y="3100107"/>
            <a:ext cx="1417320" cy="850392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6"/>
          <p:cNvSpPr/>
          <p:nvPr/>
        </p:nvSpPr>
        <p:spPr>
          <a:xfrm>
            <a:off x="2916936" y="4504944"/>
            <a:ext cx="1417320" cy="850392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6"/>
          <p:cNvSpPr/>
          <p:nvPr/>
        </p:nvSpPr>
        <p:spPr>
          <a:xfrm>
            <a:off x="7239000" y="1783080"/>
            <a:ext cx="1417320" cy="850392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6"/>
          <p:cNvSpPr/>
          <p:nvPr/>
        </p:nvSpPr>
        <p:spPr>
          <a:xfrm>
            <a:off x="7239000" y="3060192"/>
            <a:ext cx="1417320" cy="850392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7239000" y="4504944"/>
            <a:ext cx="1417320" cy="850392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7470648" y="4709160"/>
            <a:ext cx="85953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Хімічні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6"/>
          <p:cNvSpPr txBox="1"/>
          <p:nvPr/>
        </p:nvSpPr>
        <p:spPr>
          <a:xfrm>
            <a:off x="3054096" y="4709160"/>
            <a:ext cx="95097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Фізичні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2956560" y="3310127"/>
            <a:ext cx="137769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Геологічні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6"/>
          <p:cNvSpPr txBox="1"/>
          <p:nvPr/>
        </p:nvSpPr>
        <p:spPr>
          <a:xfrm>
            <a:off x="7333488" y="3310127"/>
            <a:ext cx="132283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Біологічні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6"/>
          <p:cNvSpPr txBox="1"/>
          <p:nvPr/>
        </p:nvSpPr>
        <p:spPr>
          <a:xfrm>
            <a:off x="7333488" y="1984248"/>
            <a:ext cx="132283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Соціальні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6"/>
          <p:cNvSpPr txBox="1"/>
          <p:nvPr/>
        </p:nvSpPr>
        <p:spPr>
          <a:xfrm>
            <a:off x="2916936" y="1984248"/>
            <a:ext cx="141732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Атмосферні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Що робити під час смерчу - Гречка - Новини Кропивницький" id="183" name="Google Shape;18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6344" y="1569661"/>
            <a:ext cx="1798615" cy="11954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Небезпечні геологічні явища і процеси" id="184" name="Google Shape;184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6344" y="3105619"/>
            <a:ext cx="1798320" cy="11988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Нет описания фото." id="185" name="Google Shape;185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6345" y="4623800"/>
            <a:ext cx="1798320" cy="12557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Наука без маски: 10 заповедей современного ученого" id="186" name="Google Shape;186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464167" y="1569661"/>
            <a:ext cx="2096897" cy="12002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Нет описания фото." id="187" name="Google Shape;187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680448" y="3098369"/>
            <a:ext cx="1758696" cy="13190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Правила безпеки під час відпочину на природі | Піщанська сільська рада" id="188" name="Google Shape;188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668549" y="4709160"/>
            <a:ext cx="1892515" cy="123013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6"/>
          <p:cNvSpPr/>
          <p:nvPr/>
        </p:nvSpPr>
        <p:spPr>
          <a:xfrm>
            <a:off x="6720840" y="3310127"/>
            <a:ext cx="356616" cy="39493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6"/>
          <p:cNvSpPr/>
          <p:nvPr/>
        </p:nvSpPr>
        <p:spPr>
          <a:xfrm flipH="1">
            <a:off x="4527042" y="3297327"/>
            <a:ext cx="364236" cy="39493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6"/>
          <p:cNvSpPr/>
          <p:nvPr/>
        </p:nvSpPr>
        <p:spPr>
          <a:xfrm rot="-1548073">
            <a:off x="6270719" y="2437971"/>
            <a:ext cx="896112" cy="31976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6"/>
          <p:cNvSpPr/>
          <p:nvPr/>
        </p:nvSpPr>
        <p:spPr>
          <a:xfrm rot="-9208312">
            <a:off x="4498847" y="2418163"/>
            <a:ext cx="896112" cy="31976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6"/>
          <p:cNvSpPr/>
          <p:nvPr/>
        </p:nvSpPr>
        <p:spPr>
          <a:xfrm rot="1946492">
            <a:off x="6328409" y="4120954"/>
            <a:ext cx="896112" cy="31976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6"/>
          <p:cNvSpPr/>
          <p:nvPr/>
        </p:nvSpPr>
        <p:spPr>
          <a:xfrm rot="8955224">
            <a:off x="4490176" y="4179878"/>
            <a:ext cx="896112" cy="31976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6"/>
          <p:cNvSpPr txBox="1"/>
          <p:nvPr/>
        </p:nvSpPr>
        <p:spPr>
          <a:xfrm>
            <a:off x="4471414" y="5078492"/>
            <a:ext cx="299923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1800">
                <a:solidFill>
                  <a:srgbClr val="000099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Будь-які зміни,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1800">
                <a:solidFill>
                  <a:srgbClr val="000099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що відбуваються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1800">
                <a:solidFill>
                  <a:srgbClr val="000099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у світі, називаються </a:t>
            </a:r>
            <a:r>
              <a:rPr b="1" i="1" lang="ru-RU" sz="1800" u="sng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явищами.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"/>
          <p:cNvSpPr txBox="1"/>
          <p:nvPr/>
        </p:nvSpPr>
        <p:spPr>
          <a:xfrm>
            <a:off x="548640" y="91440"/>
            <a:ext cx="1110996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Фізичні явища</a:t>
            </a:r>
            <a:endParaRPr b="1" sz="40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тающий кубик льда на синем фоне украшенный каплями воды Фото И картинка для  бесплатной загрузки - Pngtree" id="201" name="Google Shape;20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7870" y="1078992"/>
            <a:ext cx="3182109" cy="21214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Природна питна вода &quot;Ключ Здоров'я&quot; - В горах температура кипения жидкости  постепенно падает. Это связано с тем, что атмосферное давление при  восхождении на гору постепенно снижается . Например на Эвересте вода  закипает" id="202" name="Google Shape;202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7702" y="3558915"/>
            <a:ext cx="2159992" cy="24685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Цей спосіб від конденсату на вікнах може призвести до цвілі у приміщенні |  Стайлер" id="203" name="Google Shape;203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91399" y="3702809"/>
            <a:ext cx="3876929" cy="21807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відки на шибках взимку з'являються візерунки? :: Сто тисяч &quot;чому&quot;. Чомучка" id="204" name="Google Shape;204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40039" y="607302"/>
            <a:ext cx="2999105" cy="22418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Формула воды h2o – Бесплатные иконки: образование" id="205" name="Google Shape;205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27094" y="1437508"/>
            <a:ext cx="810017" cy="8100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Формула воды h2o – Бесплатные иконки: образование" id="206" name="Google Shape;206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634825" y="4611694"/>
            <a:ext cx="538143" cy="5381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Вода | Тест з природничих наук – «На Урок»" id="207" name="Google Shape;207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283754" y="3002331"/>
            <a:ext cx="3191585" cy="21638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Формула воды h2o – Бесплатные иконки: образование" id="208" name="Google Shape;208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62397" y="3355918"/>
            <a:ext cx="538143" cy="5381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Формула воды h2o – Бесплатные иконки: образование" id="209" name="Google Shape;209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814542" y="4793195"/>
            <a:ext cx="538143" cy="5381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Формула воды h2o – Бесплатные иконки: образование" id="210" name="Google Shape;210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083613" y="2127041"/>
            <a:ext cx="538143" cy="538143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7"/>
          <p:cNvSpPr txBox="1"/>
          <p:nvPr/>
        </p:nvSpPr>
        <p:spPr>
          <a:xfrm>
            <a:off x="3977640" y="1078992"/>
            <a:ext cx="3721608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 переході з одного агрегатного стану до іншого склад води не змінюється.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Нова речовина </a:t>
            </a:r>
            <a:r>
              <a:rPr b="1" lang="ru-RU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не утворюється!!!</a:t>
            </a:r>
            <a:endParaRPr b="1"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"/>
          <p:cNvSpPr/>
          <p:nvPr/>
        </p:nvSpPr>
        <p:spPr>
          <a:xfrm>
            <a:off x="548640" y="877825"/>
            <a:ext cx="1110996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Коваль бере залізний брусок, нагріває його,  б’є  по ньому молотом і  в  результаті отримує виріб.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Чи змінюється в  цьому випадку залізо  — речовина, з  якої складався брусок? Ні. Під ударами атоми в  залізі рухаються, зміщуються, але самі не змінюються. Таке явище належить до фізичних.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8"/>
          <p:cNvSpPr txBox="1"/>
          <p:nvPr/>
        </p:nvSpPr>
        <p:spPr>
          <a:xfrm>
            <a:off x="548640" y="91440"/>
            <a:ext cx="1110996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Фізичні явища</a:t>
            </a:r>
            <a:endParaRPr b="1" sz="40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Кований меч із розою сувенір ковані вироби кований подарок подарки  подарунок (ID#1786014040), цена: 2500 ₴, купить на Prom.ua" id="218" name="Google Shape;21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1031" y="1789698"/>
            <a:ext cx="1910969" cy="25496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Ковані скульптури - купити від виробника | ПДК Бастіон" id="219" name="Google Shape;21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53736" y="1763062"/>
            <a:ext cx="2584365" cy="25007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Журнальний столик | ACANT" id="220" name="Google Shape;220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0023" y="3725736"/>
            <a:ext cx="3372233" cy="2249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Ковані брами" id="221" name="Google Shape;221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626495" y="4263816"/>
            <a:ext cx="2666142" cy="19987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Кована лавка №4 - купити металеві та дерев'яні огорожі у Львові та Києві,  ціна в інтернет магазині забор.укр" id="222" name="Google Shape;222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83177" y="1902577"/>
            <a:ext cx="2860203" cy="16393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Ковані елементи від виробника. Доставка по Україні" id="223" name="Google Shape;223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080973" y="2339235"/>
            <a:ext cx="1386501" cy="1386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Вакансія коваля на молотах і пресах | Харківський обласний центр зайнятості" id="224" name="Google Shape;224;p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125230" y="1902577"/>
            <a:ext cx="3310003" cy="2206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833399" y="4104806"/>
            <a:ext cx="1597829" cy="222343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8"/>
          <p:cNvSpPr txBox="1"/>
          <p:nvPr/>
        </p:nvSpPr>
        <p:spPr>
          <a:xfrm>
            <a:off x="5612715" y="4339361"/>
            <a:ext cx="3101517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Залізний брусок і  залізний шолом складаються з  однієї речовини  — заліза. Тому перетворення бруска на шолом є  фізичним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процесом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9"/>
          <p:cNvSpPr/>
          <p:nvPr/>
        </p:nvSpPr>
        <p:spPr>
          <a:xfrm>
            <a:off x="1051560" y="877825"/>
            <a:ext cx="884224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Явища, під час яких змінюється форма предмета або агрегатний стан речовини, але не змінюється її склад, називають </a:t>
            </a:r>
            <a:r>
              <a:rPr b="1" lang="ru-RU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фізичними</a:t>
            </a: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9"/>
          <p:cNvSpPr txBox="1"/>
          <p:nvPr/>
        </p:nvSpPr>
        <p:spPr>
          <a:xfrm>
            <a:off x="548640" y="91440"/>
            <a:ext cx="1110996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Фізичні явища</a:t>
            </a:r>
            <a:endParaRPr b="1" sz="40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3" name="Google Shape;23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7512" y="1835630"/>
            <a:ext cx="2581635" cy="3172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66615" y="1835630"/>
            <a:ext cx="2883880" cy="3172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12516" y="1849539"/>
            <a:ext cx="2562583" cy="311511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9"/>
          <p:cNvSpPr/>
          <p:nvPr/>
        </p:nvSpPr>
        <p:spPr>
          <a:xfrm>
            <a:off x="3511296" y="3099816"/>
            <a:ext cx="768096" cy="73152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9"/>
          <p:cNvSpPr/>
          <p:nvPr/>
        </p:nvSpPr>
        <p:spPr>
          <a:xfrm>
            <a:off x="7647457" y="3099816"/>
            <a:ext cx="768096" cy="73152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9"/>
          <p:cNvSpPr txBox="1"/>
          <p:nvPr/>
        </p:nvSpPr>
        <p:spPr>
          <a:xfrm>
            <a:off x="667511" y="5513832"/>
            <a:ext cx="1050758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Під час фізичних явищ частинки в речовині не змінюються, отже, не змінюються й властивості речовин.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Ретро">
  <a:themeElements>
    <a:clrScheme name="Зеленый и желтый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2024-10-28T10:58:00Z</dcterms:created>
  <dc:creator>belous_raja1964@outlook.com</dc:creator>
</cp:coreProperties>
</file>