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57" r:id="rId3"/>
    <p:sldId id="258" r:id="rId4"/>
    <p:sldId id="259" r:id="rId5"/>
    <p:sldId id="267" r:id="rId6"/>
    <p:sldId id="260" r:id="rId7"/>
    <p:sldId id="261" r:id="rId8"/>
    <p:sldId id="262" r:id="rId9"/>
    <p:sldId id="263" r:id="rId10"/>
    <p:sldId id="264" r:id="rId11"/>
    <p:sldId id="265" r:id="rId12"/>
    <p:sldId id="266" r:id="rId13"/>
    <p:sldId id="268" r:id="rId14"/>
    <p:sldId id="269" r:id="rId15"/>
    <p:sldId id="270" r:id="rId16"/>
    <p:sldId id="278" r:id="rId17"/>
    <p:sldId id="272" r:id="rId18"/>
    <p:sldId id="273" r:id="rId19"/>
    <p:sldId id="274" r:id="rId20"/>
    <p:sldId id="275" r:id="rId21"/>
    <p:sldId id="276" r:id="rId22"/>
    <p:sldId id="280" r:id="rId2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97" d="100"/>
          <a:sy n="97" d="100"/>
        </p:scale>
        <p:origin x="96"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uk-UA" smtClean="0"/>
              <a:t>Зразок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79467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373350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8317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2250672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52952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201833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96497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uk-UA" smtClean="0"/>
              <a:t>Зразок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2676213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186102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EFFEFA3D-2226-4CE2-91CE-1BFD33AF84BB}" type="datetimeFigureOut">
              <a:rPr lang="uk-UA" smtClean="0"/>
              <a:t>15.11.2024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354796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EFFEFA3D-2226-4CE2-91CE-1BFD33AF84BB}" type="datetimeFigureOut">
              <a:rPr lang="uk-UA" smtClean="0"/>
              <a:t>15.11.2024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38116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EFFEFA3D-2226-4CE2-91CE-1BFD33AF84BB}" type="datetimeFigureOut">
              <a:rPr lang="uk-UA" smtClean="0"/>
              <a:t>15.11.2024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401746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EFFEFA3D-2226-4CE2-91CE-1BFD33AF84BB}" type="datetimeFigureOut">
              <a:rPr lang="uk-UA" smtClean="0"/>
              <a:t>15.11.2024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61038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EFA3D-2226-4CE2-91CE-1BFD33AF84BB}" type="datetimeFigureOut">
              <a:rPr lang="uk-UA" smtClean="0"/>
              <a:t>15.11.2024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23644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uk-UA" smtClean="0"/>
              <a:t>Зразок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uk-UA" smtClean="0"/>
              <a:t>Зразок тексту</a:t>
            </a:r>
          </a:p>
        </p:txBody>
      </p:sp>
      <p:sp>
        <p:nvSpPr>
          <p:cNvPr id="5" name="Date Placeholder 4"/>
          <p:cNvSpPr>
            <a:spLocks noGrp="1"/>
          </p:cNvSpPr>
          <p:nvPr>
            <p:ph type="dt" sz="half" idx="10"/>
          </p:nvPr>
        </p:nvSpPr>
        <p:spPr/>
        <p:txBody>
          <a:bodyPr/>
          <a:lstStyle/>
          <a:p>
            <a:fld id="{EFFEFA3D-2226-4CE2-91CE-1BFD33AF84BB}" type="datetimeFigureOut">
              <a:rPr lang="uk-UA" smtClean="0"/>
              <a:t>15.11.2024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10737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EFFEFA3D-2226-4CE2-91CE-1BFD33AF84BB}" type="datetimeFigureOut">
              <a:rPr lang="uk-UA" smtClean="0"/>
              <a:t>15.11.2024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F62DA4E-75CE-4871-A145-7FDD7DDE336F}" type="slidenum">
              <a:rPr lang="uk-UA" smtClean="0"/>
              <a:t>‹№›</a:t>
            </a:fld>
            <a:endParaRPr lang="uk-UA"/>
          </a:p>
        </p:txBody>
      </p:sp>
    </p:spTree>
    <p:extLst>
      <p:ext uri="{BB962C8B-B14F-4D97-AF65-F5344CB8AC3E}">
        <p14:creationId xmlns:p14="http://schemas.microsoft.com/office/powerpoint/2010/main" val="192311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uk-UA" smtClean="0"/>
              <a:t>Зразок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FEFA3D-2226-4CE2-91CE-1BFD33AF84BB}" type="datetimeFigureOut">
              <a:rPr lang="uk-UA" smtClean="0"/>
              <a:t>15.11.2024</a:t>
            </a:fld>
            <a:endParaRPr lang="uk-U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F62DA4E-75CE-4871-A145-7FDD7DDE336F}" type="slidenum">
              <a:rPr lang="uk-UA" smtClean="0"/>
              <a:t>‹№›</a:t>
            </a:fld>
            <a:endParaRPr lang="uk-UA"/>
          </a:p>
        </p:txBody>
      </p:sp>
    </p:spTree>
    <p:extLst>
      <p:ext uri="{BB962C8B-B14F-4D97-AF65-F5344CB8AC3E}">
        <p14:creationId xmlns:p14="http://schemas.microsoft.com/office/powerpoint/2010/main" val="1123105298"/>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724829"/>
            <a:ext cx="7766936" cy="3326007"/>
          </a:xfrm>
        </p:spPr>
        <p:txBody>
          <a:bodyPr/>
          <a:lstStyle/>
          <a:p>
            <a:pPr algn="l"/>
            <a:r>
              <a:rPr lang="uk-UA" dirty="0" smtClean="0"/>
              <a:t>Урок фізики для 9 класу. Дистанційне навчання.</a:t>
            </a:r>
            <a:br>
              <a:rPr lang="uk-UA" dirty="0" smtClean="0"/>
            </a:br>
            <a:endParaRPr lang="uk-UA" dirty="0"/>
          </a:p>
        </p:txBody>
      </p:sp>
      <p:sp>
        <p:nvSpPr>
          <p:cNvPr id="3" name="Підзаголовок 2"/>
          <p:cNvSpPr>
            <a:spLocks noGrp="1"/>
          </p:cNvSpPr>
          <p:nvPr>
            <p:ph type="subTitle" idx="1"/>
          </p:nvPr>
        </p:nvSpPr>
        <p:spPr/>
        <p:txBody>
          <a:bodyPr/>
          <a:lstStyle/>
          <a:p>
            <a:pPr algn="l"/>
            <a:r>
              <a:rPr lang="uk-UA" dirty="0" smtClean="0"/>
              <a:t>Виконала вчитель фізики комунального опорного закладу </a:t>
            </a:r>
            <a:endParaRPr lang="uk-UA" dirty="0" smtClean="0"/>
          </a:p>
          <a:p>
            <a:pPr algn="l"/>
            <a:r>
              <a:rPr lang="uk-UA" dirty="0" smtClean="0"/>
              <a:t>’’</a:t>
            </a:r>
            <a:r>
              <a:rPr lang="uk-UA" dirty="0" err="1" smtClean="0"/>
              <a:t>Сенчанська</a:t>
            </a:r>
            <a:r>
              <a:rPr lang="uk-UA" dirty="0" smtClean="0"/>
              <a:t> </a:t>
            </a:r>
            <a:r>
              <a:rPr lang="uk-UA" dirty="0" smtClean="0"/>
              <a:t>загальноосвітня школа І-ІІІ ступенів </a:t>
            </a:r>
            <a:r>
              <a:rPr lang="uk-UA" dirty="0" err="1" smtClean="0"/>
              <a:t>Сенчанської</a:t>
            </a:r>
            <a:r>
              <a:rPr lang="uk-UA" dirty="0" smtClean="0"/>
              <a:t> сільської ради Полтавської області ’’ </a:t>
            </a:r>
            <a:r>
              <a:rPr lang="uk-UA" dirty="0" err="1" smtClean="0"/>
              <a:t>Самовол</a:t>
            </a:r>
            <a:r>
              <a:rPr lang="uk-UA" dirty="0" smtClean="0"/>
              <a:t> Лідія Сергіївна</a:t>
            </a:r>
            <a:endParaRPr lang="uk-UA" dirty="0"/>
          </a:p>
        </p:txBody>
      </p:sp>
    </p:spTree>
    <p:extLst>
      <p:ext uri="{BB962C8B-B14F-4D97-AF65-F5344CB8AC3E}">
        <p14:creationId xmlns:p14="http://schemas.microsoft.com/office/powerpoint/2010/main" val="3328100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Будова ока:</a:t>
            </a:r>
            <a:endParaRPr lang="uk-UA" dirty="0"/>
          </a:p>
        </p:txBody>
      </p:sp>
      <p:sp>
        <p:nvSpPr>
          <p:cNvPr id="3" name="Місце для вмісту 2"/>
          <p:cNvSpPr>
            <a:spLocks noGrp="1"/>
          </p:cNvSpPr>
          <p:nvPr>
            <p:ph idx="1"/>
          </p:nvPr>
        </p:nvSpPr>
        <p:spPr>
          <a:xfrm>
            <a:off x="677334" y="2160589"/>
            <a:ext cx="8596668" cy="4066790"/>
          </a:xfrm>
        </p:spPr>
        <p:txBody>
          <a:bodyPr/>
          <a:lstStyle/>
          <a:p>
            <a:r>
              <a:rPr lang="uk-UA" dirty="0"/>
              <a:t> </a:t>
            </a:r>
            <a:r>
              <a:rPr lang="uk-UA" b="1" dirty="0"/>
              <a:t>Склера</a:t>
            </a:r>
            <a:r>
              <a:rPr lang="uk-UA" dirty="0"/>
              <a:t> – щільна непрозора оболонка, яка ззовні вкриває око. </a:t>
            </a:r>
          </a:p>
          <a:p>
            <a:r>
              <a:rPr lang="uk-UA" b="1" dirty="0"/>
              <a:t>Сітківка</a:t>
            </a:r>
            <a:r>
              <a:rPr lang="uk-UA" dirty="0"/>
              <a:t> – світлочутлива поверхня очного </a:t>
            </a:r>
            <a:r>
              <a:rPr lang="uk-UA" dirty="0" err="1"/>
              <a:t>дна</a:t>
            </a:r>
            <a:r>
              <a:rPr lang="uk-UA" dirty="0"/>
              <a:t>. </a:t>
            </a:r>
          </a:p>
          <a:p>
            <a:r>
              <a:rPr lang="uk-UA" b="1" dirty="0"/>
              <a:t>Рогівка</a:t>
            </a:r>
            <a:r>
              <a:rPr lang="uk-UA" dirty="0"/>
              <a:t> – прозора рогова оболонка, що діє як збиральна лінза й забезпечує 75% здатності ока заломлювати світло.    </a:t>
            </a:r>
          </a:p>
          <a:p>
            <a:r>
              <a:rPr lang="uk-UA" b="1" dirty="0"/>
              <a:t>Зіниця</a:t>
            </a:r>
            <a:r>
              <a:rPr lang="uk-UA" dirty="0"/>
              <a:t>-  круглий отвір, який звужується в разі збільшення освітленості й розширюється в разі її ослаблення. </a:t>
            </a:r>
          </a:p>
          <a:p>
            <a:r>
              <a:rPr lang="uk-UA" b="1" dirty="0"/>
              <a:t>Кришталик</a:t>
            </a:r>
            <a:r>
              <a:rPr lang="uk-UA" dirty="0"/>
              <a:t> – збиральна лінза, яка завдяки скріпленим із нею м’язами може змінювати свою кривизну, а отже оптичну силу. </a:t>
            </a:r>
          </a:p>
          <a:p>
            <a:r>
              <a:rPr lang="uk-UA" b="1" dirty="0"/>
              <a:t>Райдужка -</a:t>
            </a:r>
            <a:r>
              <a:rPr lang="uk-UA" dirty="0"/>
              <a:t> (райдужна оболонка) має в різних людей різне забарвлення. </a:t>
            </a:r>
            <a:endParaRPr lang="uk-UA" dirty="0" smtClean="0"/>
          </a:p>
          <a:p>
            <a:r>
              <a:rPr lang="uk-UA" dirty="0" smtClean="0"/>
              <a:t>С</a:t>
            </a:r>
            <a:r>
              <a:rPr lang="uk-UA" b="1" dirty="0" smtClean="0"/>
              <a:t>клисте </a:t>
            </a:r>
            <a:r>
              <a:rPr lang="uk-UA" b="1" dirty="0"/>
              <a:t>тіло</a:t>
            </a:r>
            <a:r>
              <a:rPr lang="uk-UA" dirty="0"/>
              <a:t> – прозора драглиста маса, що заповнює простір між кристаликом і сітківкою.</a:t>
            </a:r>
          </a:p>
          <a:p>
            <a:endParaRPr lang="uk-UA" dirty="0"/>
          </a:p>
        </p:txBody>
      </p:sp>
    </p:spTree>
    <p:extLst>
      <p:ext uri="{BB962C8B-B14F-4D97-AF65-F5344CB8AC3E}">
        <p14:creationId xmlns:p14="http://schemas.microsoft.com/office/powerpoint/2010/main" val="14423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Зір і бачення:</a:t>
            </a:r>
            <a:endParaRPr lang="uk-UA" dirty="0"/>
          </a:p>
        </p:txBody>
      </p:sp>
      <p:sp>
        <p:nvSpPr>
          <p:cNvPr id="3" name="Місце для вмісту 2"/>
          <p:cNvSpPr>
            <a:spLocks noGrp="1"/>
          </p:cNvSpPr>
          <p:nvPr>
            <p:ph idx="1"/>
          </p:nvPr>
        </p:nvSpPr>
        <p:spPr/>
        <p:txBody>
          <a:bodyPr/>
          <a:lstStyle/>
          <a:p>
            <a:r>
              <a:rPr lang="uk-UA" dirty="0"/>
              <a:t>Зображення утворюється на сітківці, яка є світлочутливою ділянкою ока. Тут є світлочутливі елементи - колбочки і палички. Кришталик - прозоре пружне тіло. Що має форму двоопуклої лінзи. </a:t>
            </a:r>
            <a:r>
              <a:rPr lang="uk-UA" dirty="0" smtClean="0"/>
              <a:t>Світло, </a:t>
            </a:r>
            <a:r>
              <a:rPr lang="uk-UA" dirty="0"/>
              <a:t>потрапляючи в око, залишається на передній поверхні ока, в рогівці, кришталику і склоподібному тілі, завдяки чому на сітківці одержується дійсне, зменшене, обернене зображення предмета.</a:t>
            </a:r>
          </a:p>
        </p:txBody>
      </p:sp>
      <p:pic>
        <p:nvPicPr>
          <p:cNvPr id="4" name="Рисунок 3"/>
          <p:cNvPicPr>
            <a:picLocks noChangeAspect="1"/>
          </p:cNvPicPr>
          <p:nvPr/>
        </p:nvPicPr>
        <p:blipFill>
          <a:blip r:embed="rId2"/>
          <a:stretch>
            <a:fillRect/>
          </a:stretch>
        </p:blipFill>
        <p:spPr>
          <a:xfrm>
            <a:off x="1017366" y="4175337"/>
            <a:ext cx="4083308" cy="1965331"/>
          </a:xfrm>
          <a:prstGeom prst="rect">
            <a:avLst/>
          </a:prstGeom>
        </p:spPr>
      </p:pic>
      <p:pic>
        <p:nvPicPr>
          <p:cNvPr id="5" name="Рисунок 4"/>
          <p:cNvPicPr>
            <a:picLocks noChangeAspect="1"/>
          </p:cNvPicPr>
          <p:nvPr/>
        </p:nvPicPr>
        <p:blipFill>
          <a:blip r:embed="rId3"/>
          <a:stretch>
            <a:fillRect/>
          </a:stretch>
        </p:blipFill>
        <p:spPr>
          <a:xfrm>
            <a:off x="5245470" y="4175337"/>
            <a:ext cx="5024665" cy="1965331"/>
          </a:xfrm>
          <a:prstGeom prst="rect">
            <a:avLst/>
          </a:prstGeom>
        </p:spPr>
      </p:pic>
    </p:spTree>
    <p:extLst>
      <p:ext uri="{BB962C8B-B14F-4D97-AF65-F5344CB8AC3E}">
        <p14:creationId xmlns:p14="http://schemas.microsoft.com/office/powerpoint/2010/main" val="1632099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Колірний зір. Як людина бачить кольори?</a:t>
            </a:r>
            <a:endParaRPr lang="uk-UA" dirty="0"/>
          </a:p>
        </p:txBody>
      </p:sp>
      <p:sp>
        <p:nvSpPr>
          <p:cNvPr id="3" name="Місце для вмісту 2"/>
          <p:cNvSpPr>
            <a:spLocks noGrp="1"/>
          </p:cNvSpPr>
          <p:nvPr>
            <p:ph idx="1"/>
          </p:nvPr>
        </p:nvSpPr>
        <p:spPr>
          <a:xfrm>
            <a:off x="929582" y="2701256"/>
            <a:ext cx="8596668" cy="3880773"/>
          </a:xfrm>
        </p:spPr>
        <p:txBody>
          <a:bodyPr/>
          <a:lstStyle/>
          <a:p>
            <a:endParaRPr lang="uk-UA" b="1" dirty="0" smtClean="0"/>
          </a:p>
          <a:p>
            <a:endParaRPr lang="uk-UA" b="1" dirty="0"/>
          </a:p>
          <a:p>
            <a:endParaRPr lang="uk-UA" b="1" dirty="0" smtClean="0"/>
          </a:p>
          <a:p>
            <a:endParaRPr lang="uk-UA" b="1" dirty="0"/>
          </a:p>
          <a:p>
            <a:endParaRPr lang="uk-UA" b="1" dirty="0" smtClean="0"/>
          </a:p>
          <a:p>
            <a:r>
              <a:rPr lang="uk-UA" dirty="0"/>
              <a:t>Як утворюються колірний зір можна зрозуміти, переглянувши симуляції  за посиланням: </a:t>
            </a:r>
          </a:p>
          <a:p>
            <a:pPr marL="0" indent="0">
              <a:buNone/>
            </a:pPr>
            <a:r>
              <a:rPr lang="uk-UA" b="1" dirty="0" smtClean="0"/>
              <a:t>     https</a:t>
            </a:r>
            <a:r>
              <a:rPr lang="uk-UA" b="1" dirty="0"/>
              <a:t>://phet.colorado.edu/uk/simulations/color-vision</a:t>
            </a:r>
            <a:endParaRPr lang="uk-UA" dirty="0"/>
          </a:p>
          <a:p>
            <a:pPr marL="0" indent="0">
              <a:buNone/>
            </a:pPr>
            <a:r>
              <a:rPr lang="uk-UA" b="1" dirty="0" smtClean="0"/>
              <a:t> </a:t>
            </a:r>
            <a:endParaRPr lang="uk-UA" dirty="0"/>
          </a:p>
          <a:p>
            <a:endParaRPr lang="uk-UA" dirty="0"/>
          </a:p>
        </p:txBody>
      </p:sp>
      <p:pic>
        <p:nvPicPr>
          <p:cNvPr id="4" name="Рисунок 3"/>
          <p:cNvPicPr>
            <a:picLocks noChangeAspect="1"/>
          </p:cNvPicPr>
          <p:nvPr/>
        </p:nvPicPr>
        <p:blipFill>
          <a:blip r:embed="rId2"/>
          <a:stretch>
            <a:fillRect/>
          </a:stretch>
        </p:blipFill>
        <p:spPr>
          <a:xfrm>
            <a:off x="1158122" y="2160588"/>
            <a:ext cx="3997202" cy="2236637"/>
          </a:xfrm>
          <a:prstGeom prst="rect">
            <a:avLst/>
          </a:prstGeom>
        </p:spPr>
      </p:pic>
      <p:pic>
        <p:nvPicPr>
          <p:cNvPr id="5" name="Рисунок 4"/>
          <p:cNvPicPr>
            <a:picLocks noChangeAspect="1"/>
          </p:cNvPicPr>
          <p:nvPr/>
        </p:nvPicPr>
        <p:blipFill>
          <a:blip r:embed="rId3"/>
          <a:stretch>
            <a:fillRect/>
          </a:stretch>
        </p:blipFill>
        <p:spPr>
          <a:xfrm>
            <a:off x="5636112" y="2160587"/>
            <a:ext cx="3389647" cy="2250869"/>
          </a:xfrm>
          <a:prstGeom prst="rect">
            <a:avLst/>
          </a:prstGeom>
        </p:spPr>
      </p:pic>
    </p:spTree>
    <p:extLst>
      <p:ext uri="{BB962C8B-B14F-4D97-AF65-F5344CB8AC3E}">
        <p14:creationId xmlns:p14="http://schemas.microsoft.com/office/powerpoint/2010/main" val="2139103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Інерція зору:</a:t>
            </a:r>
            <a:endParaRPr lang="uk-UA" dirty="0"/>
          </a:p>
        </p:txBody>
      </p:sp>
      <p:sp>
        <p:nvSpPr>
          <p:cNvPr id="3" name="Місце для вмісту 2"/>
          <p:cNvSpPr>
            <a:spLocks noGrp="1"/>
          </p:cNvSpPr>
          <p:nvPr>
            <p:ph idx="1"/>
          </p:nvPr>
        </p:nvSpPr>
        <p:spPr>
          <a:xfrm>
            <a:off x="677334" y="2160588"/>
            <a:ext cx="8596668" cy="3880773"/>
          </a:xfrm>
        </p:spPr>
        <p:txBody>
          <a:bodyPr/>
          <a:lstStyle/>
          <a:p>
            <a:r>
              <a:rPr lang="uk-UA" dirty="0"/>
              <a:t>Після того  зображення предмета зникає із сітківки ока, зоровий образ, викликаний цим предметом зберігається у свідомості людини протягом 0,1 с. цю властивість називають інерцією зору. Наприклад, стробоскопічна світлина гімнаста, який виконує вправи на поперечні. Інерцію зору використовують при створення анімаційного кіно. Картинки на екрані дуже швидко змінюються одна на одну (24 кадри в секунду).</a:t>
            </a:r>
          </a:p>
          <a:p>
            <a:endParaRPr lang="uk-UA" dirty="0"/>
          </a:p>
        </p:txBody>
      </p:sp>
      <p:pic>
        <p:nvPicPr>
          <p:cNvPr id="4" name="Рисунок 3"/>
          <p:cNvPicPr>
            <a:picLocks noChangeAspect="1"/>
          </p:cNvPicPr>
          <p:nvPr/>
        </p:nvPicPr>
        <p:blipFill>
          <a:blip r:embed="rId2"/>
          <a:stretch>
            <a:fillRect/>
          </a:stretch>
        </p:blipFill>
        <p:spPr>
          <a:xfrm>
            <a:off x="701022" y="4100973"/>
            <a:ext cx="2539412" cy="1874157"/>
          </a:xfrm>
          <a:prstGeom prst="rect">
            <a:avLst/>
          </a:prstGeom>
        </p:spPr>
      </p:pic>
      <p:pic>
        <p:nvPicPr>
          <p:cNvPr id="5" name="Рисунок 4"/>
          <p:cNvPicPr>
            <a:picLocks noChangeAspect="1"/>
          </p:cNvPicPr>
          <p:nvPr/>
        </p:nvPicPr>
        <p:blipFill>
          <a:blip r:embed="rId3"/>
          <a:stretch>
            <a:fillRect/>
          </a:stretch>
        </p:blipFill>
        <p:spPr>
          <a:xfrm>
            <a:off x="4354647" y="4100975"/>
            <a:ext cx="2517951" cy="1874156"/>
          </a:xfrm>
          <a:prstGeom prst="rect">
            <a:avLst/>
          </a:prstGeom>
        </p:spPr>
      </p:pic>
      <p:pic>
        <p:nvPicPr>
          <p:cNvPr id="6" name="Рисунок 5"/>
          <p:cNvPicPr>
            <a:picLocks noChangeAspect="1"/>
          </p:cNvPicPr>
          <p:nvPr/>
        </p:nvPicPr>
        <p:blipFill>
          <a:blip r:embed="rId4"/>
          <a:stretch>
            <a:fillRect/>
          </a:stretch>
        </p:blipFill>
        <p:spPr>
          <a:xfrm>
            <a:off x="7713010" y="4100974"/>
            <a:ext cx="3153204" cy="1874157"/>
          </a:xfrm>
          <a:prstGeom prst="rect">
            <a:avLst/>
          </a:prstGeom>
        </p:spPr>
      </p:pic>
    </p:spTree>
    <p:extLst>
      <p:ext uri="{BB962C8B-B14F-4D97-AF65-F5344CB8AC3E}">
        <p14:creationId xmlns:p14="http://schemas.microsoft.com/office/powerpoint/2010/main" val="184421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Акомодація:</a:t>
            </a:r>
            <a:endParaRPr lang="uk-UA" dirty="0"/>
          </a:p>
        </p:txBody>
      </p:sp>
      <p:sp>
        <p:nvSpPr>
          <p:cNvPr id="3" name="Місце для вмісту 2"/>
          <p:cNvSpPr>
            <a:spLocks noGrp="1"/>
          </p:cNvSpPr>
          <p:nvPr>
            <p:ph idx="1"/>
          </p:nvPr>
        </p:nvSpPr>
        <p:spPr/>
        <p:txBody>
          <a:bodyPr/>
          <a:lstStyle/>
          <a:p>
            <a:r>
              <a:rPr lang="uk-UA" dirty="0"/>
              <a:t>Акомодація – це здатність кришталика змінювати свою кривизну в разі зміни відстані до розглядуваного предмета.</a:t>
            </a:r>
          </a:p>
          <a:p>
            <a:endParaRPr lang="uk-UA" dirty="0"/>
          </a:p>
        </p:txBody>
      </p:sp>
      <p:pic>
        <p:nvPicPr>
          <p:cNvPr id="4" name="Рисунок 3"/>
          <p:cNvPicPr>
            <a:picLocks noChangeAspect="1"/>
          </p:cNvPicPr>
          <p:nvPr/>
        </p:nvPicPr>
        <p:blipFill>
          <a:blip r:embed="rId2"/>
          <a:stretch>
            <a:fillRect/>
          </a:stretch>
        </p:blipFill>
        <p:spPr>
          <a:xfrm>
            <a:off x="5859044" y="3230881"/>
            <a:ext cx="4667663" cy="2266670"/>
          </a:xfrm>
          <a:prstGeom prst="rect">
            <a:avLst/>
          </a:prstGeom>
        </p:spPr>
      </p:pic>
      <p:pic>
        <p:nvPicPr>
          <p:cNvPr id="5" name="Рисунок 4"/>
          <p:cNvPicPr>
            <a:picLocks noChangeAspect="1"/>
          </p:cNvPicPr>
          <p:nvPr/>
        </p:nvPicPr>
        <p:blipFill>
          <a:blip r:embed="rId3"/>
          <a:stretch>
            <a:fillRect/>
          </a:stretch>
        </p:blipFill>
        <p:spPr>
          <a:xfrm>
            <a:off x="263170" y="3230881"/>
            <a:ext cx="5076770" cy="2166309"/>
          </a:xfrm>
          <a:prstGeom prst="rect">
            <a:avLst/>
          </a:prstGeom>
        </p:spPr>
      </p:pic>
    </p:spTree>
    <p:extLst>
      <p:ext uri="{BB962C8B-B14F-4D97-AF65-F5344CB8AC3E}">
        <p14:creationId xmlns:p14="http://schemas.microsoft.com/office/powerpoint/2010/main" val="271992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Оптичні ілюзії:</a:t>
            </a:r>
            <a:endParaRPr lang="uk-UA" dirty="0"/>
          </a:p>
        </p:txBody>
      </p:sp>
      <p:sp>
        <p:nvSpPr>
          <p:cNvPr id="3" name="Місце для вмісту 2"/>
          <p:cNvSpPr>
            <a:spLocks noGrp="1"/>
          </p:cNvSpPr>
          <p:nvPr>
            <p:ph idx="1"/>
          </p:nvPr>
        </p:nvSpPr>
        <p:spPr>
          <a:xfrm>
            <a:off x="494454" y="1270000"/>
            <a:ext cx="8596668" cy="3880773"/>
          </a:xfrm>
        </p:spPr>
        <p:txBody>
          <a:bodyPr/>
          <a:lstStyle/>
          <a:p>
            <a:r>
              <a:rPr lang="uk-UA" dirty="0"/>
              <a:t>Оптична ілюзія — феномен, при якому людина сприймає візуальні образи інакше, ніж вони існують насправді</a:t>
            </a:r>
            <a:r>
              <a:rPr lang="uk-UA" dirty="0" smtClean="0"/>
              <a:t>.</a:t>
            </a:r>
          </a:p>
          <a:p>
            <a:r>
              <a:rPr lang="uk-UA" dirty="0" smtClean="0"/>
              <a:t> </a:t>
            </a:r>
            <a:r>
              <a:rPr lang="uk-UA" dirty="0"/>
              <a:t>Обман зору змушує бачити рухи у нерухомих зображеннях, неправильно оцінювати розміри об'єктів і навіть сприймати неіснуючі форми. </a:t>
            </a:r>
            <a:endParaRPr lang="uk-UA" dirty="0" smtClean="0"/>
          </a:p>
          <a:p>
            <a:r>
              <a:rPr lang="uk-UA" dirty="0" smtClean="0"/>
              <a:t>Оптичні </a:t>
            </a:r>
            <a:r>
              <a:rPr lang="uk-UA" dirty="0"/>
              <a:t>ілюзії здатні ввести в оману мозок і змусити бачити речі, яких насправді немає. Науковці використовують такі зображення для того, аби зрозуміти, як люди обробляють візуальну </a:t>
            </a:r>
            <a:r>
              <a:rPr lang="uk-UA" dirty="0" smtClean="0"/>
              <a:t>інформацію.</a:t>
            </a:r>
            <a:endParaRPr lang="uk-UA" dirty="0"/>
          </a:p>
        </p:txBody>
      </p:sp>
      <p:pic>
        <p:nvPicPr>
          <p:cNvPr id="4" name="Рисунок 3"/>
          <p:cNvPicPr>
            <a:picLocks noChangeAspect="1"/>
          </p:cNvPicPr>
          <p:nvPr/>
        </p:nvPicPr>
        <p:blipFill>
          <a:blip r:embed="rId2"/>
          <a:stretch>
            <a:fillRect/>
          </a:stretch>
        </p:blipFill>
        <p:spPr>
          <a:xfrm>
            <a:off x="1432502" y="3808610"/>
            <a:ext cx="3801322" cy="2149981"/>
          </a:xfrm>
          <a:prstGeom prst="rect">
            <a:avLst/>
          </a:prstGeom>
        </p:spPr>
      </p:pic>
      <p:pic>
        <p:nvPicPr>
          <p:cNvPr id="5" name="Рисунок 4"/>
          <p:cNvPicPr>
            <a:picLocks noChangeAspect="1"/>
          </p:cNvPicPr>
          <p:nvPr/>
        </p:nvPicPr>
        <p:blipFill>
          <a:blip r:embed="rId3"/>
          <a:stretch>
            <a:fillRect/>
          </a:stretch>
        </p:blipFill>
        <p:spPr>
          <a:xfrm>
            <a:off x="6875880" y="3808610"/>
            <a:ext cx="3648521" cy="2149981"/>
          </a:xfrm>
          <a:prstGeom prst="rect">
            <a:avLst/>
          </a:prstGeom>
        </p:spPr>
      </p:pic>
    </p:spTree>
    <p:extLst>
      <p:ext uri="{BB962C8B-B14F-4D97-AF65-F5344CB8AC3E}">
        <p14:creationId xmlns:p14="http://schemas.microsoft.com/office/powerpoint/2010/main" val="115046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Цікаве відео. Приклад оптичної ілюзії: </a:t>
            </a:r>
            <a:r>
              <a:rPr lang="uk-UA" sz="2700" b="1" dirty="0" smtClean="0"/>
              <a:t>https</a:t>
            </a:r>
            <a:r>
              <a:rPr lang="uk-UA" sz="2700" b="1" dirty="0"/>
              <a:t>://www.youtube.com/watch?v=ZHD3O57x98Y  (тривалість 2 хв51с</a:t>
            </a:r>
            <a:r>
              <a:rPr lang="uk-UA" b="1" dirty="0"/>
              <a:t>)</a:t>
            </a:r>
            <a:r>
              <a:rPr lang="uk-UA" dirty="0"/>
              <a:t/>
            </a:r>
            <a:br>
              <a:rPr lang="uk-UA" dirty="0"/>
            </a:br>
            <a:endParaRPr lang="uk-UA" dirty="0"/>
          </a:p>
        </p:txBody>
      </p:sp>
      <p:pic>
        <p:nvPicPr>
          <p:cNvPr id="4" name="ЦІ 5 ВІДЕО ЗЛАМАЮТЬ ТВІЙ МОЗОК! ОПТИЧНІ ІЛЮЗіЇ (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96068" y="2044332"/>
            <a:ext cx="7313612" cy="4118751"/>
          </a:xfrm>
        </p:spPr>
      </p:pic>
    </p:spTree>
    <p:extLst>
      <p:ext uri="{BB962C8B-B14F-4D97-AF65-F5344CB8AC3E}">
        <p14:creationId xmlns:p14="http://schemas.microsoft.com/office/powerpoint/2010/main" val="240528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Вади зору:</a:t>
            </a:r>
            <a:endParaRPr lang="uk-UA" dirty="0"/>
          </a:p>
        </p:txBody>
      </p:sp>
      <p:sp>
        <p:nvSpPr>
          <p:cNvPr id="3" name="Місце для вмісту 2"/>
          <p:cNvSpPr>
            <a:spLocks noGrp="1"/>
          </p:cNvSpPr>
          <p:nvPr>
            <p:ph idx="1"/>
          </p:nvPr>
        </p:nvSpPr>
        <p:spPr>
          <a:xfrm>
            <a:off x="220134" y="1405055"/>
            <a:ext cx="8596668" cy="4683512"/>
          </a:xfrm>
        </p:spPr>
        <p:txBody>
          <a:bodyPr>
            <a:normAutofit fontScale="47500" lnSpcReduction="20000"/>
          </a:bodyPr>
          <a:lstStyle/>
          <a:p>
            <a:r>
              <a:rPr lang="uk-UA" sz="3800" dirty="0">
                <a:latin typeface="+mj-lt"/>
                <a:cs typeface="Times New Roman" panose="02020603050405020304" pitchFamily="18" charset="0"/>
              </a:rPr>
              <a:t>З роками, а іноді з різних причин, кришталик втрачає еластичні властивості і вже не так реагує, як раніше. Виникає короткозорість або далекозорість.</a:t>
            </a:r>
          </a:p>
          <a:p>
            <a:r>
              <a:rPr lang="uk-UA" sz="3800" dirty="0">
                <a:latin typeface="+mj-lt"/>
                <a:cs typeface="Times New Roman" panose="02020603050405020304" pitchFamily="18" charset="0"/>
              </a:rPr>
              <a:t>Очі поділяються на три основні групи: нормальні, короткозорі й далекозорі</a:t>
            </a:r>
            <a:r>
              <a:rPr lang="uk-UA" sz="3800" dirty="0" smtClean="0">
                <a:latin typeface="+mj-lt"/>
                <a:cs typeface="Times New Roman" panose="02020603050405020304" pitchFamily="18" charset="0"/>
              </a:rPr>
              <a:t>. Відстань найкращого зору становить 25 см.</a:t>
            </a:r>
          </a:p>
          <a:p>
            <a:endParaRPr lang="uk-UA" sz="3800" dirty="0">
              <a:latin typeface="+mj-lt"/>
              <a:cs typeface="Times New Roman" panose="02020603050405020304" pitchFamily="18" charset="0"/>
            </a:endParaRPr>
          </a:p>
          <a:p>
            <a:endParaRPr lang="uk-UA" sz="2100" dirty="0" smtClean="0">
              <a:latin typeface="+mj-lt"/>
              <a:cs typeface="Times New Roman" panose="02020603050405020304" pitchFamily="18" charset="0"/>
            </a:endParaRPr>
          </a:p>
          <a:p>
            <a:endParaRPr lang="uk-UA" dirty="0"/>
          </a:p>
          <a:p>
            <a:endParaRPr lang="uk-UA" dirty="0" smtClean="0"/>
          </a:p>
          <a:p>
            <a:endParaRPr lang="uk-UA" dirty="0" smtClean="0"/>
          </a:p>
          <a:p>
            <a:endParaRPr lang="uk-UA" dirty="0"/>
          </a:p>
          <a:p>
            <a:r>
              <a:rPr lang="uk-UA" sz="3800" dirty="0" smtClean="0"/>
              <a:t>Фокусна </a:t>
            </a:r>
            <a:r>
              <a:rPr lang="uk-UA" sz="3800" dirty="0"/>
              <a:t>відстань нормального ока становить приблизно 1,71 см</a:t>
            </a:r>
            <a:r>
              <a:rPr lang="uk-UA" sz="3800" dirty="0" smtClean="0"/>
              <a:t>. </a:t>
            </a:r>
            <a:endParaRPr lang="uk-UA" sz="3800" dirty="0"/>
          </a:p>
          <a:p>
            <a:endParaRPr lang="uk-UA" sz="3800" dirty="0" smtClean="0"/>
          </a:p>
          <a:p>
            <a:r>
              <a:rPr lang="uk-UA" sz="3800" dirty="0" smtClean="0"/>
              <a:t>Короткозорість </a:t>
            </a:r>
            <a:r>
              <a:rPr lang="uk-UA" sz="3800" dirty="0"/>
              <a:t>коригується окулярами із розсіювальними лінзами, оптична сила яких </a:t>
            </a:r>
            <a:r>
              <a:rPr lang="uk-UA" sz="3800" dirty="0" smtClean="0"/>
              <a:t> ’’- </a:t>
            </a:r>
            <a:r>
              <a:rPr lang="uk-UA" sz="3800" dirty="0" err="1"/>
              <a:t>дптр</a:t>
            </a:r>
            <a:r>
              <a:rPr lang="uk-UA" sz="3800" dirty="0" smtClean="0"/>
              <a:t>’’.</a:t>
            </a:r>
          </a:p>
          <a:p>
            <a:r>
              <a:rPr lang="uk-UA" sz="3800" dirty="0"/>
              <a:t>Далекозорість коригується окулярами зі збиральними лінзами, Оптична сила </a:t>
            </a:r>
            <a:r>
              <a:rPr lang="uk-UA" sz="3800" dirty="0" smtClean="0"/>
              <a:t>яких  ’’+ </a:t>
            </a:r>
            <a:r>
              <a:rPr lang="uk-UA" sz="3800" dirty="0" err="1"/>
              <a:t>дптр</a:t>
            </a:r>
            <a:r>
              <a:rPr lang="uk-UA" sz="3800" dirty="0"/>
              <a:t>’’.</a:t>
            </a:r>
          </a:p>
          <a:p>
            <a:endParaRPr lang="uk-UA" sz="3800" dirty="0"/>
          </a:p>
          <a:p>
            <a:endParaRPr lang="uk-UA" sz="3800" dirty="0"/>
          </a:p>
        </p:txBody>
      </p:sp>
      <p:pic>
        <p:nvPicPr>
          <p:cNvPr id="4" name="Рисунок 3"/>
          <p:cNvPicPr>
            <a:picLocks noChangeAspect="1"/>
          </p:cNvPicPr>
          <p:nvPr/>
        </p:nvPicPr>
        <p:blipFill>
          <a:blip r:embed="rId2"/>
          <a:stretch>
            <a:fillRect/>
          </a:stretch>
        </p:blipFill>
        <p:spPr>
          <a:xfrm>
            <a:off x="1016877" y="2778660"/>
            <a:ext cx="2641540" cy="1194855"/>
          </a:xfrm>
          <a:prstGeom prst="rect">
            <a:avLst/>
          </a:prstGeom>
        </p:spPr>
      </p:pic>
      <p:pic>
        <p:nvPicPr>
          <p:cNvPr id="7" name="Рисунок 6"/>
          <p:cNvPicPr>
            <a:picLocks noChangeAspect="1"/>
          </p:cNvPicPr>
          <p:nvPr/>
        </p:nvPicPr>
        <p:blipFill>
          <a:blip r:embed="rId3"/>
          <a:stretch>
            <a:fillRect/>
          </a:stretch>
        </p:blipFill>
        <p:spPr>
          <a:xfrm>
            <a:off x="4189485" y="2778661"/>
            <a:ext cx="3236598" cy="1195151"/>
          </a:xfrm>
          <a:prstGeom prst="rect">
            <a:avLst/>
          </a:prstGeom>
        </p:spPr>
      </p:pic>
      <p:pic>
        <p:nvPicPr>
          <p:cNvPr id="8" name="Рисунок 7"/>
          <p:cNvPicPr>
            <a:picLocks noChangeAspect="1"/>
          </p:cNvPicPr>
          <p:nvPr/>
        </p:nvPicPr>
        <p:blipFill>
          <a:blip r:embed="rId4"/>
          <a:stretch>
            <a:fillRect/>
          </a:stretch>
        </p:blipFill>
        <p:spPr>
          <a:xfrm>
            <a:off x="7957152" y="2778662"/>
            <a:ext cx="3055062" cy="1195151"/>
          </a:xfrm>
          <a:prstGeom prst="rect">
            <a:avLst/>
          </a:prstGeom>
        </p:spPr>
      </p:pic>
    </p:spTree>
    <p:extLst>
      <p:ext uri="{BB962C8B-B14F-4D97-AF65-F5344CB8AC3E}">
        <p14:creationId xmlns:p14="http://schemas.microsoft.com/office/powerpoint/2010/main" val="3730972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Розв’язування задач:</a:t>
            </a:r>
            <a:endParaRPr lang="uk-UA" dirty="0"/>
          </a:p>
        </p:txBody>
      </p:sp>
      <p:sp>
        <p:nvSpPr>
          <p:cNvPr id="3" name="Місце для вмісту 2"/>
          <p:cNvSpPr>
            <a:spLocks noGrp="1"/>
          </p:cNvSpPr>
          <p:nvPr>
            <p:ph idx="1"/>
          </p:nvPr>
        </p:nvSpPr>
        <p:spPr>
          <a:xfrm>
            <a:off x="677334" y="1369448"/>
            <a:ext cx="8596668" cy="4532602"/>
          </a:xfrm>
        </p:spPr>
        <p:txBody>
          <a:bodyPr/>
          <a:lstStyle/>
          <a:p>
            <a:r>
              <a:rPr lang="uk-UA" dirty="0" smtClean="0"/>
              <a:t>1.</a:t>
            </a:r>
            <a:r>
              <a:rPr lang="uk-UA" dirty="0"/>
              <a:t> Яку ваду зору корегують дані окуляри? </a:t>
            </a:r>
          </a:p>
          <a:p>
            <a:endParaRPr lang="uk-UA" dirty="0" smtClean="0"/>
          </a:p>
          <a:p>
            <a:endParaRPr lang="uk-UA" dirty="0"/>
          </a:p>
          <a:p>
            <a:endParaRPr lang="uk-UA" dirty="0" smtClean="0"/>
          </a:p>
          <a:p>
            <a:r>
              <a:rPr lang="uk-UA" u="sng" dirty="0" smtClean="0"/>
              <a:t>Розв’язання:</a:t>
            </a:r>
            <a:r>
              <a:rPr lang="uk-UA" dirty="0" smtClean="0"/>
              <a:t> Розглянувши </a:t>
            </a:r>
            <a:r>
              <a:rPr lang="uk-UA" dirty="0"/>
              <a:t>позначення діоптрій на </a:t>
            </a:r>
            <a:r>
              <a:rPr lang="uk-UA" dirty="0" smtClean="0"/>
              <a:t>окулярах (+ 4 </a:t>
            </a:r>
            <a:r>
              <a:rPr lang="uk-UA" dirty="0" err="1" smtClean="0"/>
              <a:t>дптр</a:t>
            </a:r>
            <a:r>
              <a:rPr lang="uk-UA" dirty="0" smtClean="0"/>
              <a:t>.), </a:t>
            </a:r>
            <a:r>
              <a:rPr lang="uk-UA" dirty="0"/>
              <a:t>встановили, що окуляри мають збиральні лінзи, </a:t>
            </a:r>
            <a:r>
              <a:rPr lang="uk-UA" dirty="0" smtClean="0"/>
              <a:t>а, отже, </a:t>
            </a:r>
            <a:r>
              <a:rPr lang="uk-UA" dirty="0"/>
              <a:t>призначені для людей </a:t>
            </a:r>
            <a:r>
              <a:rPr lang="uk-UA" dirty="0" smtClean="0"/>
              <a:t>із </a:t>
            </a:r>
            <a:r>
              <a:rPr lang="uk-UA" dirty="0"/>
              <a:t>далекозорістю. </a:t>
            </a:r>
            <a:endParaRPr lang="uk-UA" dirty="0" smtClean="0"/>
          </a:p>
          <a:p>
            <a:pPr marL="0" indent="0">
              <a:buNone/>
            </a:pPr>
            <a:r>
              <a:rPr lang="uk-UA" dirty="0" smtClean="0"/>
              <a:t>     Відповідь</a:t>
            </a:r>
            <a:r>
              <a:rPr lang="uk-UA" dirty="0"/>
              <a:t>: далекозорість. </a:t>
            </a:r>
            <a:endParaRPr lang="uk-UA" dirty="0" smtClean="0"/>
          </a:p>
          <a:p>
            <a:r>
              <a:rPr lang="uk-UA" dirty="0"/>
              <a:t>Вправа  ’’Побач ілюзію’’. Дивимось на крапку між кольорами, рахуємо до 20. Переводимо очі на стелю і милуємося українським прапором. Пробуйте! </a:t>
            </a:r>
            <a:r>
              <a:rPr lang="uk-UA" dirty="0" smtClean="0"/>
              <a:t>Це </a:t>
            </a:r>
            <a:r>
              <a:rPr lang="uk-UA" dirty="0"/>
              <a:t>супер!</a:t>
            </a:r>
          </a:p>
          <a:p>
            <a:endParaRPr lang="uk-UA" dirty="0"/>
          </a:p>
          <a:p>
            <a:endParaRPr lang="uk-UA" dirty="0"/>
          </a:p>
        </p:txBody>
      </p:sp>
      <p:pic>
        <p:nvPicPr>
          <p:cNvPr id="4" name="Рисунок 3"/>
          <p:cNvPicPr>
            <a:picLocks noChangeAspect="1"/>
          </p:cNvPicPr>
          <p:nvPr/>
        </p:nvPicPr>
        <p:blipFill>
          <a:blip r:embed="rId2"/>
          <a:stretch>
            <a:fillRect/>
          </a:stretch>
        </p:blipFill>
        <p:spPr>
          <a:xfrm>
            <a:off x="3691350" y="1818791"/>
            <a:ext cx="3248038" cy="1192423"/>
          </a:xfrm>
          <a:prstGeom prst="rect">
            <a:avLst/>
          </a:prstGeom>
        </p:spPr>
      </p:pic>
      <p:pic>
        <p:nvPicPr>
          <p:cNvPr id="5" name="Рисунок 4"/>
          <p:cNvPicPr>
            <a:picLocks noChangeAspect="1"/>
          </p:cNvPicPr>
          <p:nvPr/>
        </p:nvPicPr>
        <p:blipFill>
          <a:blip r:embed="rId3"/>
          <a:stretch>
            <a:fillRect/>
          </a:stretch>
        </p:blipFill>
        <p:spPr>
          <a:xfrm>
            <a:off x="3604640" y="5131181"/>
            <a:ext cx="4542322" cy="1541737"/>
          </a:xfrm>
          <a:prstGeom prst="rect">
            <a:avLst/>
          </a:prstGeom>
        </p:spPr>
      </p:pic>
    </p:spTree>
    <p:extLst>
      <p:ext uri="{BB962C8B-B14F-4D97-AF65-F5344CB8AC3E}">
        <p14:creationId xmlns:p14="http://schemas.microsoft.com/office/powerpoint/2010/main" val="2274668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Тренувальні вправи для збереження зору за посиланням </a:t>
            </a:r>
            <a:br>
              <a:rPr lang="uk-UA" dirty="0" smtClean="0"/>
            </a:br>
            <a:r>
              <a:rPr lang="uk-UA" sz="2000" b="1" dirty="0" smtClean="0"/>
              <a:t>https</a:t>
            </a:r>
            <a:r>
              <a:rPr lang="uk-UA" sz="2000" b="1" dirty="0"/>
              <a:t>://www.youtube.com/watch?v=8gvoPGoxnxA </a:t>
            </a:r>
            <a:r>
              <a:rPr lang="uk-UA" sz="2000" b="1" dirty="0" smtClean="0"/>
              <a:t>(тривалість 1хв 10с) </a:t>
            </a:r>
            <a:r>
              <a:rPr lang="uk-UA" sz="2000" dirty="0"/>
              <a:t/>
            </a:r>
            <a:br>
              <a:rPr lang="uk-UA" sz="2000" dirty="0"/>
            </a:br>
            <a:endParaRPr lang="uk-UA" sz="2000" dirty="0"/>
          </a:p>
        </p:txBody>
      </p:sp>
      <p:pic>
        <p:nvPicPr>
          <p:cNvPr id="4" name="Gymnastics for the eyes (1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10348" y="2114868"/>
            <a:ext cx="6900862" cy="3881437"/>
          </a:xfrm>
        </p:spPr>
      </p:pic>
    </p:spTree>
    <p:extLst>
      <p:ext uri="{BB962C8B-B14F-4D97-AF65-F5344CB8AC3E}">
        <p14:creationId xmlns:p14="http://schemas.microsoft.com/office/powerpoint/2010/main" val="3328762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756598" cy="1320800"/>
          </a:xfrm>
        </p:spPr>
        <p:txBody>
          <a:bodyPr>
            <a:normAutofit fontScale="90000"/>
          </a:bodyPr>
          <a:lstStyle/>
          <a:p>
            <a:r>
              <a:rPr lang="uk-UA" dirty="0" smtClean="0"/>
              <a:t>Тема уроку. </a:t>
            </a:r>
            <a:r>
              <a:rPr lang="ru-RU" dirty="0" smtClean="0"/>
              <a:t>Око </a:t>
            </a:r>
            <a:r>
              <a:rPr lang="ru-RU" dirty="0"/>
              <a:t>як </a:t>
            </a:r>
            <a:r>
              <a:rPr lang="ru-RU" dirty="0" err="1"/>
              <a:t>оптична</a:t>
            </a:r>
            <a:r>
              <a:rPr lang="ru-RU" dirty="0"/>
              <a:t> система. </a:t>
            </a:r>
            <a:r>
              <a:rPr lang="ru-RU" dirty="0" err="1"/>
              <a:t>Зір</a:t>
            </a:r>
            <a:r>
              <a:rPr lang="ru-RU" dirty="0"/>
              <a:t> і </a:t>
            </a:r>
            <a:r>
              <a:rPr lang="ru-RU" dirty="0" err="1"/>
              <a:t>бачення</a:t>
            </a:r>
            <a:r>
              <a:rPr lang="ru-RU" dirty="0"/>
              <a:t>. </a:t>
            </a:r>
            <a:r>
              <a:rPr lang="ru-RU" dirty="0" err="1"/>
              <a:t>Окуляри</a:t>
            </a:r>
            <a:r>
              <a:rPr lang="ru-RU" dirty="0"/>
              <a:t>. Вади </a:t>
            </a:r>
            <a:r>
              <a:rPr lang="ru-RU" dirty="0" err="1"/>
              <a:t>зору</a:t>
            </a:r>
            <a:r>
              <a:rPr lang="ru-RU" dirty="0"/>
              <a:t> та </a:t>
            </a:r>
            <a:r>
              <a:rPr lang="ru-RU" dirty="0" err="1"/>
              <a:t>їх</a:t>
            </a:r>
            <a:r>
              <a:rPr lang="ru-RU" dirty="0"/>
              <a:t> </a:t>
            </a:r>
            <a:r>
              <a:rPr lang="ru-RU" dirty="0" err="1" smtClean="0"/>
              <a:t>корекція</a:t>
            </a:r>
            <a:endParaRPr lang="uk-UA" dirty="0"/>
          </a:p>
        </p:txBody>
      </p:sp>
      <p:pic>
        <p:nvPicPr>
          <p:cNvPr id="4" name="Місце для вмісту 3"/>
          <p:cNvPicPr>
            <a:picLocks noGrp="1" noChangeAspect="1"/>
          </p:cNvPicPr>
          <p:nvPr>
            <p:ph idx="1"/>
          </p:nvPr>
        </p:nvPicPr>
        <p:blipFill>
          <a:blip r:embed="rId2"/>
          <a:stretch>
            <a:fillRect/>
          </a:stretch>
        </p:blipFill>
        <p:spPr>
          <a:xfrm>
            <a:off x="2388394" y="2160588"/>
            <a:ext cx="5175249" cy="3881437"/>
          </a:xfrm>
          <a:prstGeom prst="rect">
            <a:avLst/>
          </a:prstGeom>
        </p:spPr>
      </p:pic>
    </p:spTree>
    <p:extLst>
      <p:ext uri="{BB962C8B-B14F-4D97-AF65-F5344CB8AC3E}">
        <p14:creationId xmlns:p14="http://schemas.microsoft.com/office/powerpoint/2010/main" val="2757306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nSpc>
                <a:spcPct val="150000"/>
              </a:lnSpc>
              <a:spcAft>
                <a:spcPts val="0"/>
              </a:spcAft>
            </a:pPr>
            <a:r>
              <a:rPr lang="uk-UA" b="1" dirty="0" smtClean="0">
                <a:latin typeface="Times New Roman" panose="02020603050405020304" pitchFamily="18" charset="0"/>
                <a:ea typeface="Times New Roman" panose="02020603050405020304" pitchFamily="18" charset="0"/>
              </a:rPr>
              <a:t>Рефлексія:</a:t>
            </a:r>
            <a:r>
              <a:rPr lang="uk-UA" sz="3200" dirty="0">
                <a:latin typeface="Times New Roman" panose="02020603050405020304" pitchFamily="18" charset="0"/>
                <a:ea typeface="Times New Roman" panose="02020603050405020304" pitchFamily="18" charset="0"/>
              </a:rPr>
              <a:t/>
            </a:r>
            <a:br>
              <a:rPr lang="uk-UA" sz="3200" dirty="0">
                <a:latin typeface="Times New Roman" panose="02020603050405020304" pitchFamily="18" charset="0"/>
                <a:ea typeface="Times New Roman" panose="02020603050405020304" pitchFamily="18" charset="0"/>
              </a:rPr>
            </a:br>
            <a:endParaRPr lang="uk-UA" dirty="0"/>
          </a:p>
        </p:txBody>
      </p:sp>
      <p:sp>
        <p:nvSpPr>
          <p:cNvPr id="3" name="Місце для вмісту 2"/>
          <p:cNvSpPr>
            <a:spLocks noGrp="1"/>
          </p:cNvSpPr>
          <p:nvPr>
            <p:ph idx="1"/>
          </p:nvPr>
        </p:nvSpPr>
        <p:spPr/>
        <p:txBody>
          <a:bodyPr/>
          <a:lstStyle/>
          <a:p>
            <a:r>
              <a:rPr lang="uk-UA" dirty="0"/>
              <a:t>Метод «Хмара слів»</a:t>
            </a:r>
          </a:p>
          <a:p>
            <a:pPr marL="0" indent="0">
              <a:buNone/>
            </a:pPr>
            <a:r>
              <a:rPr lang="uk-UA" dirty="0"/>
              <a:t>Відкрийте посилання та створіть власну хмару зі слів, в якій кількома словами напишіть:</a:t>
            </a:r>
          </a:p>
          <a:p>
            <a:r>
              <a:rPr lang="uk-UA" dirty="0"/>
              <a:t> Що нового дізналися на </a:t>
            </a:r>
            <a:r>
              <a:rPr lang="uk-UA" dirty="0" err="1"/>
              <a:t>уроці</a:t>
            </a:r>
            <a:r>
              <a:rPr lang="uk-UA" dirty="0"/>
              <a:t>?</a:t>
            </a:r>
          </a:p>
          <a:p>
            <a:r>
              <a:rPr lang="uk-UA" dirty="0"/>
              <a:t> Де ви зможете використати одержані знання?</a:t>
            </a:r>
          </a:p>
          <a:p>
            <a:r>
              <a:rPr lang="uk-UA" dirty="0"/>
              <a:t> </a:t>
            </a:r>
            <a:r>
              <a:rPr lang="uk-UA" dirty="0" smtClean="0"/>
              <a:t>Яких </a:t>
            </a:r>
            <a:r>
              <a:rPr lang="uk-UA" dirty="0"/>
              <a:t>правил щодо збереження зору будете дотримуватися? </a:t>
            </a:r>
          </a:p>
          <a:p>
            <a:pPr marL="0" indent="0">
              <a:buNone/>
            </a:pPr>
            <a:r>
              <a:rPr lang="uk-UA" dirty="0" smtClean="0"/>
              <a:t>  Сервіс </a:t>
            </a:r>
            <a:r>
              <a:rPr lang="uk-UA" dirty="0"/>
              <a:t>для створення хмар слів розміщено на сайті:</a:t>
            </a:r>
          </a:p>
          <a:p>
            <a:pPr marL="0" indent="0">
              <a:buNone/>
            </a:pPr>
            <a:r>
              <a:rPr lang="uk-UA" b="1" dirty="0" smtClean="0"/>
              <a:t>  https</a:t>
            </a:r>
            <a:r>
              <a:rPr lang="uk-UA" b="1" dirty="0"/>
              <a:t>://wordart.com/create</a:t>
            </a:r>
            <a:endParaRPr lang="uk-UA" dirty="0"/>
          </a:p>
          <a:p>
            <a:endParaRPr lang="uk-UA" dirty="0"/>
          </a:p>
        </p:txBody>
      </p:sp>
    </p:spTree>
    <p:extLst>
      <p:ext uri="{BB962C8B-B14F-4D97-AF65-F5344CB8AC3E}">
        <p14:creationId xmlns:p14="http://schemas.microsoft.com/office/powerpoint/2010/main" val="253418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Домашнє завдання:</a:t>
            </a:r>
            <a:endParaRPr lang="uk-UA" dirty="0"/>
          </a:p>
        </p:txBody>
      </p:sp>
      <p:sp>
        <p:nvSpPr>
          <p:cNvPr id="3" name="Місце для вмісту 2"/>
          <p:cNvSpPr>
            <a:spLocks noGrp="1"/>
          </p:cNvSpPr>
          <p:nvPr>
            <p:ph idx="1"/>
          </p:nvPr>
        </p:nvSpPr>
        <p:spPr/>
        <p:txBody>
          <a:bodyPr/>
          <a:lstStyle/>
          <a:p>
            <a:r>
              <a:rPr lang="uk-UA" dirty="0" smtClean="0"/>
              <a:t> Опрацювати</a:t>
            </a:r>
            <a:r>
              <a:rPr lang="uk-UA" dirty="0"/>
              <a:t> §16</a:t>
            </a:r>
            <a:r>
              <a:rPr lang="uk-UA" dirty="0" smtClean="0"/>
              <a:t>;</a:t>
            </a:r>
          </a:p>
          <a:p>
            <a:r>
              <a:rPr lang="uk-UA" dirty="0" smtClean="0"/>
              <a:t> </a:t>
            </a:r>
            <a:r>
              <a:rPr lang="uk-UA" dirty="0"/>
              <a:t>Виконати вправу </a:t>
            </a:r>
            <a:r>
              <a:rPr lang="uk-UA" dirty="0" smtClean="0"/>
              <a:t>  ’’Око</a:t>
            </a:r>
            <a:r>
              <a:rPr lang="uk-UA" dirty="0"/>
              <a:t>. Знайди </a:t>
            </a:r>
            <a:r>
              <a:rPr lang="uk-UA" dirty="0" smtClean="0"/>
              <a:t>пару’’ </a:t>
            </a:r>
            <a:r>
              <a:rPr lang="uk-UA" dirty="0"/>
              <a:t>. </a:t>
            </a:r>
            <a:endParaRPr lang="uk-UA" dirty="0" smtClean="0"/>
          </a:p>
          <a:p>
            <a:pPr marL="0" indent="0">
              <a:buNone/>
            </a:pPr>
            <a:r>
              <a:rPr lang="uk-UA" dirty="0" smtClean="0"/>
              <a:t>     Посилання на </a:t>
            </a:r>
            <a:r>
              <a:rPr lang="uk-UA" dirty="0" smtClean="0"/>
              <a:t>сервіс: </a:t>
            </a:r>
            <a:endParaRPr lang="uk-UA" dirty="0" smtClean="0"/>
          </a:p>
          <a:p>
            <a:pPr marL="0" indent="0">
              <a:buNone/>
            </a:pPr>
            <a:r>
              <a:rPr lang="uk-UA" b="1" dirty="0" smtClean="0"/>
              <a:t>     https</a:t>
            </a:r>
            <a:r>
              <a:rPr lang="uk-UA" b="1" dirty="0"/>
              <a:t>://learningapps.org/view28550458</a:t>
            </a:r>
            <a:endParaRPr lang="uk-UA" dirty="0"/>
          </a:p>
          <a:p>
            <a:r>
              <a:rPr lang="uk-UA" dirty="0"/>
              <a:t>записати прислів’я та приказки про цінність здорових очей</a:t>
            </a:r>
            <a:r>
              <a:rPr lang="uk-UA" dirty="0" smtClean="0"/>
              <a:t>.</a:t>
            </a:r>
          </a:p>
          <a:p>
            <a:r>
              <a:rPr lang="uk-UA" dirty="0" smtClean="0"/>
              <a:t> </a:t>
            </a:r>
            <a:r>
              <a:rPr lang="uk-UA" dirty="0"/>
              <a:t>переглянути короткочасне (5хв </a:t>
            </a:r>
            <a:r>
              <a:rPr lang="uk-UA" dirty="0" smtClean="0"/>
              <a:t>) відео </a:t>
            </a:r>
            <a:r>
              <a:rPr lang="uk-UA" dirty="0"/>
              <a:t>за посиланням </a:t>
            </a:r>
            <a:r>
              <a:rPr lang="uk-UA" b="1" u="sng" dirty="0" smtClean="0"/>
              <a:t> </a:t>
            </a:r>
          </a:p>
          <a:p>
            <a:r>
              <a:rPr lang="en-US" b="1" dirty="0" smtClean="0"/>
              <a:t>https</a:t>
            </a:r>
            <a:r>
              <a:rPr lang="en-US" b="1" dirty="0"/>
              <a:t>://www.youtube.com/watch?v=WGgVsxVSDYs</a:t>
            </a:r>
            <a:r>
              <a:rPr lang="uk-UA" b="1" dirty="0" smtClean="0"/>
              <a:t>                                                          </a:t>
            </a:r>
          </a:p>
          <a:p>
            <a:pPr marL="0" indent="0">
              <a:buNone/>
            </a:pPr>
            <a:r>
              <a:rPr lang="uk-UA" b="1" dirty="0"/>
              <a:t> </a:t>
            </a:r>
            <a:r>
              <a:rPr lang="uk-UA" b="1" dirty="0" smtClean="0"/>
              <a:t>  </a:t>
            </a:r>
            <a:r>
              <a:rPr lang="uk-UA" dirty="0" smtClean="0"/>
              <a:t>’</a:t>
            </a:r>
            <a:r>
              <a:rPr lang="uk-UA" dirty="0"/>
              <a:t>’Будова ока людини</a:t>
            </a:r>
            <a:r>
              <a:rPr lang="uk-UA" dirty="0" smtClean="0"/>
              <a:t>’’.</a:t>
            </a:r>
          </a:p>
          <a:p>
            <a:endParaRPr lang="uk-UA" dirty="0"/>
          </a:p>
          <a:p>
            <a:endParaRPr lang="uk-UA" dirty="0"/>
          </a:p>
          <a:p>
            <a:endParaRPr lang="uk-UA" dirty="0"/>
          </a:p>
        </p:txBody>
      </p:sp>
    </p:spTree>
    <p:extLst>
      <p:ext uri="{BB962C8B-B14F-4D97-AF65-F5344CB8AC3E}">
        <p14:creationId xmlns:p14="http://schemas.microsoft.com/office/powerpoint/2010/main" val="29961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Використані джерела:</a:t>
            </a:r>
          </a:p>
        </p:txBody>
      </p:sp>
      <p:sp>
        <p:nvSpPr>
          <p:cNvPr id="3" name="Місце для вмісту 2"/>
          <p:cNvSpPr>
            <a:spLocks noGrp="1"/>
          </p:cNvSpPr>
          <p:nvPr>
            <p:ph idx="1"/>
          </p:nvPr>
        </p:nvSpPr>
        <p:spPr>
          <a:xfrm>
            <a:off x="822300" y="1770296"/>
            <a:ext cx="8596668" cy="4452084"/>
          </a:xfrm>
        </p:spPr>
        <p:txBody>
          <a:bodyPr>
            <a:noAutofit/>
          </a:bodyPr>
          <a:lstStyle/>
          <a:p>
            <a:r>
              <a:rPr lang="uk-UA" dirty="0"/>
              <a:t>Програма  Фізика 7-9 класи, затверджена наказом Міністерства освіти і науки України № 664 від 07.06. 2017р.</a:t>
            </a:r>
          </a:p>
          <a:p>
            <a:pPr marL="0" indent="0">
              <a:buNone/>
            </a:pPr>
            <a:r>
              <a:rPr lang="en-US" b="1" dirty="0" smtClean="0"/>
              <a:t>    </a:t>
            </a:r>
            <a:r>
              <a:rPr lang="uk-UA" b="1" dirty="0" smtClean="0"/>
              <a:t> </a:t>
            </a:r>
            <a:r>
              <a:rPr lang="uk-UA" b="1" dirty="0"/>
              <a:t>Сервіси у відкритому доступі онлайн:</a:t>
            </a:r>
            <a:endParaRPr lang="en-US" u="sng" dirty="0" smtClean="0"/>
          </a:p>
          <a:p>
            <a:r>
              <a:rPr lang="en-US" u="sng" dirty="0" smtClean="0"/>
              <a:t>https</a:t>
            </a:r>
            <a:r>
              <a:rPr lang="en-US" u="sng" dirty="0"/>
              <a:t>://www.youtube.com/</a:t>
            </a:r>
            <a:endParaRPr lang="uk-UA" u="sng" dirty="0"/>
          </a:p>
          <a:p>
            <a:r>
              <a:rPr lang="en-US" u="sng" dirty="0" smtClean="0"/>
              <a:t> https</a:t>
            </a:r>
            <a:r>
              <a:rPr lang="en-US" u="sng" dirty="0"/>
              <a:t>://phet.colorado.edu/uk/simulations/color-vision</a:t>
            </a:r>
            <a:endParaRPr lang="uk-UA" u="sng" dirty="0"/>
          </a:p>
          <a:p>
            <a:r>
              <a:rPr lang="uk-UA" u="sng" dirty="0" smtClean="0"/>
              <a:t> </a:t>
            </a:r>
            <a:r>
              <a:rPr lang="en-US" u="sng" dirty="0"/>
              <a:t>https://learningapps.org/</a:t>
            </a:r>
            <a:endParaRPr lang="uk-UA" u="sng" dirty="0" smtClean="0"/>
          </a:p>
          <a:p>
            <a:r>
              <a:rPr lang="uk-UA" u="sng" dirty="0" smtClean="0"/>
              <a:t> </a:t>
            </a:r>
            <a:r>
              <a:rPr lang="en-US" u="sng" dirty="0"/>
              <a:t>https://wordart.com/</a:t>
            </a:r>
            <a:endParaRPr lang="uk-UA" u="sng" dirty="0"/>
          </a:p>
          <a:p>
            <a:r>
              <a:rPr lang="uk-UA" u="sng" dirty="0"/>
              <a:t>https://omama.ua/blog/stereokartinki-dlya-detej-stereogrammy-3d</a:t>
            </a:r>
          </a:p>
          <a:p>
            <a:r>
              <a:rPr lang="en-US" u="sng" dirty="0"/>
              <a:t>https://naurok.com.ua/</a:t>
            </a:r>
            <a:r>
              <a:rPr lang="uk-UA" u="sng" dirty="0" smtClean="0"/>
              <a:t>  </a:t>
            </a:r>
          </a:p>
          <a:p>
            <a:r>
              <a:rPr lang="uk-UA" u="sng" dirty="0" smtClean="0"/>
              <a:t>https</a:t>
            </a:r>
            <a:r>
              <a:rPr lang="uk-UA" u="sng" dirty="0"/>
              <a:t>://vseosvita.ua/</a:t>
            </a:r>
          </a:p>
          <a:p>
            <a:r>
              <a:rPr lang="en-US" u="sng" dirty="0"/>
              <a:t>https://www.fizikanova.com.ua/</a:t>
            </a:r>
            <a:endParaRPr lang="uk-UA" u="sng" dirty="0"/>
          </a:p>
        </p:txBody>
      </p:sp>
    </p:spTree>
    <p:extLst>
      <p:ext uri="{BB962C8B-B14F-4D97-AF65-F5344CB8AC3E}">
        <p14:creationId xmlns:p14="http://schemas.microsoft.com/office/powerpoint/2010/main" val="441819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Мета уроку:</a:t>
            </a:r>
            <a:endParaRPr lang="uk-UA" dirty="0"/>
          </a:p>
        </p:txBody>
      </p:sp>
      <p:sp>
        <p:nvSpPr>
          <p:cNvPr id="3" name="Місце для вмісту 2"/>
          <p:cNvSpPr>
            <a:spLocks noGrp="1"/>
          </p:cNvSpPr>
          <p:nvPr>
            <p:ph idx="1"/>
          </p:nvPr>
        </p:nvSpPr>
        <p:spPr/>
        <p:txBody>
          <a:bodyPr/>
          <a:lstStyle/>
          <a:p>
            <a:r>
              <a:rPr lang="uk-UA" dirty="0"/>
              <a:t>сформувати знання про око як оптичну </a:t>
            </a:r>
            <a:r>
              <a:rPr lang="uk-UA" dirty="0" smtClean="0"/>
              <a:t>систему</a:t>
            </a:r>
            <a:r>
              <a:rPr lang="uk-UA" dirty="0"/>
              <a:t>;</a:t>
            </a:r>
            <a:endParaRPr lang="uk-UA" dirty="0" smtClean="0"/>
          </a:p>
          <a:p>
            <a:endParaRPr lang="uk-UA" dirty="0" smtClean="0"/>
          </a:p>
          <a:p>
            <a:r>
              <a:rPr lang="uk-UA" dirty="0" smtClean="0"/>
              <a:t> </a:t>
            </a:r>
            <a:r>
              <a:rPr lang="uk-UA" dirty="0"/>
              <a:t>про вади людського зору та способи їх корекції; </a:t>
            </a:r>
            <a:endParaRPr lang="uk-UA" dirty="0" smtClean="0"/>
          </a:p>
          <a:p>
            <a:endParaRPr lang="uk-UA" dirty="0" smtClean="0"/>
          </a:p>
          <a:p>
            <a:r>
              <a:rPr lang="uk-UA" dirty="0" smtClean="0"/>
              <a:t>розширити </a:t>
            </a:r>
            <a:r>
              <a:rPr lang="uk-UA" dirty="0"/>
              <a:t>й поглибити знання учнів про заломлення світла та використання цього явища в такій оптичній системі, як око</a:t>
            </a:r>
            <a:r>
              <a:rPr lang="uk-UA" dirty="0" smtClean="0"/>
              <a:t>;</a:t>
            </a:r>
          </a:p>
          <a:p>
            <a:endParaRPr lang="uk-UA" dirty="0" smtClean="0"/>
          </a:p>
          <a:p>
            <a:r>
              <a:rPr lang="uk-UA" dirty="0" smtClean="0"/>
              <a:t> </a:t>
            </a:r>
            <a:r>
              <a:rPr lang="uk-UA" dirty="0"/>
              <a:t>виховувати бережливе ставлення до свого </a:t>
            </a:r>
            <a:r>
              <a:rPr lang="uk-UA" dirty="0" smtClean="0"/>
              <a:t>зору.</a:t>
            </a:r>
            <a:endParaRPr lang="uk-UA" dirty="0"/>
          </a:p>
        </p:txBody>
      </p:sp>
    </p:spTree>
    <p:extLst>
      <p:ext uri="{BB962C8B-B14F-4D97-AF65-F5344CB8AC3E}">
        <p14:creationId xmlns:p14="http://schemas.microsoft.com/office/powerpoint/2010/main" val="3358356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Очікувані результати:</a:t>
            </a:r>
            <a:endParaRPr lang="uk-UA" dirty="0"/>
          </a:p>
        </p:txBody>
      </p:sp>
      <p:sp>
        <p:nvSpPr>
          <p:cNvPr id="3" name="Місце для вмісту 2"/>
          <p:cNvSpPr>
            <a:spLocks noGrp="1"/>
          </p:cNvSpPr>
          <p:nvPr>
            <p:ph idx="1"/>
          </p:nvPr>
        </p:nvSpPr>
        <p:spPr>
          <a:xfrm>
            <a:off x="677334" y="1792598"/>
            <a:ext cx="8596668" cy="3880773"/>
          </a:xfrm>
        </p:spPr>
        <p:txBody>
          <a:bodyPr>
            <a:normAutofit lnSpcReduction="10000"/>
          </a:bodyPr>
          <a:lstStyle/>
          <a:p>
            <a:r>
              <a:rPr lang="uk-UA" dirty="0"/>
              <a:t>учні повинні знати будову людського ока та призначення його окремих оптичних </a:t>
            </a:r>
            <a:r>
              <a:rPr lang="uk-UA" dirty="0" smtClean="0"/>
              <a:t>елементів;</a:t>
            </a:r>
          </a:p>
          <a:p>
            <a:endParaRPr lang="uk-UA" dirty="0" smtClean="0"/>
          </a:p>
          <a:p>
            <a:r>
              <a:rPr lang="uk-UA" dirty="0" smtClean="0"/>
              <a:t>розуміти</a:t>
            </a:r>
            <a:r>
              <a:rPr lang="uk-UA" dirty="0"/>
              <a:t>, яким чином можна коригувати вади людського </a:t>
            </a:r>
            <a:r>
              <a:rPr lang="uk-UA" dirty="0" smtClean="0"/>
              <a:t>зору;</a:t>
            </a:r>
          </a:p>
          <a:p>
            <a:endParaRPr lang="uk-UA" dirty="0" smtClean="0"/>
          </a:p>
          <a:p>
            <a:r>
              <a:rPr lang="uk-UA" dirty="0" smtClean="0"/>
              <a:t>усвідомлювати </a:t>
            </a:r>
            <a:r>
              <a:rPr lang="uk-UA" dirty="0" smtClean="0"/>
              <a:t>явища </a:t>
            </a:r>
            <a:r>
              <a:rPr lang="uk-UA" dirty="0"/>
              <a:t>інерції </a:t>
            </a:r>
            <a:r>
              <a:rPr lang="uk-UA" dirty="0" smtClean="0"/>
              <a:t>та акомодації зору</a:t>
            </a:r>
            <a:r>
              <a:rPr lang="uk-UA" dirty="0" smtClean="0"/>
              <a:t>;</a:t>
            </a:r>
          </a:p>
          <a:p>
            <a:endParaRPr lang="uk-UA" dirty="0" smtClean="0"/>
          </a:p>
          <a:p>
            <a:r>
              <a:rPr lang="uk-UA" dirty="0" smtClean="0"/>
              <a:t>вміти </a:t>
            </a:r>
            <a:r>
              <a:rPr lang="uk-UA" dirty="0"/>
              <a:t>виконувати вправи для покращення зору , </a:t>
            </a:r>
            <a:r>
              <a:rPr lang="uk-UA" dirty="0" smtClean="0"/>
              <a:t>застосовувати методи </a:t>
            </a:r>
            <a:r>
              <a:rPr lang="uk-UA" dirty="0"/>
              <a:t>профілактики захворювань органів </a:t>
            </a:r>
            <a:r>
              <a:rPr lang="uk-UA" dirty="0" smtClean="0"/>
              <a:t>зору;</a:t>
            </a:r>
          </a:p>
          <a:p>
            <a:endParaRPr lang="uk-UA" dirty="0" smtClean="0"/>
          </a:p>
          <a:p>
            <a:r>
              <a:rPr lang="uk-UA" dirty="0" smtClean="0"/>
              <a:t>усвідомлювати </a:t>
            </a:r>
            <a:r>
              <a:rPr lang="uk-UA" dirty="0"/>
              <a:t>значення гігієни зору та профілактики його вад.</a:t>
            </a:r>
          </a:p>
          <a:p>
            <a:endParaRPr lang="uk-UA" dirty="0"/>
          </a:p>
        </p:txBody>
      </p:sp>
    </p:spTree>
    <p:extLst>
      <p:ext uri="{BB962C8B-B14F-4D97-AF65-F5344CB8AC3E}">
        <p14:creationId xmlns:p14="http://schemas.microsoft.com/office/powerpoint/2010/main" val="242632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Ключові компетентності:</a:t>
            </a:r>
            <a:endParaRPr lang="uk-UA" dirty="0"/>
          </a:p>
        </p:txBody>
      </p:sp>
      <p:sp>
        <p:nvSpPr>
          <p:cNvPr id="3" name="Місце для вмісту 2"/>
          <p:cNvSpPr>
            <a:spLocks noGrp="1"/>
          </p:cNvSpPr>
          <p:nvPr>
            <p:ph idx="1"/>
          </p:nvPr>
        </p:nvSpPr>
        <p:spPr>
          <a:xfrm>
            <a:off x="677334" y="1580726"/>
            <a:ext cx="8596668" cy="4686259"/>
          </a:xfrm>
        </p:spPr>
        <p:txBody>
          <a:bodyPr>
            <a:noAutofit/>
          </a:bodyPr>
          <a:lstStyle/>
          <a:p>
            <a:r>
              <a:rPr lang="ru-RU" b="1" i="1" dirty="0"/>
              <a:t>Предметна </a:t>
            </a:r>
            <a:r>
              <a:rPr lang="ru-RU" b="1" i="1" dirty="0" err="1"/>
              <a:t>компетентність</a:t>
            </a:r>
            <a:r>
              <a:rPr lang="ru-RU" b="1" i="1" dirty="0"/>
              <a:t> з </a:t>
            </a:r>
            <a:r>
              <a:rPr lang="ru-RU" b="1" i="1" dirty="0" err="1"/>
              <a:t>фізики</a:t>
            </a:r>
            <a:r>
              <a:rPr lang="ru-RU" b="1" i="1" dirty="0"/>
              <a:t> ( </a:t>
            </a:r>
            <a:r>
              <a:rPr lang="ru-RU" b="1" i="1" dirty="0" err="1"/>
              <a:t>фізична</a:t>
            </a:r>
            <a:r>
              <a:rPr lang="ru-RU" b="1" i="1" dirty="0"/>
              <a:t> </a:t>
            </a:r>
            <a:r>
              <a:rPr lang="ru-RU" b="1" i="1" dirty="0" err="1" smtClean="0"/>
              <a:t>компетентність</a:t>
            </a:r>
            <a:r>
              <a:rPr lang="ru-RU" b="1" i="1" dirty="0" smtClean="0"/>
              <a:t>)</a:t>
            </a:r>
            <a:r>
              <a:rPr lang="uk-UA" dirty="0"/>
              <a:t> </a:t>
            </a:r>
            <a:r>
              <a:rPr lang="uk-UA" dirty="0" smtClean="0"/>
              <a:t>;</a:t>
            </a:r>
          </a:p>
          <a:p>
            <a:r>
              <a:rPr lang="uk-UA" dirty="0" smtClean="0"/>
              <a:t>Спілкування </a:t>
            </a:r>
            <a:r>
              <a:rPr lang="uk-UA" dirty="0"/>
              <a:t>державною (і рідною — у разі відмінності) </a:t>
            </a:r>
            <a:r>
              <a:rPr lang="uk-UA" dirty="0" smtClean="0"/>
              <a:t>мовами;</a:t>
            </a:r>
            <a:endParaRPr lang="uk-UA" dirty="0"/>
          </a:p>
          <a:p>
            <a:r>
              <a:rPr lang="uk-UA" dirty="0"/>
              <a:t>Спілкування іноземними </a:t>
            </a:r>
            <a:r>
              <a:rPr lang="uk-UA" dirty="0" smtClean="0"/>
              <a:t>мовами;</a:t>
            </a:r>
            <a:endParaRPr lang="uk-UA" dirty="0"/>
          </a:p>
          <a:p>
            <a:r>
              <a:rPr lang="uk-UA" dirty="0"/>
              <a:t>Математична </a:t>
            </a:r>
            <a:r>
              <a:rPr lang="uk-UA" dirty="0" smtClean="0"/>
              <a:t>компетентність;</a:t>
            </a:r>
            <a:endParaRPr lang="uk-UA" dirty="0"/>
          </a:p>
          <a:p>
            <a:r>
              <a:rPr lang="uk-UA" dirty="0"/>
              <a:t>Основні компетентності у природничих науках і </a:t>
            </a:r>
            <a:r>
              <a:rPr lang="uk-UA" dirty="0" smtClean="0"/>
              <a:t>технологіях;</a:t>
            </a:r>
            <a:endParaRPr lang="uk-UA" dirty="0"/>
          </a:p>
          <a:p>
            <a:r>
              <a:rPr lang="uk-UA" dirty="0"/>
              <a:t>Інформаційно-цифрова </a:t>
            </a:r>
            <a:r>
              <a:rPr lang="uk-UA" dirty="0" smtClean="0"/>
              <a:t>компетентність;</a:t>
            </a:r>
            <a:endParaRPr lang="uk-UA" dirty="0"/>
          </a:p>
          <a:p>
            <a:r>
              <a:rPr lang="uk-UA" dirty="0"/>
              <a:t>Уміння вчитися впродовж </a:t>
            </a:r>
            <a:r>
              <a:rPr lang="uk-UA" dirty="0" smtClean="0"/>
              <a:t>життя;</a:t>
            </a:r>
            <a:endParaRPr lang="uk-UA" dirty="0"/>
          </a:p>
          <a:p>
            <a:r>
              <a:rPr lang="uk-UA" dirty="0"/>
              <a:t>Ініціативність і </a:t>
            </a:r>
            <a:r>
              <a:rPr lang="uk-UA" dirty="0" smtClean="0"/>
              <a:t>підприємливість;</a:t>
            </a:r>
            <a:endParaRPr lang="uk-UA" dirty="0"/>
          </a:p>
          <a:p>
            <a:r>
              <a:rPr lang="uk-UA" dirty="0"/>
              <a:t>Соціальна й громадянська </a:t>
            </a:r>
            <a:r>
              <a:rPr lang="uk-UA" dirty="0" smtClean="0"/>
              <a:t>компетентності;</a:t>
            </a:r>
            <a:endParaRPr lang="uk-UA" dirty="0"/>
          </a:p>
          <a:p>
            <a:r>
              <a:rPr lang="uk-UA" dirty="0"/>
              <a:t>Обізнаність і самовираження у сфері </a:t>
            </a:r>
            <a:r>
              <a:rPr lang="uk-UA" dirty="0" smtClean="0"/>
              <a:t>культури;</a:t>
            </a:r>
            <a:endParaRPr lang="uk-UA" dirty="0"/>
          </a:p>
          <a:p>
            <a:r>
              <a:rPr lang="uk-UA" dirty="0"/>
              <a:t>Екологічна грамотність і здорове </a:t>
            </a:r>
            <a:r>
              <a:rPr lang="uk-UA" dirty="0" smtClean="0"/>
              <a:t>життя.</a:t>
            </a:r>
            <a:endParaRPr lang="uk-UA" dirty="0"/>
          </a:p>
          <a:p>
            <a:endParaRPr lang="uk-UA" dirty="0"/>
          </a:p>
        </p:txBody>
      </p:sp>
    </p:spTree>
    <p:extLst>
      <p:ext uri="{BB962C8B-B14F-4D97-AF65-F5344CB8AC3E}">
        <p14:creationId xmlns:p14="http://schemas.microsoft.com/office/powerpoint/2010/main" val="406635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Актуалізація </a:t>
            </a:r>
            <a:r>
              <a:rPr lang="uk-UA" dirty="0" smtClean="0"/>
              <a:t>опорних знань:</a:t>
            </a:r>
            <a:endParaRPr lang="uk-UA" dirty="0"/>
          </a:p>
        </p:txBody>
      </p:sp>
      <p:sp>
        <p:nvSpPr>
          <p:cNvPr id="3" name="Місце для вмісту 2"/>
          <p:cNvSpPr>
            <a:spLocks noGrp="1"/>
          </p:cNvSpPr>
          <p:nvPr>
            <p:ph idx="1"/>
          </p:nvPr>
        </p:nvSpPr>
        <p:spPr>
          <a:xfrm>
            <a:off x="565822" y="1491516"/>
            <a:ext cx="8596668" cy="3880773"/>
          </a:xfrm>
        </p:spPr>
        <p:txBody>
          <a:bodyPr/>
          <a:lstStyle/>
          <a:p>
            <a:pPr marL="0" indent="0">
              <a:buNone/>
            </a:pPr>
            <a:r>
              <a:rPr lang="uk-UA" dirty="0" smtClean="0"/>
              <a:t>   Зір </a:t>
            </a:r>
            <a:r>
              <a:rPr lang="uk-UA" dirty="0"/>
              <a:t>– він у тебе в свідомості .  (Рей Чарльз) </a:t>
            </a:r>
            <a:endParaRPr lang="uk-UA" dirty="0" smtClean="0"/>
          </a:p>
          <a:p>
            <a:pPr marL="0" indent="0">
              <a:buNone/>
            </a:pPr>
            <a:r>
              <a:rPr lang="uk-UA" dirty="0" smtClean="0"/>
              <a:t>    Відчуття </a:t>
            </a:r>
            <a:r>
              <a:rPr lang="uk-UA" dirty="0"/>
              <a:t>себе у світі є найважливішим відчуттям для людини. Які сенсорні </a:t>
            </a:r>
            <a:r>
              <a:rPr lang="uk-UA" dirty="0" smtClean="0"/>
              <a:t>  системи </a:t>
            </a:r>
            <a:r>
              <a:rPr lang="uk-UA" dirty="0"/>
              <a:t>дають нам таку можливість?    </a:t>
            </a:r>
          </a:p>
          <a:p>
            <a:r>
              <a:rPr lang="uk-UA" dirty="0"/>
              <a:t>Це смак</a:t>
            </a:r>
            <a:r>
              <a:rPr lang="uk-UA" dirty="0" smtClean="0"/>
              <a:t>, </a:t>
            </a:r>
            <a:r>
              <a:rPr lang="uk-UA" dirty="0"/>
              <a:t>нюх</a:t>
            </a:r>
            <a:r>
              <a:rPr lang="uk-UA" dirty="0" smtClean="0"/>
              <a:t>, </a:t>
            </a:r>
            <a:r>
              <a:rPr lang="uk-UA" dirty="0"/>
              <a:t>слух, </a:t>
            </a:r>
            <a:r>
              <a:rPr lang="uk-UA" dirty="0" smtClean="0"/>
              <a:t>дотик </a:t>
            </a:r>
            <a:r>
              <a:rPr lang="uk-UA" dirty="0" smtClean="0"/>
              <a:t>та </a:t>
            </a:r>
            <a:r>
              <a:rPr lang="uk-UA" dirty="0"/>
              <a:t>зір. Завдяки зору людина сприймає навколишній світ, його красу. </a:t>
            </a:r>
          </a:p>
          <a:p>
            <a:endParaRPr lang="uk-UA" dirty="0"/>
          </a:p>
        </p:txBody>
      </p:sp>
      <p:pic>
        <p:nvPicPr>
          <p:cNvPr id="5" name="Рисунок 4"/>
          <p:cNvPicPr>
            <a:picLocks noChangeAspect="1"/>
          </p:cNvPicPr>
          <p:nvPr/>
        </p:nvPicPr>
        <p:blipFill>
          <a:blip r:embed="rId2"/>
          <a:stretch>
            <a:fillRect/>
          </a:stretch>
        </p:blipFill>
        <p:spPr>
          <a:xfrm>
            <a:off x="510066" y="3739378"/>
            <a:ext cx="3671641" cy="2680298"/>
          </a:xfrm>
          <a:prstGeom prst="rect">
            <a:avLst/>
          </a:prstGeom>
        </p:spPr>
      </p:pic>
      <p:pic>
        <p:nvPicPr>
          <p:cNvPr id="6" name="Рисунок 5"/>
          <p:cNvPicPr>
            <a:picLocks noChangeAspect="1"/>
          </p:cNvPicPr>
          <p:nvPr/>
        </p:nvPicPr>
        <p:blipFill>
          <a:blip r:embed="rId3"/>
          <a:stretch>
            <a:fillRect/>
          </a:stretch>
        </p:blipFill>
        <p:spPr>
          <a:xfrm>
            <a:off x="5519854" y="3739377"/>
            <a:ext cx="3966022" cy="2644015"/>
          </a:xfrm>
          <a:prstGeom prst="rect">
            <a:avLst/>
          </a:prstGeom>
        </p:spPr>
      </p:pic>
    </p:spTree>
    <p:extLst>
      <p:ext uri="{BB962C8B-B14F-4D97-AF65-F5344CB8AC3E}">
        <p14:creationId xmlns:p14="http://schemas.microsoft.com/office/powerpoint/2010/main" val="102012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Проблемні запитання</a:t>
            </a:r>
            <a:endParaRPr lang="uk-UA" dirty="0"/>
          </a:p>
        </p:txBody>
      </p:sp>
      <p:sp>
        <p:nvSpPr>
          <p:cNvPr id="3" name="Місце для вмісту 2"/>
          <p:cNvSpPr>
            <a:spLocks noGrp="1"/>
          </p:cNvSpPr>
          <p:nvPr>
            <p:ph idx="1"/>
          </p:nvPr>
        </p:nvSpPr>
        <p:spPr/>
        <p:txBody>
          <a:bodyPr/>
          <a:lstStyle/>
          <a:p>
            <a:r>
              <a:rPr lang="uk-UA" dirty="0"/>
              <a:t>1. Який орган є найпростішим оптичним пристроєм?</a:t>
            </a:r>
          </a:p>
          <a:p>
            <a:r>
              <a:rPr lang="uk-UA" dirty="0"/>
              <a:t>2. Як влаштоване око?</a:t>
            </a:r>
          </a:p>
          <a:p>
            <a:r>
              <a:rPr lang="uk-UA" dirty="0"/>
              <a:t>3. Чому деякі люди погано бачать і як скоригувати їх зір?</a:t>
            </a:r>
          </a:p>
          <a:p>
            <a:r>
              <a:rPr lang="uk-UA" dirty="0"/>
              <a:t>4. Як пов’язане виробництво мультиплікаційних фільмів з особливостями людського зору? </a:t>
            </a:r>
          </a:p>
        </p:txBody>
      </p:sp>
      <p:pic>
        <p:nvPicPr>
          <p:cNvPr id="5" name="Рисунок 4"/>
          <p:cNvPicPr>
            <a:picLocks noChangeAspect="1"/>
          </p:cNvPicPr>
          <p:nvPr/>
        </p:nvPicPr>
        <p:blipFill>
          <a:blip r:embed="rId2"/>
          <a:stretch>
            <a:fillRect/>
          </a:stretch>
        </p:blipFill>
        <p:spPr>
          <a:xfrm>
            <a:off x="6135517" y="4100975"/>
            <a:ext cx="3138485" cy="2368305"/>
          </a:xfrm>
          <a:prstGeom prst="rect">
            <a:avLst/>
          </a:prstGeom>
        </p:spPr>
      </p:pic>
      <p:pic>
        <p:nvPicPr>
          <p:cNvPr id="1026" name="Picture 2" descr="Як змінюється короткозорість з віком | ОПТИКА ЛЬВI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960" y="4100975"/>
            <a:ext cx="3157740" cy="2368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136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414" y="381000"/>
            <a:ext cx="8596668" cy="1320800"/>
          </a:xfrm>
        </p:spPr>
        <p:txBody>
          <a:bodyPr/>
          <a:lstStyle/>
          <a:p>
            <a:r>
              <a:rPr lang="uk-UA" dirty="0" smtClean="0"/>
              <a:t>Мотивація навчальної діяльності:</a:t>
            </a:r>
            <a:endParaRPr lang="uk-UA" dirty="0"/>
          </a:p>
        </p:txBody>
      </p:sp>
      <p:sp>
        <p:nvSpPr>
          <p:cNvPr id="3" name="Місце для вмісту 2"/>
          <p:cNvSpPr>
            <a:spLocks noGrp="1"/>
          </p:cNvSpPr>
          <p:nvPr>
            <p:ph idx="1"/>
          </p:nvPr>
        </p:nvSpPr>
        <p:spPr>
          <a:xfrm>
            <a:off x="555414" y="1429069"/>
            <a:ext cx="8596668" cy="4666931"/>
          </a:xfrm>
        </p:spPr>
        <p:txBody>
          <a:bodyPr/>
          <a:lstStyle/>
          <a:p>
            <a:r>
              <a:rPr lang="uk-UA" dirty="0"/>
              <a:t>Дивитися на світ і бачити його красу – це велике щастя. І це щастя людині дають очі. За допомогою очей людина бачить предмети, їх рух і колір. Очі людині допомагають рухатися в потрібному напрямку. Очі дають людині 90% всієї інформації про навколишній світ. Очі людини дуже цінна сенсорна система. Ми живемо в час комп’ютерних технологій, цифрового телебачення і мобільних телефонів. І тому дуже важливо мати гарний зір і вміти його зберігати протягом життя.</a:t>
            </a:r>
          </a:p>
        </p:txBody>
      </p:sp>
      <p:pic>
        <p:nvPicPr>
          <p:cNvPr id="5" name="Рисунок 4"/>
          <p:cNvPicPr>
            <a:picLocks noChangeAspect="1"/>
          </p:cNvPicPr>
          <p:nvPr/>
        </p:nvPicPr>
        <p:blipFill>
          <a:blip r:embed="rId2"/>
          <a:stretch>
            <a:fillRect/>
          </a:stretch>
        </p:blipFill>
        <p:spPr>
          <a:xfrm>
            <a:off x="1779124" y="3886200"/>
            <a:ext cx="2840827" cy="2209800"/>
          </a:xfrm>
          <a:prstGeom prst="rect">
            <a:avLst/>
          </a:prstGeom>
        </p:spPr>
      </p:pic>
      <p:pic>
        <p:nvPicPr>
          <p:cNvPr id="6" name="Рисунок 5"/>
          <p:cNvPicPr>
            <a:picLocks noChangeAspect="1"/>
          </p:cNvPicPr>
          <p:nvPr/>
        </p:nvPicPr>
        <p:blipFill>
          <a:blip r:embed="rId3"/>
          <a:stretch>
            <a:fillRect/>
          </a:stretch>
        </p:blipFill>
        <p:spPr>
          <a:xfrm>
            <a:off x="6289727" y="3886200"/>
            <a:ext cx="2862355" cy="2209800"/>
          </a:xfrm>
          <a:prstGeom prst="rect">
            <a:avLst/>
          </a:prstGeom>
        </p:spPr>
      </p:pic>
    </p:spTree>
    <p:extLst>
      <p:ext uri="{BB962C8B-B14F-4D97-AF65-F5344CB8AC3E}">
        <p14:creationId xmlns:p14="http://schemas.microsoft.com/office/powerpoint/2010/main" val="1854379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Будова ока:</a:t>
            </a:r>
            <a:endParaRPr lang="uk-UA" dirty="0"/>
          </a:p>
        </p:txBody>
      </p:sp>
      <p:sp>
        <p:nvSpPr>
          <p:cNvPr id="3" name="Місце для вмісту 2"/>
          <p:cNvSpPr>
            <a:spLocks noGrp="1"/>
          </p:cNvSpPr>
          <p:nvPr>
            <p:ph idx="1"/>
          </p:nvPr>
        </p:nvSpPr>
        <p:spPr>
          <a:xfrm>
            <a:off x="576973" y="1547272"/>
            <a:ext cx="8596668" cy="3880773"/>
          </a:xfrm>
        </p:spPr>
        <p:txBody>
          <a:bodyPr/>
          <a:lstStyle/>
          <a:p>
            <a:r>
              <a:rPr lang="ru-RU" dirty="0"/>
              <a:t>Око </a:t>
            </a:r>
            <a:r>
              <a:rPr lang="ru-RU" dirty="0" err="1"/>
              <a:t>людини</a:t>
            </a:r>
            <a:r>
              <a:rPr lang="ru-RU" dirty="0"/>
              <a:t> </a:t>
            </a:r>
            <a:r>
              <a:rPr lang="ru-RU" dirty="0" smtClean="0"/>
              <a:t>– </a:t>
            </a:r>
            <a:r>
              <a:rPr lang="ru-RU" dirty="0" err="1"/>
              <a:t>це</a:t>
            </a:r>
            <a:r>
              <a:rPr lang="ru-RU" dirty="0"/>
              <a:t> </a:t>
            </a:r>
            <a:r>
              <a:rPr lang="ru-RU" dirty="0" err="1"/>
              <a:t>природна</a:t>
            </a:r>
            <a:r>
              <a:rPr lang="ru-RU" dirty="0"/>
              <a:t> </a:t>
            </a:r>
            <a:r>
              <a:rPr lang="ru-RU" dirty="0" err="1"/>
              <a:t>оптична</a:t>
            </a:r>
            <a:r>
              <a:rPr lang="ru-RU" dirty="0"/>
              <a:t> </a:t>
            </a:r>
            <a:r>
              <a:rPr lang="ru-RU" dirty="0" smtClean="0"/>
              <a:t>система</a:t>
            </a:r>
            <a:endParaRPr lang="uk-UA" dirty="0"/>
          </a:p>
        </p:txBody>
      </p:sp>
      <p:pic>
        <p:nvPicPr>
          <p:cNvPr id="4" name="Рисунок 3"/>
          <p:cNvPicPr>
            <a:picLocks noChangeAspect="1"/>
          </p:cNvPicPr>
          <p:nvPr/>
        </p:nvPicPr>
        <p:blipFill>
          <a:blip r:embed="rId2"/>
          <a:stretch>
            <a:fillRect/>
          </a:stretch>
        </p:blipFill>
        <p:spPr>
          <a:xfrm>
            <a:off x="3021980" y="2380072"/>
            <a:ext cx="6010507" cy="3985645"/>
          </a:xfrm>
          <a:prstGeom prst="rect">
            <a:avLst/>
          </a:prstGeom>
        </p:spPr>
      </p:pic>
    </p:spTree>
    <p:extLst>
      <p:ext uri="{BB962C8B-B14F-4D97-AF65-F5344CB8AC3E}">
        <p14:creationId xmlns:p14="http://schemas.microsoft.com/office/powerpoint/2010/main" val="1212818861"/>
      </p:ext>
    </p:extLst>
  </p:cSld>
  <p:clrMapOvr>
    <a:masterClrMapping/>
  </p:clrMapOvr>
</p:sld>
</file>

<file path=ppt/theme/theme1.xml><?xml version="1.0" encoding="utf-8"?>
<a:theme xmlns:a="http://schemas.openxmlformats.org/drawingml/2006/main" name="Грань">
  <a:themeElements>
    <a:clrScheme name="Зелено-жовтий">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249</TotalTime>
  <Words>984</Words>
  <Application>Microsoft Office PowerPoint</Application>
  <PresentationFormat>Широкий екран</PresentationFormat>
  <Paragraphs>126</Paragraphs>
  <Slides>22</Slides>
  <Notes>0</Notes>
  <HiddenSlides>0</HiddenSlides>
  <MMClips>2</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22</vt:i4>
      </vt:variant>
    </vt:vector>
  </HeadingPairs>
  <TitlesOfParts>
    <vt:vector size="27" baseType="lpstr">
      <vt:lpstr>Arial</vt:lpstr>
      <vt:lpstr>Times New Roman</vt:lpstr>
      <vt:lpstr>Trebuchet MS</vt:lpstr>
      <vt:lpstr>Wingdings 3</vt:lpstr>
      <vt:lpstr>Грань</vt:lpstr>
      <vt:lpstr>Урок фізики для 9 класу. Дистанційне навчання. </vt:lpstr>
      <vt:lpstr>Тема уроку. Око як оптична система. Зір і бачення. Окуляри. Вади зору та їх корекція</vt:lpstr>
      <vt:lpstr>Мета уроку:</vt:lpstr>
      <vt:lpstr>Очікувані результати:</vt:lpstr>
      <vt:lpstr>Ключові компетентності:</vt:lpstr>
      <vt:lpstr>Актуалізація опорних знань:</vt:lpstr>
      <vt:lpstr>Проблемні запитання</vt:lpstr>
      <vt:lpstr>Мотивація навчальної діяльності:</vt:lpstr>
      <vt:lpstr>Будова ока:</vt:lpstr>
      <vt:lpstr>Будова ока:</vt:lpstr>
      <vt:lpstr>Зір і бачення:</vt:lpstr>
      <vt:lpstr>Колірний зір. Як людина бачить кольори?</vt:lpstr>
      <vt:lpstr>Інерція зору:</vt:lpstr>
      <vt:lpstr>Акомодація:</vt:lpstr>
      <vt:lpstr>Оптичні ілюзії:</vt:lpstr>
      <vt:lpstr>Цікаве відео. Приклад оптичної ілюзії: https://www.youtube.com/watch?v=ZHD3O57x98Y  (тривалість 2 хв51с) </vt:lpstr>
      <vt:lpstr>Вади зору:</vt:lpstr>
      <vt:lpstr>Розв’язування задач:</vt:lpstr>
      <vt:lpstr>Тренувальні вправи для збереження зору за посиланням  https://www.youtube.com/watch?v=8gvoPGoxnxA (тривалість 1хв 10с)  </vt:lpstr>
      <vt:lpstr>Рефлексія: </vt:lpstr>
      <vt:lpstr>Домашнє завдання:</vt:lpstr>
      <vt:lpstr>Використані джерела:</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dc:creator>
  <cp:lastModifiedBy>Admin</cp:lastModifiedBy>
  <cp:revision>74</cp:revision>
  <dcterms:created xsi:type="dcterms:W3CDTF">2024-11-13T09:41:53Z</dcterms:created>
  <dcterms:modified xsi:type="dcterms:W3CDTF">2024-11-15T08:04:05Z</dcterms:modified>
</cp:coreProperties>
</file>