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sldIdLst>
    <p:sldId id="271" r:id="rId2"/>
    <p:sldId id="275" r:id="rId3"/>
    <p:sldId id="293" r:id="rId4"/>
    <p:sldId id="295" r:id="rId5"/>
    <p:sldId id="289" r:id="rId6"/>
    <p:sldId id="294" r:id="rId7"/>
    <p:sldId id="257" r:id="rId8"/>
    <p:sldId id="258" r:id="rId9"/>
    <p:sldId id="259" r:id="rId10"/>
    <p:sldId id="260" r:id="rId11"/>
    <p:sldId id="283" r:id="rId12"/>
    <p:sldId id="261" r:id="rId13"/>
    <p:sldId id="262" r:id="rId14"/>
    <p:sldId id="278" r:id="rId15"/>
    <p:sldId id="290" r:id="rId16"/>
    <p:sldId id="280" r:id="rId17"/>
    <p:sldId id="263" r:id="rId18"/>
    <p:sldId id="292" r:id="rId19"/>
    <p:sldId id="279" r:id="rId20"/>
    <p:sldId id="264" r:id="rId21"/>
    <p:sldId id="265" r:id="rId22"/>
    <p:sldId id="266" r:id="rId23"/>
    <p:sldId id="281" r:id="rId24"/>
    <p:sldId id="267" r:id="rId25"/>
    <p:sldId id="282" r:id="rId26"/>
    <p:sldId id="268" r:id="rId27"/>
    <p:sldId id="291" r:id="rId28"/>
    <p:sldId id="273" r:id="rId29"/>
    <p:sldId id="276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F4C9"/>
    <a:srgbClr val="00D25F"/>
    <a:srgbClr val="4F872D"/>
    <a:srgbClr val="111A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FF9E8-28EC-41F1-A529-1FC4573CFEF2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C1C6-A277-4879-8CAC-29A596FF7734}" type="slidenum">
              <a:rPr lang="en-US" smtClean="0"/>
              <a:pPr/>
              <a:t>‹№›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0813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FF9E8-28EC-41F1-A529-1FC4573CFEF2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C1C6-A277-4879-8CAC-29A596FF77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95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FF9E8-28EC-41F1-A529-1FC4573CFEF2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C1C6-A277-4879-8CAC-29A596FF77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31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FF9E8-28EC-41F1-A529-1FC4573CFEF2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C1C6-A277-4879-8CAC-29A596FF7734}" type="slidenum">
              <a:rPr lang="en-US" smtClean="0"/>
              <a:pPr/>
              <a:t>‹№›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14996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FF9E8-28EC-41F1-A529-1FC4573CFEF2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C1C6-A277-4879-8CAC-29A596FF77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1544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FF9E8-28EC-41F1-A529-1FC4573CFEF2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C1C6-A277-4879-8CAC-29A596FF7734}" type="slidenum">
              <a:rPr lang="en-US" smtClean="0"/>
              <a:pPr/>
              <a:t>‹№›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7776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FF9E8-28EC-41F1-A529-1FC4573CFEF2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C1C6-A277-4879-8CAC-29A596FF77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62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FF9E8-28EC-41F1-A529-1FC4573CFEF2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C1C6-A277-4879-8CAC-29A596FF77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60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FF9E8-28EC-41F1-A529-1FC4573CFEF2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C1C6-A277-4879-8CAC-29A596FF77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22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FF9E8-28EC-41F1-A529-1FC4573CFEF2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C1C6-A277-4879-8CAC-29A596FF77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66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FF9E8-28EC-41F1-A529-1FC4573CFEF2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C1C6-A277-4879-8CAC-29A596FF77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99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FF9E8-28EC-41F1-A529-1FC4573CFEF2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C1C6-A277-4879-8CAC-29A596FF77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136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FF9E8-28EC-41F1-A529-1FC4573CFEF2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C1C6-A277-4879-8CAC-29A596FF77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FF9E8-28EC-41F1-A529-1FC4573CFEF2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C1C6-A277-4879-8CAC-29A596FF77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89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FF9E8-28EC-41F1-A529-1FC4573CFEF2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C1C6-A277-4879-8CAC-29A596FF77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70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FF9E8-28EC-41F1-A529-1FC4573CFEF2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C1C6-A277-4879-8CAC-29A596FF77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14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FF9E8-28EC-41F1-A529-1FC4573CFEF2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CC1C6-A277-4879-8CAC-29A596FF77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227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2CFF9E8-28EC-41F1-A529-1FC4573CFEF2}" type="datetimeFigureOut">
              <a:rPr lang="en-US" smtClean="0"/>
              <a:pPr/>
              <a:t>11/13/2024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B0CC1C6-A277-4879-8CAC-29A596FF7734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989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  <p:sldLayoutId id="214748378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3"/>
          <p:cNvSpPr/>
          <p:nvPr/>
        </p:nvSpPr>
        <p:spPr>
          <a:xfrm>
            <a:off x="-108097" y="4987853"/>
            <a:ext cx="4417902" cy="1459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524"/>
          </a:p>
        </p:txBody>
      </p:sp>
      <p:sp>
        <p:nvSpPr>
          <p:cNvPr id="2" name="TextBox 1"/>
          <p:cNvSpPr txBox="1"/>
          <p:nvPr/>
        </p:nvSpPr>
        <p:spPr>
          <a:xfrm>
            <a:off x="1" y="1382383"/>
            <a:ext cx="12192000" cy="32688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uk-UA" sz="1524" dirty="0"/>
          </a:p>
        </p:txBody>
      </p:sp>
      <p:sp>
        <p:nvSpPr>
          <p:cNvPr id="11" name="TextBox 10"/>
          <p:cNvSpPr txBox="1"/>
          <p:nvPr/>
        </p:nvSpPr>
        <p:spPr>
          <a:xfrm>
            <a:off x="727245" y="2438184"/>
            <a:ext cx="5736566" cy="230832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774222">
              <a:lnSpc>
                <a:spcPct val="120000"/>
              </a:lnSpc>
              <a:defRPr/>
            </a:pPr>
            <a:r>
              <a:rPr lang="ru-RU" sz="4000" kern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Узагальнення знань </a:t>
            </a:r>
          </a:p>
          <a:p>
            <a:pPr defTabSz="774222">
              <a:lnSpc>
                <a:spcPct val="120000"/>
              </a:lnSpc>
              <a:defRPr/>
            </a:pPr>
            <a:r>
              <a:rPr lang="ru-RU" sz="4000" kern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    за розділом</a:t>
            </a:r>
          </a:p>
          <a:p>
            <a:pPr defTabSz="774222">
              <a:lnSpc>
                <a:spcPct val="120000"/>
              </a:lnSpc>
              <a:defRPr/>
            </a:pPr>
            <a:r>
              <a:rPr lang="ru-RU" sz="4000" kern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«Взаємодія тіл. </a:t>
            </a:r>
            <a:r>
              <a:rPr lang="ru-RU" sz="4000" kern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Сили»</a:t>
            </a:r>
            <a:endParaRPr lang="uk-UA" sz="4572" kern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029" y="133358"/>
            <a:ext cx="2914397" cy="1038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374405" y="192908"/>
            <a:ext cx="2203332" cy="92562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21910" tIns="60955" rIns="121910" bIns="60955" rtlCol="0" anchor="ctr">
            <a:normAutofit fontScale="85000"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3498DB"/>
                </a:solidFill>
                <a:latin typeface="Segoe UI Semilight"/>
                <a:ea typeface="+mj-ea"/>
                <a:cs typeface="Segoe UI Semilight"/>
              </a:defRPr>
            </a:lvl1pPr>
          </a:lstStyle>
          <a:p>
            <a:pPr algn="l"/>
            <a:r>
              <a:rPr lang="uk-UA" b="1" dirty="0">
                <a:solidFill>
                  <a:schemeClr val="tx1">
                    <a:lumMod val="85000"/>
                  </a:schemeClr>
                </a:solidFill>
                <a:latin typeface="Book Antiqua" panose="02040602050305030304" pitchFamily="18" charset="0"/>
              </a:rPr>
              <a:t>УРОК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  <a:latin typeface="Book Antiqua" panose="02040602050305030304" pitchFamily="18" charset="0"/>
              </a:rPr>
              <a:t>41</a:t>
            </a:r>
            <a:endParaRPr lang="uk-UA" b="1" dirty="0">
              <a:solidFill>
                <a:schemeClr val="tx1">
                  <a:lumMod val="85000"/>
                </a:schemeClr>
              </a:solidFill>
              <a:latin typeface="Book Antiqua" panose="0204060205030503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0"/>
          <a:stretch/>
        </p:blipFill>
        <p:spPr>
          <a:xfrm>
            <a:off x="6764845" y="1973121"/>
            <a:ext cx="4655531" cy="4423176"/>
          </a:xfrm>
          <a:prstGeom prst="rect">
            <a:avLst/>
          </a:prstGeom>
          <a:ln w="57150">
            <a:solidFill>
              <a:schemeClr val="tx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482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59784" y="4020748"/>
            <a:ext cx="3827416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Що таке ньютон 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59784" y="2370929"/>
            <a:ext cx="3827416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Хто такий Ньютон 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59784" y="808030"/>
            <a:ext cx="3827416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Ньютон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1661" t="60680" r="33702" b="19375"/>
          <a:stretch/>
        </p:blipFill>
        <p:spPr>
          <a:xfrm>
            <a:off x="716279" y="3257984"/>
            <a:ext cx="6296298" cy="2038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Button Color - Down"/>
          <p:cNvSpPr/>
          <p:nvPr/>
        </p:nvSpPr>
        <p:spPr>
          <a:xfrm>
            <a:off x="2286000" y="5670567"/>
            <a:ext cx="9601200" cy="74845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https://www.youtube.com/watch?v=xH_MDsdH04Q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ик 2"/>
          <p:cNvSpPr/>
          <p:nvPr/>
        </p:nvSpPr>
        <p:spPr>
          <a:xfrm>
            <a:off x="716279" y="400317"/>
            <a:ext cx="6291946" cy="248342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Запитання 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Розгадайте ребус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uk-UA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 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кого йде мова?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Перегляньте відео за покликанням.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435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8418" y="5321080"/>
            <a:ext cx="11390811" cy="120032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uk-UA" sz="2400" b="1" dirty="0">
                <a:latin typeface="Book Antiqua" panose="02040602050305030304" pitchFamily="18" charset="0"/>
              </a:rPr>
              <a:t>Вважається основоположником сучасної фізики. Ним було сформульовано основні закони механіки та закон всесвітнього тяжіння. Він вважається основоположником акустики і фізичної оптики. </a:t>
            </a:r>
            <a:endParaRPr lang="en-US" sz="2200" b="1" dirty="0">
              <a:latin typeface="Arial Rounded MT Bold" panose="020F07040305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371" y="1685109"/>
            <a:ext cx="4009858" cy="2752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7779371" y="437837"/>
            <a:ext cx="3827416" cy="72065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Ісаак Ньютон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STEM-відео. Ісаак Ньютон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218" y="437837"/>
            <a:ext cx="7373543" cy="4147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4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14732" r="2579" b="3839"/>
          <a:stretch/>
        </p:blipFill>
        <p:spPr>
          <a:xfrm>
            <a:off x="99877" y="2687134"/>
            <a:ext cx="8077472" cy="3795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730287" y="568640"/>
            <a:ext cx="5264331" cy="190255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Як називають силу, яка здійснює на тіло таку саму дію, як декілька сил, що діють одночасно?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456293" y="3825550"/>
            <a:ext cx="3548472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Рівнодійна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utton Color - Down"/>
          <p:cNvSpPr/>
          <p:nvPr/>
        </p:nvSpPr>
        <p:spPr>
          <a:xfrm>
            <a:off x="3585186" y="5847585"/>
            <a:ext cx="7683875" cy="74845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https://learningapps.org/watch?v=pt143puwt18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Прямоугольник 2"/>
          <p:cNvSpPr/>
          <p:nvPr/>
        </p:nvSpPr>
        <p:spPr>
          <a:xfrm>
            <a:off x="189505" y="550871"/>
            <a:ext cx="6291946" cy="185672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Запитання 5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Виконайте завдання за покликанням.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77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1466" t="35287" r="32775" b="5699"/>
          <a:stretch/>
        </p:blipFill>
        <p:spPr>
          <a:xfrm>
            <a:off x="340403" y="1699591"/>
            <a:ext cx="4652682" cy="4317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5333490" y="3922643"/>
            <a:ext cx="988025" cy="6369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33490" y="1749316"/>
            <a:ext cx="988025" cy="6369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33490" y="3242824"/>
            <a:ext cx="988025" cy="6369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333489" y="5379667"/>
            <a:ext cx="988025" cy="6369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333488" y="2486546"/>
            <a:ext cx="988025" cy="6369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333488" y="4651155"/>
            <a:ext cx="988025" cy="6369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72815" y="3922643"/>
            <a:ext cx="988025" cy="6369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72815" y="1749316"/>
            <a:ext cx="988025" cy="6369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98244" y="3223776"/>
            <a:ext cx="988025" cy="6369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72813" y="5379667"/>
            <a:ext cx="988025" cy="6369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72813" y="2486546"/>
            <a:ext cx="988025" cy="6369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72813" y="4651155"/>
            <a:ext cx="988025" cy="6369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558907" y="1699591"/>
            <a:ext cx="5419164" cy="399722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Якщо дві сили протилежні за напрямком але рівні за значенням прикладені до одного тіла, то рівнодійна цих сил дорівнює нулю</a:t>
            </a:r>
            <a:endParaRPr lang="en-US" sz="3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"/>
          <p:cNvSpPr/>
          <p:nvPr/>
        </p:nvSpPr>
        <p:spPr>
          <a:xfrm>
            <a:off x="1451112" y="182880"/>
            <a:ext cx="9173817" cy="144708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Запитання 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Відновіть послідовність, щоб отримати правильне твердження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9689" y="5392710"/>
            <a:ext cx="3657600" cy="1247775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63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2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238" y="3193911"/>
            <a:ext cx="4557543" cy="1420984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585" y="4923235"/>
            <a:ext cx="4557543" cy="1603579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7037947" y="1741889"/>
            <a:ext cx="3827416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R =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037947" y="3453734"/>
            <a:ext cx="3827416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R = 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968" y="1401596"/>
            <a:ext cx="2188082" cy="1581924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037947" y="5204781"/>
            <a:ext cx="3827416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R = </a:t>
            </a:r>
          </a:p>
        </p:txBody>
      </p:sp>
      <p:sp>
        <p:nvSpPr>
          <p:cNvPr id="12" name="Прямоугольник 2"/>
          <p:cNvSpPr/>
          <p:nvPr/>
        </p:nvSpPr>
        <p:spPr>
          <a:xfrm>
            <a:off x="4343399" y="308113"/>
            <a:ext cx="4899992" cy="785143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Визначте рівнодійну сил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66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2"/>
          <p:cNvSpPr/>
          <p:nvPr/>
        </p:nvSpPr>
        <p:spPr>
          <a:xfrm>
            <a:off x="1083365" y="182881"/>
            <a:ext cx="9909313" cy="100981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Робота з онлайн-лабораторією</a:t>
            </a:r>
          </a:p>
          <a:p>
            <a:pPr algn="ctr"/>
            <a:r>
              <a:rPr lang="uk-U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Спробуйте відтворити різні варіанти взаємодії тіл та визначте рівнодійні сил, використавши онлайн-лабораторію за покликанням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721" y="1315076"/>
            <a:ext cx="9462052" cy="4510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Button Color - Down"/>
          <p:cNvSpPr/>
          <p:nvPr/>
        </p:nvSpPr>
        <p:spPr>
          <a:xfrm>
            <a:off x="298175" y="5947915"/>
            <a:ext cx="11519452" cy="74845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https://phet.colorado.edu/sims/html/forces-and-motion-basics/latest/forces-and-motion-basics_all.html?locale=uk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74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8" t="8826" r="5365" b="3452"/>
          <a:stretch/>
        </p:blipFill>
        <p:spPr>
          <a:xfrm>
            <a:off x="431074" y="300445"/>
            <a:ext cx="11207932" cy="6175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249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396" t="39651" r="32155" b="28579"/>
          <a:stretch/>
        </p:blipFill>
        <p:spPr>
          <a:xfrm>
            <a:off x="2218765" y="2673626"/>
            <a:ext cx="8054788" cy="4058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3" name="Прямая со стрелкой 2"/>
          <p:cNvCxnSpPr/>
          <p:nvPr/>
        </p:nvCxnSpPr>
        <p:spPr>
          <a:xfrm>
            <a:off x="2913017" y="3958046"/>
            <a:ext cx="3526972" cy="181573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2913017" y="4865915"/>
            <a:ext cx="3679372" cy="48985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V="1">
            <a:off x="2913017" y="3958046"/>
            <a:ext cx="3679372" cy="7097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2"/>
          <p:cNvSpPr/>
          <p:nvPr/>
        </p:nvSpPr>
        <p:spPr>
          <a:xfrm>
            <a:off x="2568681" y="369007"/>
            <a:ext cx="7354956" cy="185672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Запитання 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Встановіть відповідності між силою та формулою для її визначення.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58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уханка сил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37240" y="1295378"/>
            <a:ext cx="7298304" cy="4105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2"/>
          <p:cNvSpPr/>
          <p:nvPr/>
        </p:nvSpPr>
        <p:spPr>
          <a:xfrm>
            <a:off x="4015408" y="148301"/>
            <a:ext cx="4141968" cy="10443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Руханка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сили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utton Color - Down"/>
          <p:cNvSpPr/>
          <p:nvPr/>
        </p:nvSpPr>
        <p:spPr>
          <a:xfrm>
            <a:off x="237214" y="5910471"/>
            <a:ext cx="11698355" cy="74845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https://www.youtube.com/watch?app=desktop&amp;v=d11oS5pkeNo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31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38" t="8748"/>
          <a:stretch/>
        </p:blipFill>
        <p:spPr>
          <a:xfrm>
            <a:off x="2997357" y="536713"/>
            <a:ext cx="6313186" cy="5854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997357" y="4681614"/>
            <a:ext cx="3500846" cy="14761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4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1040" t="28468" r="8417" b="5803"/>
          <a:stretch/>
        </p:blipFill>
        <p:spPr>
          <a:xfrm>
            <a:off x="2325190" y="-107507"/>
            <a:ext cx="7641772" cy="69655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0103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059784" y="3746547"/>
            <a:ext cx="3827416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Що таке невагомість 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59784" y="247692"/>
            <a:ext cx="3827416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Невагомість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495" t="64678" r="38589" b="6545"/>
          <a:stretch/>
        </p:blipFill>
        <p:spPr>
          <a:xfrm>
            <a:off x="156754" y="2383792"/>
            <a:ext cx="3721973" cy="20825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9172" t="59732" r="27879" b="25268"/>
          <a:stretch/>
        </p:blipFill>
        <p:spPr>
          <a:xfrm>
            <a:off x="2610164" y="3425053"/>
            <a:ext cx="5296989" cy="7096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8268" t="55446" r="27276" b="28661"/>
          <a:stretch/>
        </p:blipFill>
        <p:spPr>
          <a:xfrm>
            <a:off x="2546802" y="4201967"/>
            <a:ext cx="5423711" cy="7518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5295" t="56697" r="34708" b="27053"/>
          <a:stretch/>
        </p:blipFill>
        <p:spPr>
          <a:xfrm>
            <a:off x="3155068" y="5021123"/>
            <a:ext cx="4207178" cy="76878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059784" y="1385704"/>
            <a:ext cx="3827416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Гравітація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059784" y="2523716"/>
            <a:ext cx="3827416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Тяжіння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utton Color - Down"/>
          <p:cNvSpPr/>
          <p:nvPr/>
        </p:nvSpPr>
        <p:spPr>
          <a:xfrm>
            <a:off x="156754" y="5870715"/>
            <a:ext cx="8399418" cy="74845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https://wordwall.net/uk/resource/52560683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059784" y="4928972"/>
            <a:ext cx="3827416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Як створити стан невагомості 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2"/>
          <p:cNvSpPr/>
          <p:nvPr/>
        </p:nvSpPr>
        <p:spPr>
          <a:xfrm>
            <a:off x="501342" y="247692"/>
            <a:ext cx="7059687" cy="164856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Запитання 8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Перейдіть за покликанням та складіть слова із відповідних анаграм.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48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10" grpId="0" animBg="1"/>
      <p:bldP spid="11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781" y="2273097"/>
            <a:ext cx="4171814" cy="4171814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2"/>
          <p:cNvSpPr/>
          <p:nvPr/>
        </p:nvSpPr>
        <p:spPr>
          <a:xfrm>
            <a:off x="1991046" y="334991"/>
            <a:ext cx="7887284" cy="164856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Запитання 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9.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Чи можна в умовах невагомості визначити масу тіла за допомогою терезів?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455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1776" t="42402" r="33602" b="20956"/>
          <a:stretch/>
        </p:blipFill>
        <p:spPr>
          <a:xfrm>
            <a:off x="181755" y="210677"/>
            <a:ext cx="4504765" cy="2373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5573" t="47978" r="42520" b="22978"/>
          <a:stretch/>
        </p:blipFill>
        <p:spPr>
          <a:xfrm>
            <a:off x="3307146" y="2218175"/>
            <a:ext cx="8565932" cy="4383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8601733" y="3250328"/>
            <a:ext cx="537882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en-US" sz="24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194700" y="4278502"/>
            <a:ext cx="537882" cy="64545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endParaRPr lang="en-US" sz="28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2"/>
          <p:cNvSpPr/>
          <p:nvPr/>
        </p:nvSpPr>
        <p:spPr>
          <a:xfrm>
            <a:off x="5741094" y="539136"/>
            <a:ext cx="4638354" cy="129775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Запитання 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10.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Розв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яжіть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задачу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06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10" y="205763"/>
            <a:ext cx="5525988" cy="3453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598" y="207114"/>
            <a:ext cx="5633820" cy="3755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1"/>
          <a:stretch/>
        </p:blipFill>
        <p:spPr>
          <a:xfrm>
            <a:off x="635961" y="2767122"/>
            <a:ext cx="4880286" cy="37612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Ð ÐµÐ·ÑÐ»ÑÑÐ°Ñ Ð¿Ð¾ÑÑÐºÑ Ð·Ð¾Ð±ÑÐ°Ð¶ÐµÐ½Ñ Ð·Ð° Ð·Ð°Ð¿Ð¸ÑÐ¾Ð¼ &quot;Ð»ÐµÐ¿Ð¸ÑÑ Ð¿Ð»Ð°ÑÑÐ¸Ð»Ð¸Ð½Ð¾Ð¼&quot;">
            <a:extLst>
              <a:ext uri="{FF2B5EF4-FFF2-40B4-BE49-F238E27FC236}">
                <a16:creationId xmlns:a16="http://schemas.microsoft.com/office/drawing/2014/main" xmlns="" id="{DF8C8BD0-FC60-486D-9F83-C754553FE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589" y="3127188"/>
            <a:ext cx="5101805" cy="3401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6"/>
          <a:srcRect t="8925"/>
          <a:stretch/>
        </p:blipFill>
        <p:spPr bwMode="auto">
          <a:xfrm>
            <a:off x="2864320" y="2204444"/>
            <a:ext cx="6815547" cy="2737760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8930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b="4910"/>
          <a:stretch/>
        </p:blipFill>
        <p:spPr>
          <a:xfrm>
            <a:off x="408874" y="2183905"/>
            <a:ext cx="7085886" cy="3788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Button Color - Down"/>
          <p:cNvSpPr/>
          <p:nvPr/>
        </p:nvSpPr>
        <p:spPr>
          <a:xfrm>
            <a:off x="1539959" y="5894258"/>
            <a:ext cx="10020670" cy="74845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Verdana" pitchFamily="34" charset="0"/>
                <a:ea typeface="Verdana" pitchFamily="34" charset="0"/>
              </a:rPr>
              <a:t>https://www.jigsawplanet.com/?rc=play&amp;pid=2e8b8f552c7a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Verdana" pitchFamily="34" charset="0"/>
              <a:ea typeface="Verdana" pitchFamily="34" charset="0"/>
              <a:cs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734667" y="2719232"/>
            <a:ext cx="4270097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Що таке деформація 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956008" y="990354"/>
            <a:ext cx="3827416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Деформація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34668" y="4078020"/>
            <a:ext cx="4270097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Які бувають деформації 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2"/>
          <p:cNvSpPr/>
          <p:nvPr/>
        </p:nvSpPr>
        <p:spPr>
          <a:xfrm>
            <a:off x="168966" y="445543"/>
            <a:ext cx="7565702" cy="157726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Запитання 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11.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Перейдіть за покликанням та складіть </a:t>
            </a:r>
            <a:r>
              <a:rPr lang="uk-UA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пазл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Яке явище зображено на малюнку?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07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60995" y="4878558"/>
            <a:ext cx="5116797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Від чого залежить коефіцієнт тертя ковзання?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939961" y="920854"/>
            <a:ext cx="4982844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Які види тертя ви знаєте 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98" y="259304"/>
            <a:ext cx="3617261" cy="2366291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9"/>
          <a:stretch/>
        </p:blipFill>
        <p:spPr>
          <a:xfrm>
            <a:off x="2674965" y="1442450"/>
            <a:ext cx="3908716" cy="2495795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08"/>
          <a:stretch/>
        </p:blipFill>
        <p:spPr>
          <a:xfrm>
            <a:off x="5915308" y="2943240"/>
            <a:ext cx="3516075" cy="2537813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397" y="4134914"/>
            <a:ext cx="3137910" cy="2482742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452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488" t="44576" r="40289" b="23924"/>
          <a:stretch/>
        </p:blipFill>
        <p:spPr>
          <a:xfrm>
            <a:off x="253127" y="2884533"/>
            <a:ext cx="5163573" cy="335929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711361" y="219807"/>
            <a:ext cx="4982844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Підошва взуття частково стерлася під час ходіння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11361" y="1296076"/>
            <a:ext cx="4982844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Рослини вусиками утримуються на опорах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711361" y="2372345"/>
            <a:ext cx="4982844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Зав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язування вузлів на шнурівках кросівок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711361" y="3461572"/>
            <a:ext cx="4982844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Шафу складно зрушити з місця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711361" y="4564179"/>
            <a:ext cx="4982844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Шестерні механізмів на верстаті зносилися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11361" y="5666786"/>
            <a:ext cx="4982844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Автомобіль здійснив екстренне гальмування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626520" y="358126"/>
            <a:ext cx="988025" cy="6369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32340" y="1428278"/>
            <a:ext cx="988025" cy="6369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D2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626521" y="2498430"/>
            <a:ext cx="988025" cy="6369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D2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5638288" y="3592305"/>
            <a:ext cx="988025" cy="6369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38288" y="4696381"/>
            <a:ext cx="988025" cy="6369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626519" y="5793402"/>
            <a:ext cx="988025" cy="63693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D2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</p:txBody>
      </p:sp>
      <p:sp>
        <p:nvSpPr>
          <p:cNvPr id="18" name="Прямоугольник 2"/>
          <p:cNvSpPr/>
          <p:nvPr/>
        </p:nvSpPr>
        <p:spPr>
          <a:xfrm>
            <a:off x="253127" y="445543"/>
            <a:ext cx="5163573" cy="19268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Запитання 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12.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 яких із зазначених випадків сила тертя є корисною?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897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Тиждень психології. Презентація &quot;Моя супер сила&quot; | Презентація. Виховна  робо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871" y="1263236"/>
            <a:ext cx="6496991" cy="3403186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utton Color - Down"/>
          <p:cNvSpPr/>
          <p:nvPr/>
        </p:nvSpPr>
        <p:spPr>
          <a:xfrm>
            <a:off x="397049" y="4979505"/>
            <a:ext cx="11569659" cy="162007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https://www.canva.com/design/DAGV1sZmIOY/2zkZDA7vyI4Mweu8V7OMPg/view?utm_content=DAGV1sZmIOY&amp;utm_campaign=designshare&amp;utm_medium=link&amp;utm_source=editor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Прямоугольник 2"/>
          <p:cNvSpPr/>
          <p:nvPr/>
        </p:nvSpPr>
        <p:spPr>
          <a:xfrm>
            <a:off x="3600094" y="103609"/>
            <a:ext cx="5163573" cy="101550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Підбиваємо підсумки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4814" y="1573350"/>
            <a:ext cx="4331541" cy="2951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957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3"/>
          <p:cNvSpPr/>
          <p:nvPr/>
        </p:nvSpPr>
        <p:spPr>
          <a:xfrm>
            <a:off x="1909647" y="719035"/>
            <a:ext cx="8335344" cy="23482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524"/>
          </a:p>
        </p:txBody>
      </p:sp>
      <p:sp>
        <p:nvSpPr>
          <p:cNvPr id="12" name="Rectangle 56"/>
          <p:cNvSpPr/>
          <p:nvPr/>
        </p:nvSpPr>
        <p:spPr>
          <a:xfrm>
            <a:off x="1909646" y="3067311"/>
            <a:ext cx="8335345" cy="3790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524"/>
          </a:p>
        </p:txBody>
      </p:sp>
      <p:sp>
        <p:nvSpPr>
          <p:cNvPr id="22" name="Button Color - Down"/>
          <p:cNvSpPr/>
          <p:nvPr/>
        </p:nvSpPr>
        <p:spPr>
          <a:xfrm>
            <a:off x="470853" y="200917"/>
            <a:ext cx="5904413" cy="122778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725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Домашнє завдання</a:t>
            </a:r>
            <a:endParaRPr lang="nl-NL" sz="3725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4" name="Button Color - Down"/>
          <p:cNvSpPr/>
          <p:nvPr/>
        </p:nvSpPr>
        <p:spPr>
          <a:xfrm>
            <a:off x="355207" y="1578879"/>
            <a:ext cx="6244763" cy="4089615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Повторити § 14 – 21.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Формули с. </a:t>
            </a:r>
            <a:r>
              <a:rPr lang="ru-RU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193 </a:t>
            </a:r>
            <a:endParaRPr lang="ru-RU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11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Завдання для самоперевірки 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с. </a:t>
            </a:r>
            <a:r>
              <a:rPr lang="ru-RU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194 </a:t>
            </a:r>
            <a:r>
              <a:rPr lang="ru-RU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– </a:t>
            </a:r>
            <a:r>
              <a:rPr lang="ru-RU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195</a:t>
            </a:r>
            <a:endParaRPr lang="ru-RU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1 – 6 балів:		впр. 1 – 6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7 – 9 балів:		+ впр. 7</a:t>
            </a:r>
          </a:p>
          <a:p>
            <a:pPr>
              <a:lnSpc>
                <a:spcPct val="150000"/>
              </a:lnSpc>
            </a:pPr>
            <a:r>
              <a:rPr lang="ru-RU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	10 – 12 балів:	+ хмара слів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726" y="1476888"/>
            <a:ext cx="3326982" cy="4976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Button Color - Down"/>
          <p:cNvSpPr/>
          <p:nvPr/>
        </p:nvSpPr>
        <p:spPr>
          <a:xfrm>
            <a:off x="377903" y="5842169"/>
            <a:ext cx="6090312" cy="74845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https://wordart.com/create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021"/>
          <a:stretch/>
        </p:blipFill>
        <p:spPr>
          <a:xfrm>
            <a:off x="8797056" y="2077404"/>
            <a:ext cx="3082154" cy="4578367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57670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 rot="20840762">
            <a:off x="-800816" y="286376"/>
            <a:ext cx="10345584" cy="6001643"/>
          </a:xfrm>
          <a:prstGeom prst="rect">
            <a:avLst/>
          </a:prstGeom>
          <a:solidFill>
            <a:srgbClr val="E3F4C9">
              <a:alpha val="54902"/>
            </a:srgbClr>
          </a:solidFill>
          <a:effectLst>
            <a:softEdge rad="635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9600" b="1" cap="none" spc="50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istral" panose="03090702030407020403" pitchFamily="66" charset="0"/>
              </a:rPr>
              <a:t>Дякую </a:t>
            </a:r>
          </a:p>
          <a:p>
            <a:pPr algn="ctr"/>
            <a:r>
              <a:rPr lang="ru-RU" sz="9600" b="1" cap="none" spc="50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istral" panose="03090702030407020403" pitchFamily="66" charset="0"/>
              </a:rPr>
              <a:t>за активну роботу </a:t>
            </a:r>
          </a:p>
          <a:p>
            <a:pPr algn="ctr"/>
            <a:r>
              <a:rPr lang="ru-RU" sz="9600" b="1" cap="none" spc="50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Mistral" panose="03090702030407020403" pitchFamily="66" charset="0"/>
              </a:rPr>
              <a:t>на уроці 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667" b="88056" l="6146" r="95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0" t="6095" r="3095" b="8572"/>
          <a:stretch/>
        </p:blipFill>
        <p:spPr>
          <a:xfrm>
            <a:off x="3217817" y="595642"/>
            <a:ext cx="8974183" cy="62623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421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297" y="1871794"/>
            <a:ext cx="6141464" cy="26850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163540" y="182881"/>
            <a:ext cx="10127312" cy="149683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 спадає вам на думку, коли чуєте слово «Сила»?</a:t>
            </a:r>
          </a:p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Перейдіть за покликанням та напишіть свої асоціації.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Button Color - Down"/>
          <p:cNvSpPr/>
          <p:nvPr/>
        </p:nvSpPr>
        <p:spPr>
          <a:xfrm>
            <a:off x="2144013" y="5787950"/>
            <a:ext cx="8500796" cy="74845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</a:rPr>
              <a:t>https://app.wooclap.com/NDOATI?from=event-page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029" y="4165223"/>
            <a:ext cx="6897757" cy="1510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351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3"/>
          <p:cNvSpPr/>
          <p:nvPr/>
        </p:nvSpPr>
        <p:spPr>
          <a:xfrm>
            <a:off x="-108097" y="4987853"/>
            <a:ext cx="4417902" cy="1459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524"/>
          </a:p>
        </p:txBody>
      </p:sp>
      <p:sp>
        <p:nvSpPr>
          <p:cNvPr id="2" name="TextBox 1"/>
          <p:cNvSpPr txBox="1"/>
          <p:nvPr/>
        </p:nvSpPr>
        <p:spPr>
          <a:xfrm>
            <a:off x="0" y="381729"/>
            <a:ext cx="12192000" cy="32688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uk-UA" sz="1524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t="25461" r="7705" b="10602"/>
          <a:stretch/>
        </p:blipFill>
        <p:spPr>
          <a:xfrm>
            <a:off x="411594" y="955952"/>
            <a:ext cx="11507957" cy="56038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14904" y="2719594"/>
            <a:ext cx="9162190" cy="156966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defTabSz="774222">
              <a:lnSpc>
                <a:spcPct val="120000"/>
              </a:lnSpc>
              <a:defRPr/>
            </a:pPr>
            <a:r>
              <a:rPr lang="ru-RU" sz="4000" kern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ru-RU" sz="4000" kern="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Тема уроку: </a:t>
            </a:r>
            <a:r>
              <a:rPr lang="ru-RU" sz="4000" kern="0" dirty="0" err="1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Узагальнення</a:t>
            </a:r>
            <a:r>
              <a:rPr lang="uk-UA" sz="4000" kern="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знань </a:t>
            </a:r>
            <a:r>
              <a:rPr lang="uk-UA" sz="4000" kern="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за розділом</a:t>
            </a:r>
            <a:r>
              <a:rPr lang="ru-RU" sz="4000" kern="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ru-RU" sz="4000" kern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«Взаємодія тіл. </a:t>
            </a:r>
            <a:r>
              <a:rPr lang="ru-RU" sz="4000" kern="0" dirty="0" err="1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Сили</a:t>
            </a:r>
            <a:r>
              <a:rPr lang="ru-RU" sz="4000" kern="0" dirty="0" smtClean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»</a:t>
            </a:r>
            <a:endParaRPr lang="uk-UA" sz="4572" kern="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550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3"/>
          <p:cNvSpPr/>
          <p:nvPr/>
        </p:nvSpPr>
        <p:spPr>
          <a:xfrm>
            <a:off x="-108097" y="4987853"/>
            <a:ext cx="4417902" cy="14598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sz="1524"/>
          </a:p>
        </p:txBody>
      </p:sp>
      <p:sp>
        <p:nvSpPr>
          <p:cNvPr id="2" name="TextBox 1"/>
          <p:cNvSpPr txBox="1"/>
          <p:nvPr/>
        </p:nvSpPr>
        <p:spPr>
          <a:xfrm>
            <a:off x="1" y="1382383"/>
            <a:ext cx="12192000" cy="32688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uk-UA" sz="1524" dirty="0"/>
          </a:p>
        </p:txBody>
      </p:sp>
      <p:sp>
        <p:nvSpPr>
          <p:cNvPr id="11" name="TextBox 10"/>
          <p:cNvSpPr txBox="1"/>
          <p:nvPr/>
        </p:nvSpPr>
        <p:spPr>
          <a:xfrm>
            <a:off x="374405" y="1908098"/>
            <a:ext cx="11619616" cy="478284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defTabSz="774222">
              <a:lnSpc>
                <a:spcPct val="120000"/>
              </a:lnSpc>
              <a:defRPr/>
            </a:pPr>
            <a:r>
              <a:rPr lang="ru-RU" sz="4000" kern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 </a:t>
            </a:r>
            <a:r>
              <a:rPr lang="ru-RU" sz="4400" kern="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Мета уроку:</a:t>
            </a:r>
          </a:p>
          <a:p>
            <a:r>
              <a:rPr lang="uk-UA" sz="2800" b="1" dirty="0"/>
              <a:t>Навчальна.</a:t>
            </a:r>
            <a:r>
              <a:rPr lang="uk-UA" sz="2800" dirty="0"/>
              <a:t> Систематизувати та поглибити знання про сили в </a:t>
            </a:r>
            <a:r>
              <a:rPr lang="uk-UA" sz="2800" dirty="0" err="1"/>
              <a:t>механіці</a:t>
            </a:r>
            <a:r>
              <a:rPr lang="uk-UA" sz="2800" dirty="0"/>
              <a:t>, розкрити широкий діапазон прояву сил у природі, зацікавити учнів до вивчення фізики.</a:t>
            </a:r>
          </a:p>
          <a:p>
            <a:endParaRPr lang="en-US" sz="2800" dirty="0"/>
          </a:p>
          <a:p>
            <a:r>
              <a:rPr lang="uk-UA" sz="2800" b="1" dirty="0"/>
              <a:t>Розвивальна.</a:t>
            </a:r>
            <a:r>
              <a:rPr lang="uk-UA" sz="2800" dirty="0"/>
              <a:t> Розвивати логічне мислення учнів, уміння </a:t>
            </a:r>
            <a:r>
              <a:rPr lang="uk-UA" sz="2800" dirty="0" err="1"/>
              <a:t>грамотно</a:t>
            </a:r>
            <a:r>
              <a:rPr lang="uk-UA" sz="2800" dirty="0"/>
              <a:t> висловлювати свою думку.</a:t>
            </a:r>
          </a:p>
          <a:p>
            <a:endParaRPr lang="en-US" sz="2800" dirty="0"/>
          </a:p>
          <a:p>
            <a:r>
              <a:rPr lang="uk-UA" sz="2800" b="1" dirty="0"/>
              <a:t>Виховна.</a:t>
            </a:r>
            <a:r>
              <a:rPr lang="uk-UA" sz="2800" dirty="0"/>
              <a:t> Виховувати культуру оформлення записів під час </a:t>
            </a:r>
            <a:r>
              <a:rPr lang="uk-UA" sz="2800" dirty="0" err="1"/>
              <a:t>розв</a:t>
            </a:r>
            <a:r>
              <a:rPr lang="en-US" sz="2800" dirty="0"/>
              <a:t>’</a:t>
            </a:r>
            <a:r>
              <a:rPr lang="uk-UA" sz="2800" dirty="0" err="1"/>
              <a:t>язування</a:t>
            </a:r>
            <a:r>
              <a:rPr lang="uk-UA" sz="2800" dirty="0"/>
              <a:t> задач.</a:t>
            </a:r>
            <a:endParaRPr lang="en-US" sz="4800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029" y="133358"/>
            <a:ext cx="2914397" cy="1038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374405" y="192908"/>
            <a:ext cx="2203332" cy="92562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121910" tIns="60955" rIns="121910" bIns="60955" rtlCol="0" anchor="ctr">
            <a:normAutofit fontScale="85000" lnSpcReduction="10000"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4000" b="0" i="0" kern="1200">
                <a:solidFill>
                  <a:srgbClr val="3498DB"/>
                </a:solidFill>
                <a:latin typeface="Segoe UI Semilight"/>
                <a:ea typeface="+mj-ea"/>
                <a:cs typeface="Segoe UI Semilight"/>
              </a:defRPr>
            </a:lvl1pPr>
          </a:lstStyle>
          <a:p>
            <a:pPr algn="l"/>
            <a:r>
              <a:rPr lang="uk-UA" b="1" dirty="0">
                <a:solidFill>
                  <a:schemeClr val="tx1">
                    <a:lumMod val="85000"/>
                  </a:schemeClr>
                </a:solidFill>
                <a:latin typeface="Book Antiqua" panose="02040602050305030304" pitchFamily="18" charset="0"/>
              </a:rPr>
              <a:t>УРОК </a:t>
            </a:r>
            <a:r>
              <a:rPr lang="en-US" b="1" dirty="0">
                <a:solidFill>
                  <a:schemeClr val="tx1">
                    <a:lumMod val="85000"/>
                  </a:schemeClr>
                </a:solidFill>
                <a:latin typeface="Book Antiqua" panose="02040602050305030304" pitchFamily="18" charset="0"/>
              </a:rPr>
              <a:t>41</a:t>
            </a:r>
            <a:endParaRPr lang="uk-UA" b="1" dirty="0">
              <a:solidFill>
                <a:schemeClr val="tx1">
                  <a:lumMod val="85000"/>
                </a:schemeClr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9905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utton Color - Down"/>
          <p:cNvSpPr/>
          <p:nvPr/>
        </p:nvSpPr>
        <p:spPr>
          <a:xfrm>
            <a:off x="626165" y="5986733"/>
            <a:ext cx="11052314" cy="74845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38100">
            <a:solidFill>
              <a:schemeClr val="tx1">
                <a:lumMod val="6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https://view.genially.com/672d2361af79857bb3b894d3/interactive-image-vzayemodiya-til-sila</a:t>
            </a:r>
            <a:endParaRPr lang="ru-RU" sz="2400" b="1" dirty="0">
              <a:solidFill>
                <a:schemeClr val="tx2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2226" y="79513"/>
            <a:ext cx="6040191" cy="5820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612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2263" t="40455" r="32597" b="46007"/>
          <a:stretch/>
        </p:blipFill>
        <p:spPr>
          <a:xfrm>
            <a:off x="243840" y="3727268"/>
            <a:ext cx="7236824" cy="1567543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8059784" y="2335639"/>
            <a:ext cx="3827416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Що таке взаємодія?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059784" y="3896650"/>
            <a:ext cx="3827416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Що є результатом взаємодії тіл 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59784" y="808030"/>
            <a:ext cx="3827416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Взаємодія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2"/>
          <p:cNvSpPr/>
          <p:nvPr/>
        </p:nvSpPr>
        <p:spPr>
          <a:xfrm>
            <a:off x="716279" y="898498"/>
            <a:ext cx="6291946" cy="21031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Запитання 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Розгадайте ребус.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49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3167" t="41340" r="32196" b="38774"/>
          <a:stretch/>
        </p:blipFill>
        <p:spPr>
          <a:xfrm>
            <a:off x="643559" y="3687644"/>
            <a:ext cx="6497022" cy="2097157"/>
          </a:xfrm>
          <a:prstGeom prst="rect">
            <a:avLst/>
          </a:prstGeom>
          <a:ln>
            <a:solidFill>
              <a:schemeClr val="tx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059784" y="2786307"/>
            <a:ext cx="3827416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Яким символом позначають силу ?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059784" y="808030"/>
            <a:ext cx="3827416" cy="9013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Сила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2"/>
          <p:cNvSpPr/>
          <p:nvPr/>
        </p:nvSpPr>
        <p:spPr>
          <a:xfrm>
            <a:off x="716279" y="898498"/>
            <a:ext cx="6291946" cy="2103119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Запитання </a:t>
            </a:r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endParaRPr lang="uk-UA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uk-UA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Розгадайте ребус.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306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858" y="1248020"/>
            <a:ext cx="7871674" cy="3851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188718" y="182880"/>
            <a:ext cx="9757954" cy="91864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Запитання 3.</a:t>
            </a:r>
          </a:p>
          <a:p>
            <a:pPr algn="ctr"/>
            <a:r>
              <a:rPr lang="uk-UA" sz="2800" b="1" dirty="0">
                <a:latin typeface="Arial" panose="020B0604020202020204" pitchFamily="34" charset="0"/>
                <a:cs typeface="Arial" panose="020B0604020202020204" pitchFamily="34" charset="0"/>
              </a:rPr>
              <a:t>Розшифруйте фразу, яка заховалася у хмарі зі слів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65362" y="5246180"/>
            <a:ext cx="9004665" cy="139959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Сила – це фізична величина, яка є мірою інертності тіл. </a:t>
            </a:r>
          </a:p>
          <a:p>
            <a:r>
              <a:rPr lang="uk-UA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Сила характеризується числовим значенням, має точку прикладання, має напрямок.</a:t>
            </a:r>
            <a:endParaRPr lang="en-US" sz="2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64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6676</TotalTime>
  <Words>533</Words>
  <Application>Microsoft Office PowerPoint</Application>
  <PresentationFormat>Широкий екран</PresentationFormat>
  <Paragraphs>117</Paragraphs>
  <Slides>29</Slides>
  <Notes>0</Notes>
  <HiddenSlides>0</HiddenSlides>
  <MMClips>2</MMClips>
  <ScaleCrop>false</ScaleCrop>
  <HeadingPairs>
    <vt:vector size="6" baseType="variant">
      <vt:variant>
        <vt:lpstr>Використані шрифти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29</vt:i4>
      </vt:variant>
    </vt:vector>
  </HeadingPairs>
  <TitlesOfParts>
    <vt:vector size="39" baseType="lpstr">
      <vt:lpstr>Arial</vt:lpstr>
      <vt:lpstr>Arial Rounded MT Bold</vt:lpstr>
      <vt:lpstr>Book Antiqua</vt:lpstr>
      <vt:lpstr>Century Gothic</vt:lpstr>
      <vt:lpstr>Mistral</vt:lpstr>
      <vt:lpstr>Segoe UI Semilight</vt:lpstr>
      <vt:lpstr>Times New Roman</vt:lpstr>
      <vt:lpstr>Verdana</vt:lpstr>
      <vt:lpstr>Wingdings 3</vt:lpstr>
      <vt:lpstr>Сектор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Admin</cp:lastModifiedBy>
  <cp:revision>120</cp:revision>
  <dcterms:created xsi:type="dcterms:W3CDTF">2023-02-03T11:52:40Z</dcterms:created>
  <dcterms:modified xsi:type="dcterms:W3CDTF">2024-11-13T20:49:20Z</dcterms:modified>
</cp:coreProperties>
</file>