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0" r:id="rId3"/>
    <p:sldId id="291" r:id="rId4"/>
    <p:sldId id="292" r:id="rId5"/>
    <p:sldId id="293" r:id="rId6"/>
    <p:sldId id="260" r:id="rId7"/>
    <p:sldId id="289" r:id="rId8"/>
    <p:sldId id="261" r:id="rId9"/>
    <p:sldId id="262" r:id="rId10"/>
    <p:sldId id="259" r:id="rId11"/>
    <p:sldId id="274" r:id="rId12"/>
    <p:sldId id="263" r:id="rId13"/>
    <p:sldId id="264" r:id="rId14"/>
    <p:sldId id="275" r:id="rId15"/>
    <p:sldId id="265" r:id="rId16"/>
    <p:sldId id="279" r:id="rId17"/>
    <p:sldId id="295" r:id="rId18"/>
    <p:sldId id="283" r:id="rId19"/>
    <p:sldId id="298" r:id="rId20"/>
    <p:sldId id="280" r:id="rId21"/>
    <p:sldId id="297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9" r:id="rId32"/>
    <p:sldId id="310" r:id="rId33"/>
    <p:sldId id="311" r:id="rId34"/>
    <p:sldId id="312" r:id="rId35"/>
    <p:sldId id="314" r:id="rId36"/>
    <p:sldId id="315" r:id="rId37"/>
    <p:sldId id="31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96" autoAdjust="0"/>
    <p:restoredTop sz="94660"/>
  </p:normalViewPr>
  <p:slideViewPr>
    <p:cSldViewPr>
      <p:cViewPr varScale="1">
        <p:scale>
          <a:sx n="71" d="100"/>
          <a:sy n="71" d="100"/>
        </p:scale>
        <p:origin x="169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E3CF2-C441-409F-A70E-5B6FC5510C48}" type="datetimeFigureOut">
              <a:rPr lang="ru-RU" smtClean="0"/>
              <a:pPr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C228B-AB89-4015-B645-A1CD2AD63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earningapps.org/view19679058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uk/resource/6842040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lidingtiles.com/uk/%D0%B3%D0%BE%D0%BB%D0%BE%D0%B2%D0%BE%D0%BB%D0%BE%D0%BC%D0%BA%D0%B0/%D0%B3%D1%80%D0%B0%D1%82%D0%B8/%D1%85%D0%B5%D0%BB%D0%BB%D0%BE%D1%83%D1%97%D0%BD/2697-%D0%B1%D0%B0%D0%B3%D0%B0%D1%82%D0%BE-%D0%B3%D0%B0%D1%80%D0%B1%D1%83%D0%B7%D0%B0#3x3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naurok.com.ua/test/drobi-233565.html" TargetMode="Externa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ingtiles.com/uk" TargetMode="External"/><Relationship Id="rId3" Type="http://schemas.openxmlformats.org/officeDocument/2006/relationships/hyperlink" Target="https://www.pinterest.com/pin/177681147794302699/" TargetMode="External"/><Relationship Id="rId7" Type="http://schemas.openxmlformats.org/officeDocument/2006/relationships/hyperlink" Target="https://www.youtube.com/watch?v=Cv_d8EiWgbw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urok.com.ua/test/drobi-233565.html" TargetMode="External"/><Relationship Id="rId5" Type="http://schemas.openxmlformats.org/officeDocument/2006/relationships/hyperlink" Target="https://wordwall.net/uk-ua/community" TargetMode="External"/><Relationship Id="rId4" Type="http://schemas.openxmlformats.org/officeDocument/2006/relationships/hyperlink" Target="https://pidruchnyk.com.ua/1502-matematyka-3-klas-lystopad.html" TargetMode="External"/><Relationship Id="rId9" Type="http://schemas.openxmlformats.org/officeDocument/2006/relationships/hyperlink" Target="https://learningapps.org/view1967905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24542" t="20671" r="15134" b="15345"/>
          <a:stretch/>
        </p:blipFill>
        <p:spPr>
          <a:xfrm>
            <a:off x="0" y="-171399"/>
            <a:ext cx="9144000" cy="7016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4081096"/>
            <a:ext cx="5184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</a:t>
            </a:r>
          </a:p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початкових класів</a:t>
            </a:r>
          </a:p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Лохвицької гімназії № 1</a:t>
            </a:r>
          </a:p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Чепурко Віта Василівна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1980521"/>
            <a:ext cx="6029471" cy="210057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uk-UA" sz="44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Знаходження частини </a:t>
            </a:r>
          </a:p>
          <a:p>
            <a:pPr algn="ctr"/>
            <a:r>
              <a:rPr lang="uk-UA" sz="44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 числа та числа за</a:t>
            </a:r>
          </a:p>
          <a:p>
            <a:pPr algn="ctr"/>
            <a:r>
              <a:rPr lang="uk-UA" sz="44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 частиною.</a:t>
            </a:r>
            <a:endParaRPr lang="ru-RU" sz="44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1"/>
            <a:ext cx="9144000" cy="9144001"/>
          </a:xfrm>
          <a:prstGeom prst="rect">
            <a:avLst/>
          </a:prstGeom>
          <a:noFill/>
        </p:spPr>
      </p:pic>
      <p:pic>
        <p:nvPicPr>
          <p:cNvPr id="11268" name="Picture 4" descr="https://o.remove.bg/downloads/a622cd73-1745-4c26-9a81-b05eb72b1e7e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r="9853"/>
          <a:stretch>
            <a:fillRect/>
          </a:stretch>
        </p:blipFill>
        <p:spPr bwMode="auto">
          <a:xfrm>
            <a:off x="1907704" y="-459432"/>
            <a:ext cx="6937475" cy="769572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" name="Picture 4" descr="https://o.remove.bg/downloads/a622cd73-1745-4c26-9a81-b05eb72b1e7e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63821" r="9853"/>
          <a:stretch>
            <a:fillRect/>
          </a:stretch>
        </p:blipFill>
        <p:spPr bwMode="auto">
          <a:xfrm>
            <a:off x="179512" y="-459432"/>
            <a:ext cx="2028413" cy="7704856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1269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r="65909" b="71159"/>
          <a:stretch>
            <a:fillRect/>
          </a:stretch>
        </p:blipFill>
        <p:spPr bwMode="auto">
          <a:xfrm>
            <a:off x="179512" y="188640"/>
            <a:ext cx="1691680" cy="1431178"/>
          </a:xfrm>
          <a:prstGeom prst="rect">
            <a:avLst/>
          </a:prstGeom>
          <a:noFill/>
        </p:spPr>
      </p:pic>
      <p:pic>
        <p:nvPicPr>
          <p:cNvPr id="6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b="69750"/>
          <a:stretch>
            <a:fillRect/>
          </a:stretch>
        </p:blipFill>
        <p:spPr bwMode="auto">
          <a:xfrm>
            <a:off x="683568" y="4869160"/>
            <a:ext cx="1666319" cy="1584176"/>
          </a:xfrm>
          <a:prstGeom prst="rect">
            <a:avLst/>
          </a:prstGeom>
          <a:noFill/>
        </p:spPr>
      </p:pic>
      <p:pic>
        <p:nvPicPr>
          <p:cNvPr id="7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t="39208" b="41474"/>
          <a:stretch>
            <a:fillRect/>
          </a:stretch>
        </p:blipFill>
        <p:spPr bwMode="auto">
          <a:xfrm>
            <a:off x="3059832" y="5301208"/>
            <a:ext cx="1224136" cy="743225"/>
          </a:xfrm>
          <a:prstGeom prst="rect">
            <a:avLst/>
          </a:prstGeom>
          <a:noFill/>
        </p:spPr>
      </p:pic>
      <p:pic>
        <p:nvPicPr>
          <p:cNvPr id="9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t="37500" r="36364" b="37500"/>
          <a:stretch>
            <a:fillRect/>
          </a:stretch>
        </p:blipFill>
        <p:spPr bwMode="auto">
          <a:xfrm>
            <a:off x="4644008" y="5301208"/>
            <a:ext cx="1584176" cy="1285268"/>
          </a:xfrm>
          <a:prstGeom prst="rect">
            <a:avLst/>
          </a:prstGeom>
          <a:noFill/>
        </p:spPr>
      </p:pic>
      <p:pic>
        <p:nvPicPr>
          <p:cNvPr id="10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t="60095" r="36364"/>
          <a:stretch>
            <a:fillRect/>
          </a:stretch>
        </p:blipFill>
        <p:spPr bwMode="auto">
          <a:xfrm>
            <a:off x="7380312" y="2564904"/>
            <a:ext cx="1152128" cy="1492033"/>
          </a:xfrm>
          <a:prstGeom prst="rect">
            <a:avLst/>
          </a:prstGeom>
          <a:noFill/>
        </p:spPr>
      </p:pic>
      <p:pic>
        <p:nvPicPr>
          <p:cNvPr id="11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r="36364" b="63769"/>
          <a:stretch>
            <a:fillRect/>
          </a:stretch>
        </p:blipFill>
        <p:spPr bwMode="auto">
          <a:xfrm>
            <a:off x="7236296" y="5085184"/>
            <a:ext cx="1080120" cy="1270008"/>
          </a:xfrm>
          <a:prstGeom prst="rect">
            <a:avLst/>
          </a:prstGeom>
          <a:noFill/>
        </p:spPr>
      </p:pic>
      <p:pic>
        <p:nvPicPr>
          <p:cNvPr id="12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t="62800" r="65909"/>
          <a:stretch>
            <a:fillRect/>
          </a:stretch>
        </p:blipFill>
        <p:spPr bwMode="auto">
          <a:xfrm>
            <a:off x="683568" y="2780928"/>
            <a:ext cx="1080120" cy="1178632"/>
          </a:xfrm>
          <a:prstGeom prst="rect">
            <a:avLst/>
          </a:prstGeom>
          <a:noFill/>
        </p:spPr>
      </p:pic>
      <p:pic>
        <p:nvPicPr>
          <p:cNvPr id="13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r="36364" b="63769"/>
          <a:stretch>
            <a:fillRect/>
          </a:stretch>
        </p:blipFill>
        <p:spPr bwMode="auto">
          <a:xfrm>
            <a:off x="2843808" y="188640"/>
            <a:ext cx="1080120" cy="1270008"/>
          </a:xfrm>
          <a:prstGeom prst="rect">
            <a:avLst/>
          </a:prstGeom>
          <a:noFill/>
        </p:spPr>
      </p:pic>
      <p:pic>
        <p:nvPicPr>
          <p:cNvPr id="14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t="37500" r="36364" b="37500"/>
          <a:stretch>
            <a:fillRect/>
          </a:stretch>
        </p:blipFill>
        <p:spPr bwMode="auto">
          <a:xfrm>
            <a:off x="4860032" y="548680"/>
            <a:ext cx="1150737" cy="933612"/>
          </a:xfrm>
          <a:prstGeom prst="rect">
            <a:avLst/>
          </a:prstGeom>
          <a:noFill/>
        </p:spPr>
      </p:pic>
      <p:pic>
        <p:nvPicPr>
          <p:cNvPr id="15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b="69750"/>
          <a:stretch>
            <a:fillRect/>
          </a:stretch>
        </p:blipFill>
        <p:spPr bwMode="auto">
          <a:xfrm>
            <a:off x="7524328" y="260648"/>
            <a:ext cx="1296144" cy="1232249"/>
          </a:xfrm>
          <a:prstGeom prst="rect">
            <a:avLst/>
          </a:prstGeom>
          <a:noFill/>
        </p:spPr>
      </p:pic>
      <p:pic>
        <p:nvPicPr>
          <p:cNvPr id="16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t="39208" b="41474"/>
          <a:stretch>
            <a:fillRect/>
          </a:stretch>
        </p:blipFill>
        <p:spPr bwMode="auto">
          <a:xfrm>
            <a:off x="5364088" y="3140968"/>
            <a:ext cx="1224136" cy="743225"/>
          </a:xfrm>
          <a:prstGeom prst="rect">
            <a:avLst/>
          </a:prstGeom>
          <a:noFill/>
        </p:spPr>
      </p:pic>
      <p:pic>
        <p:nvPicPr>
          <p:cNvPr id="17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t="60095" r="36364"/>
          <a:stretch>
            <a:fillRect/>
          </a:stretch>
        </p:blipFill>
        <p:spPr bwMode="auto">
          <a:xfrm>
            <a:off x="2915816" y="2780928"/>
            <a:ext cx="1152128" cy="1492033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11560" y="155679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7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2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1148036" cy="998106"/>
          </a:xfrm>
          <a:prstGeom prst="rect">
            <a:avLst/>
          </a:prstGeom>
          <a:noFill/>
        </p:spPr>
      </p:pic>
      <p:pic>
        <p:nvPicPr>
          <p:cNvPr id="43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44167">
            <a:off x="2517024" y="126046"/>
            <a:ext cx="1148036" cy="998106"/>
          </a:xfrm>
          <a:prstGeom prst="rect">
            <a:avLst/>
          </a:prstGeom>
          <a:noFill/>
        </p:spPr>
      </p:pic>
      <p:pic>
        <p:nvPicPr>
          <p:cNvPr id="44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765">
            <a:off x="5762495" y="571527"/>
            <a:ext cx="1148036" cy="998106"/>
          </a:xfrm>
          <a:prstGeom prst="rect">
            <a:avLst/>
          </a:prstGeom>
          <a:noFill/>
        </p:spPr>
      </p:pic>
      <p:pic>
        <p:nvPicPr>
          <p:cNvPr id="45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260648"/>
            <a:ext cx="1148036" cy="998106"/>
          </a:xfrm>
          <a:prstGeom prst="rect">
            <a:avLst/>
          </a:prstGeom>
          <a:noFill/>
        </p:spPr>
      </p:pic>
      <p:pic>
        <p:nvPicPr>
          <p:cNvPr id="46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492896"/>
            <a:ext cx="1148036" cy="998106"/>
          </a:xfrm>
          <a:prstGeom prst="rect">
            <a:avLst/>
          </a:prstGeom>
          <a:noFill/>
        </p:spPr>
      </p:pic>
      <p:pic>
        <p:nvPicPr>
          <p:cNvPr id="47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765">
            <a:off x="3530247" y="2227711"/>
            <a:ext cx="1148036" cy="998106"/>
          </a:xfrm>
          <a:prstGeom prst="rect">
            <a:avLst/>
          </a:prstGeom>
          <a:noFill/>
        </p:spPr>
      </p:pic>
      <p:pic>
        <p:nvPicPr>
          <p:cNvPr id="48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765">
            <a:off x="5978520" y="2803773"/>
            <a:ext cx="1148036" cy="998106"/>
          </a:xfrm>
          <a:prstGeom prst="rect">
            <a:avLst/>
          </a:prstGeom>
          <a:noFill/>
        </p:spPr>
      </p:pic>
      <p:pic>
        <p:nvPicPr>
          <p:cNvPr id="49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765">
            <a:off x="8066751" y="2947791"/>
            <a:ext cx="1148036" cy="998106"/>
          </a:xfrm>
          <a:prstGeom prst="rect">
            <a:avLst/>
          </a:prstGeom>
          <a:noFill/>
        </p:spPr>
      </p:pic>
      <p:pic>
        <p:nvPicPr>
          <p:cNvPr id="50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11076">
            <a:off x="-92674" y="5045446"/>
            <a:ext cx="1148036" cy="998106"/>
          </a:xfrm>
          <a:prstGeom prst="rect">
            <a:avLst/>
          </a:prstGeom>
          <a:noFill/>
        </p:spPr>
      </p:pic>
      <p:pic>
        <p:nvPicPr>
          <p:cNvPr id="51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5714">
            <a:off x="2376385" y="4839763"/>
            <a:ext cx="1148036" cy="998106"/>
          </a:xfrm>
          <a:prstGeom prst="rect">
            <a:avLst/>
          </a:prstGeom>
          <a:noFill/>
        </p:spPr>
      </p:pic>
      <p:pic>
        <p:nvPicPr>
          <p:cNvPr id="52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1512">
            <a:off x="4424801" y="4950175"/>
            <a:ext cx="1148036" cy="998106"/>
          </a:xfrm>
          <a:prstGeom prst="rect">
            <a:avLst/>
          </a:prstGeom>
          <a:noFill/>
        </p:spPr>
      </p:pic>
      <p:pic>
        <p:nvPicPr>
          <p:cNvPr id="53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70785">
            <a:off x="6675100" y="5067597"/>
            <a:ext cx="1148036" cy="998106"/>
          </a:xfrm>
          <a:prstGeom prst="rect">
            <a:avLst/>
          </a:prstGeom>
          <a:noFill/>
        </p:spPr>
      </p:pic>
      <p:sp>
        <p:nvSpPr>
          <p:cNvPr id="54" name="Заголовок 1"/>
          <p:cNvSpPr txBox="1">
            <a:spLocks/>
          </p:cNvSpPr>
          <p:nvPr/>
        </p:nvSpPr>
        <p:spPr>
          <a:xfrm>
            <a:off x="7236296" y="155679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3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8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2771800" y="155679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8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5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4860032" y="1484784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7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6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755576" y="3861048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7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3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2915816" y="3789040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4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5148064" y="3789040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3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5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7380312" y="3861048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5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539552" y="6309320"/>
            <a:ext cx="1368152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7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6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2699792" y="6165304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8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4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4788024" y="623731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6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5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7236296" y="623731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8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1"/>
            <a:ext cx="9144000" cy="9144001"/>
          </a:xfrm>
          <a:prstGeom prst="rect">
            <a:avLst/>
          </a:prstGeom>
          <a:noFill/>
        </p:spPr>
      </p:pic>
      <p:pic>
        <p:nvPicPr>
          <p:cNvPr id="11268" name="Picture 4" descr="https://o.remove.bg/downloads/a622cd73-1745-4c26-9a81-b05eb72b1e7e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r="9853"/>
          <a:stretch>
            <a:fillRect/>
          </a:stretch>
        </p:blipFill>
        <p:spPr bwMode="auto">
          <a:xfrm>
            <a:off x="1907704" y="-459432"/>
            <a:ext cx="6937475" cy="769572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" name="Picture 4" descr="https://o.remove.bg/downloads/a622cd73-1745-4c26-9a81-b05eb72b1e7e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63821" r="9853"/>
          <a:stretch>
            <a:fillRect/>
          </a:stretch>
        </p:blipFill>
        <p:spPr bwMode="auto">
          <a:xfrm>
            <a:off x="179512" y="-459432"/>
            <a:ext cx="2028413" cy="7704856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1269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r="65909" b="71159"/>
          <a:stretch>
            <a:fillRect/>
          </a:stretch>
        </p:blipFill>
        <p:spPr bwMode="auto">
          <a:xfrm>
            <a:off x="179512" y="188640"/>
            <a:ext cx="1691680" cy="1431178"/>
          </a:xfrm>
          <a:prstGeom prst="rect">
            <a:avLst/>
          </a:prstGeom>
          <a:noFill/>
        </p:spPr>
      </p:pic>
      <p:pic>
        <p:nvPicPr>
          <p:cNvPr id="6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b="69750"/>
          <a:stretch>
            <a:fillRect/>
          </a:stretch>
        </p:blipFill>
        <p:spPr bwMode="auto">
          <a:xfrm>
            <a:off x="683568" y="4869160"/>
            <a:ext cx="1666319" cy="1584176"/>
          </a:xfrm>
          <a:prstGeom prst="rect">
            <a:avLst/>
          </a:prstGeom>
          <a:noFill/>
        </p:spPr>
      </p:pic>
      <p:pic>
        <p:nvPicPr>
          <p:cNvPr id="7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t="39208" b="41474"/>
          <a:stretch>
            <a:fillRect/>
          </a:stretch>
        </p:blipFill>
        <p:spPr bwMode="auto">
          <a:xfrm>
            <a:off x="3059832" y="5301208"/>
            <a:ext cx="1224136" cy="743225"/>
          </a:xfrm>
          <a:prstGeom prst="rect">
            <a:avLst/>
          </a:prstGeom>
          <a:noFill/>
        </p:spPr>
      </p:pic>
      <p:pic>
        <p:nvPicPr>
          <p:cNvPr id="9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t="37500" r="36364" b="37500"/>
          <a:stretch>
            <a:fillRect/>
          </a:stretch>
        </p:blipFill>
        <p:spPr bwMode="auto">
          <a:xfrm>
            <a:off x="4644008" y="5301208"/>
            <a:ext cx="1584176" cy="1285268"/>
          </a:xfrm>
          <a:prstGeom prst="rect">
            <a:avLst/>
          </a:prstGeom>
          <a:noFill/>
        </p:spPr>
      </p:pic>
      <p:pic>
        <p:nvPicPr>
          <p:cNvPr id="10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t="60095" r="36364"/>
          <a:stretch>
            <a:fillRect/>
          </a:stretch>
        </p:blipFill>
        <p:spPr bwMode="auto">
          <a:xfrm>
            <a:off x="7380312" y="2564904"/>
            <a:ext cx="1152128" cy="1492033"/>
          </a:xfrm>
          <a:prstGeom prst="rect">
            <a:avLst/>
          </a:prstGeom>
          <a:noFill/>
        </p:spPr>
      </p:pic>
      <p:pic>
        <p:nvPicPr>
          <p:cNvPr id="11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r="36364" b="63769"/>
          <a:stretch>
            <a:fillRect/>
          </a:stretch>
        </p:blipFill>
        <p:spPr bwMode="auto">
          <a:xfrm>
            <a:off x="7236296" y="5085184"/>
            <a:ext cx="1080120" cy="1270008"/>
          </a:xfrm>
          <a:prstGeom prst="rect">
            <a:avLst/>
          </a:prstGeom>
          <a:noFill/>
        </p:spPr>
      </p:pic>
      <p:pic>
        <p:nvPicPr>
          <p:cNvPr id="12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t="62800" r="65909"/>
          <a:stretch>
            <a:fillRect/>
          </a:stretch>
        </p:blipFill>
        <p:spPr bwMode="auto">
          <a:xfrm>
            <a:off x="683568" y="2780928"/>
            <a:ext cx="1080120" cy="1178632"/>
          </a:xfrm>
          <a:prstGeom prst="rect">
            <a:avLst/>
          </a:prstGeom>
          <a:noFill/>
        </p:spPr>
      </p:pic>
      <p:pic>
        <p:nvPicPr>
          <p:cNvPr id="13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r="36364" b="63769"/>
          <a:stretch>
            <a:fillRect/>
          </a:stretch>
        </p:blipFill>
        <p:spPr bwMode="auto">
          <a:xfrm>
            <a:off x="2843808" y="188640"/>
            <a:ext cx="1080120" cy="1270008"/>
          </a:xfrm>
          <a:prstGeom prst="rect">
            <a:avLst/>
          </a:prstGeom>
          <a:noFill/>
        </p:spPr>
      </p:pic>
      <p:pic>
        <p:nvPicPr>
          <p:cNvPr id="14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t="37500" r="36364" b="37500"/>
          <a:stretch>
            <a:fillRect/>
          </a:stretch>
        </p:blipFill>
        <p:spPr bwMode="auto">
          <a:xfrm>
            <a:off x="4860032" y="548680"/>
            <a:ext cx="1150737" cy="933612"/>
          </a:xfrm>
          <a:prstGeom prst="rect">
            <a:avLst/>
          </a:prstGeom>
          <a:noFill/>
        </p:spPr>
      </p:pic>
      <p:pic>
        <p:nvPicPr>
          <p:cNvPr id="15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b="69750"/>
          <a:stretch>
            <a:fillRect/>
          </a:stretch>
        </p:blipFill>
        <p:spPr bwMode="auto">
          <a:xfrm>
            <a:off x="7524328" y="260648"/>
            <a:ext cx="1296144" cy="1232249"/>
          </a:xfrm>
          <a:prstGeom prst="rect">
            <a:avLst/>
          </a:prstGeom>
          <a:noFill/>
        </p:spPr>
      </p:pic>
      <p:pic>
        <p:nvPicPr>
          <p:cNvPr id="16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t="39208" b="41474"/>
          <a:stretch>
            <a:fillRect/>
          </a:stretch>
        </p:blipFill>
        <p:spPr bwMode="auto">
          <a:xfrm>
            <a:off x="5364088" y="3140968"/>
            <a:ext cx="1224136" cy="743225"/>
          </a:xfrm>
          <a:prstGeom prst="rect">
            <a:avLst/>
          </a:prstGeom>
          <a:noFill/>
        </p:spPr>
      </p:pic>
      <p:pic>
        <p:nvPicPr>
          <p:cNvPr id="17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32822" t="60095" r="36364"/>
          <a:stretch>
            <a:fillRect/>
          </a:stretch>
        </p:blipFill>
        <p:spPr bwMode="auto">
          <a:xfrm>
            <a:off x="2915816" y="2780928"/>
            <a:ext cx="1152128" cy="1492033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11560" y="155679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7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2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1148036" cy="998106"/>
          </a:xfrm>
          <a:prstGeom prst="rect">
            <a:avLst/>
          </a:prstGeom>
          <a:noFill/>
        </p:spPr>
      </p:pic>
      <p:pic>
        <p:nvPicPr>
          <p:cNvPr id="43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44167">
            <a:off x="2517024" y="126046"/>
            <a:ext cx="1148036" cy="998106"/>
          </a:xfrm>
          <a:prstGeom prst="rect">
            <a:avLst/>
          </a:prstGeom>
          <a:noFill/>
        </p:spPr>
      </p:pic>
      <p:pic>
        <p:nvPicPr>
          <p:cNvPr id="44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765">
            <a:off x="5762495" y="571527"/>
            <a:ext cx="1148036" cy="998106"/>
          </a:xfrm>
          <a:prstGeom prst="rect">
            <a:avLst/>
          </a:prstGeom>
          <a:noFill/>
        </p:spPr>
      </p:pic>
      <p:pic>
        <p:nvPicPr>
          <p:cNvPr id="45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260648"/>
            <a:ext cx="1148036" cy="998106"/>
          </a:xfrm>
          <a:prstGeom prst="rect">
            <a:avLst/>
          </a:prstGeom>
          <a:noFill/>
        </p:spPr>
      </p:pic>
      <p:pic>
        <p:nvPicPr>
          <p:cNvPr id="46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492896"/>
            <a:ext cx="1148036" cy="998106"/>
          </a:xfrm>
          <a:prstGeom prst="rect">
            <a:avLst/>
          </a:prstGeom>
          <a:noFill/>
        </p:spPr>
      </p:pic>
      <p:pic>
        <p:nvPicPr>
          <p:cNvPr id="47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765">
            <a:off x="3530247" y="2227711"/>
            <a:ext cx="1148036" cy="998106"/>
          </a:xfrm>
          <a:prstGeom prst="rect">
            <a:avLst/>
          </a:prstGeom>
          <a:noFill/>
        </p:spPr>
      </p:pic>
      <p:pic>
        <p:nvPicPr>
          <p:cNvPr id="48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765">
            <a:off x="5978520" y="2803773"/>
            <a:ext cx="1148036" cy="998106"/>
          </a:xfrm>
          <a:prstGeom prst="rect">
            <a:avLst/>
          </a:prstGeom>
          <a:noFill/>
        </p:spPr>
      </p:pic>
      <p:pic>
        <p:nvPicPr>
          <p:cNvPr id="49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765">
            <a:off x="8066751" y="2947791"/>
            <a:ext cx="1148036" cy="998106"/>
          </a:xfrm>
          <a:prstGeom prst="rect">
            <a:avLst/>
          </a:prstGeom>
          <a:noFill/>
        </p:spPr>
      </p:pic>
      <p:pic>
        <p:nvPicPr>
          <p:cNvPr id="50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11076">
            <a:off x="-92674" y="5045446"/>
            <a:ext cx="1148036" cy="998106"/>
          </a:xfrm>
          <a:prstGeom prst="rect">
            <a:avLst/>
          </a:prstGeom>
          <a:noFill/>
        </p:spPr>
      </p:pic>
      <p:pic>
        <p:nvPicPr>
          <p:cNvPr id="51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5714">
            <a:off x="2376385" y="4839763"/>
            <a:ext cx="1148036" cy="998106"/>
          </a:xfrm>
          <a:prstGeom prst="rect">
            <a:avLst/>
          </a:prstGeom>
          <a:noFill/>
        </p:spPr>
      </p:pic>
      <p:pic>
        <p:nvPicPr>
          <p:cNvPr id="52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1512">
            <a:off x="4424801" y="4950175"/>
            <a:ext cx="1148036" cy="998106"/>
          </a:xfrm>
          <a:prstGeom prst="rect">
            <a:avLst/>
          </a:prstGeom>
          <a:noFill/>
        </p:spPr>
      </p:pic>
      <p:pic>
        <p:nvPicPr>
          <p:cNvPr id="53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70785">
            <a:off x="6521973" y="4786111"/>
            <a:ext cx="1602508" cy="1393225"/>
          </a:xfrm>
          <a:prstGeom prst="rect">
            <a:avLst/>
          </a:prstGeom>
          <a:noFill/>
        </p:spPr>
      </p:pic>
      <p:sp>
        <p:nvSpPr>
          <p:cNvPr id="54" name="Заголовок 1"/>
          <p:cNvSpPr txBox="1">
            <a:spLocks/>
          </p:cNvSpPr>
          <p:nvPr/>
        </p:nvSpPr>
        <p:spPr>
          <a:xfrm>
            <a:off x="7236296" y="155679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3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8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2771800" y="155679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8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5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4860032" y="1484784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7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6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755576" y="3861048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7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3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2915816" y="3789040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4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5148064" y="3789040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3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5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7380312" y="3861048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5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539552" y="6309320"/>
            <a:ext cx="1368152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7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6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2699792" y="6165304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8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4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4788024" y="623731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6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5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7236296" y="6237312"/>
            <a:ext cx="1296144" cy="3600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8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•</a:t>
            </a: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7040855">
            <a:off x="7690774" y="4510811"/>
            <a:ext cx="1368152" cy="79208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 rot="20014170">
            <a:off x="6769963" y="4836637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72</a:t>
            </a:r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Фон огород (38 фото) » Фоны и обои для рабочего стола. Картинки для  заставки на телефон"/>
          <p:cNvPicPr>
            <a:picLocks noChangeAspect="1" noChangeArrowheads="1"/>
          </p:cNvPicPr>
          <p:nvPr/>
        </p:nvPicPr>
        <p:blipFill>
          <a:blip r:embed="rId2" cstate="print"/>
          <a:srcRect t="14883"/>
          <a:stretch>
            <a:fillRect/>
          </a:stretch>
        </p:blipFill>
        <p:spPr bwMode="auto">
          <a:xfrm>
            <a:off x="0" y="-120854"/>
            <a:ext cx="9144000" cy="6978856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756592" y="2996952"/>
            <a:ext cx="5832648" cy="3709345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1018991" y="4142370"/>
            <a:ext cx="2185640" cy="2033742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8" name="Выноска-облако 7"/>
          <p:cNvSpPr/>
          <p:nvPr/>
        </p:nvSpPr>
        <p:spPr>
          <a:xfrm>
            <a:off x="3347864" y="404664"/>
            <a:ext cx="5400600" cy="3600400"/>
          </a:xfrm>
          <a:prstGeom prst="cloudCallout">
            <a:avLst>
              <a:gd name="adj1" fmla="val -33941"/>
              <a:gd name="adj2" fmla="val 612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51920" y="980728"/>
            <a:ext cx="4680520" cy="24482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5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Допоможіть моїм товаришам розібратися</a:t>
            </a:r>
            <a:endParaRPr kumimoji="0" lang="ru-RU" sz="4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Фон огород (38 фото) » Фоны и обои для рабочего стола. Картинки для  заставки на телефон"/>
          <p:cNvPicPr>
            <a:picLocks noChangeAspect="1" noChangeArrowheads="1"/>
          </p:cNvPicPr>
          <p:nvPr/>
        </p:nvPicPr>
        <p:blipFill>
          <a:blip r:embed="rId2" cstate="print"/>
          <a:srcRect t="14883"/>
          <a:stretch>
            <a:fillRect/>
          </a:stretch>
        </p:blipFill>
        <p:spPr bwMode="auto">
          <a:xfrm>
            <a:off x="0" y="-120854"/>
            <a:ext cx="9144000" cy="697885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5517232"/>
            <a:ext cx="9144000" cy="13407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Хто важчий? На скільки?</a:t>
            </a:r>
            <a:endParaRPr kumimoji="0" lang="ru-RU" sz="6000" b="1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https://o.remove.bg/downloads/a622cd73-1745-4c26-9a81-b05eb72b1e7e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6492" t="34620" r="9853" b="34502"/>
          <a:stretch>
            <a:fillRect/>
          </a:stretch>
        </p:blipFill>
        <p:spPr bwMode="auto">
          <a:xfrm>
            <a:off x="1115616" y="980728"/>
            <a:ext cx="6381434" cy="367240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b="69750"/>
          <a:stretch>
            <a:fillRect/>
          </a:stretch>
        </p:blipFill>
        <p:spPr bwMode="auto">
          <a:xfrm>
            <a:off x="2123728" y="2204864"/>
            <a:ext cx="1666319" cy="1584176"/>
          </a:xfrm>
          <a:prstGeom prst="rect">
            <a:avLst/>
          </a:prstGeom>
          <a:noFill/>
        </p:spPr>
      </p:pic>
      <p:pic>
        <p:nvPicPr>
          <p:cNvPr id="6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t="62800" r="65909"/>
          <a:stretch>
            <a:fillRect/>
          </a:stretch>
        </p:blipFill>
        <p:spPr bwMode="auto">
          <a:xfrm flipH="1">
            <a:off x="5724128" y="1772816"/>
            <a:ext cx="1368152" cy="1492934"/>
          </a:xfrm>
          <a:prstGeom prst="rect">
            <a:avLst/>
          </a:prstGeom>
          <a:noFill/>
        </p:spPr>
      </p:pic>
      <p:sp>
        <p:nvSpPr>
          <p:cNvPr id="7" name="Выноска-облако 6"/>
          <p:cNvSpPr/>
          <p:nvPr/>
        </p:nvSpPr>
        <p:spPr>
          <a:xfrm>
            <a:off x="7020272" y="764704"/>
            <a:ext cx="1907704" cy="1368152"/>
          </a:xfrm>
          <a:prstGeom prst="cloudCallout">
            <a:avLst>
              <a:gd name="adj1" fmla="val -43528"/>
              <a:gd name="adj2" fmla="val 857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>
            <a:off x="251520" y="620688"/>
            <a:ext cx="1907704" cy="1368152"/>
          </a:xfrm>
          <a:prstGeom prst="cloudCallout">
            <a:avLst>
              <a:gd name="adj1" fmla="val 51537"/>
              <a:gd name="adj2" fmla="val 701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36712"/>
            <a:ext cx="2232248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5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32 кг</a:t>
            </a:r>
            <a:endParaRPr kumimoji="0" lang="ru-RU" sz="4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1752" y="980728"/>
            <a:ext cx="2232248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5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19 кг</a:t>
            </a:r>
            <a:endParaRPr kumimoji="0" lang="ru-RU" sz="4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Фон огород (38 фото) » Фоны и обои для рабочего стола. Картинки для  заставки на телефон"/>
          <p:cNvPicPr>
            <a:picLocks noChangeAspect="1" noChangeArrowheads="1"/>
          </p:cNvPicPr>
          <p:nvPr/>
        </p:nvPicPr>
        <p:blipFill>
          <a:blip r:embed="rId2" cstate="print"/>
          <a:srcRect t="14883"/>
          <a:stretch>
            <a:fillRect/>
          </a:stretch>
        </p:blipFill>
        <p:spPr bwMode="auto">
          <a:xfrm>
            <a:off x="0" y="-120854"/>
            <a:ext cx="9144000" cy="697885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5013176"/>
            <a:ext cx="9144000" cy="134076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Скільки разом важать гарбузики?</a:t>
            </a:r>
            <a:endParaRPr lang="ru-RU" sz="6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4" descr="https://o.remove.bg/downloads/a622cd73-1745-4c26-9a81-b05eb72b1e7e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6492" t="34620" r="9853" b="34502"/>
          <a:stretch>
            <a:fillRect/>
          </a:stretch>
        </p:blipFill>
        <p:spPr bwMode="auto">
          <a:xfrm>
            <a:off x="1115616" y="980728"/>
            <a:ext cx="6381434" cy="367240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b="69750"/>
          <a:stretch>
            <a:fillRect/>
          </a:stretch>
        </p:blipFill>
        <p:spPr bwMode="auto">
          <a:xfrm>
            <a:off x="2123728" y="2204864"/>
            <a:ext cx="1666319" cy="1584176"/>
          </a:xfrm>
          <a:prstGeom prst="rect">
            <a:avLst/>
          </a:prstGeom>
          <a:noFill/>
        </p:spPr>
      </p:pic>
      <p:pic>
        <p:nvPicPr>
          <p:cNvPr id="6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t="62800" r="65909"/>
          <a:stretch>
            <a:fillRect/>
          </a:stretch>
        </p:blipFill>
        <p:spPr bwMode="auto">
          <a:xfrm flipH="1">
            <a:off x="5724128" y="1772816"/>
            <a:ext cx="1368152" cy="1492934"/>
          </a:xfrm>
          <a:prstGeom prst="rect">
            <a:avLst/>
          </a:prstGeom>
          <a:noFill/>
        </p:spPr>
      </p:pic>
      <p:sp>
        <p:nvSpPr>
          <p:cNvPr id="7" name="Выноска-облако 6"/>
          <p:cNvSpPr/>
          <p:nvPr/>
        </p:nvSpPr>
        <p:spPr>
          <a:xfrm>
            <a:off x="7020272" y="764704"/>
            <a:ext cx="1907704" cy="1368152"/>
          </a:xfrm>
          <a:prstGeom prst="cloudCallout">
            <a:avLst>
              <a:gd name="adj1" fmla="val -43528"/>
              <a:gd name="adj2" fmla="val 857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>
            <a:off x="251520" y="620688"/>
            <a:ext cx="1907704" cy="1368152"/>
          </a:xfrm>
          <a:prstGeom prst="cloudCallout">
            <a:avLst>
              <a:gd name="adj1" fmla="val 51537"/>
              <a:gd name="adj2" fmla="val 701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36712"/>
            <a:ext cx="2232248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5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32 кг</a:t>
            </a:r>
            <a:endParaRPr kumimoji="0" lang="ru-RU" sz="4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1752" y="980728"/>
            <a:ext cx="2232248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5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19 кг</a:t>
            </a:r>
            <a:endParaRPr kumimoji="0" lang="ru-RU" sz="4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Фон огород (38 фото) » Фоны и обои для рабочего стола. Картинки для  заставки на телефон"/>
          <p:cNvPicPr>
            <a:picLocks noChangeAspect="1" noChangeArrowheads="1"/>
          </p:cNvPicPr>
          <p:nvPr/>
        </p:nvPicPr>
        <p:blipFill>
          <a:blip r:embed="rId2" cstate="print"/>
          <a:srcRect t="14883"/>
          <a:stretch>
            <a:fillRect/>
          </a:stretch>
        </p:blipFill>
        <p:spPr bwMode="auto">
          <a:xfrm>
            <a:off x="0" y="-120854"/>
            <a:ext cx="9144000" cy="697885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4941168"/>
            <a:ext cx="9144000" cy="13407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Хто легший? У скільки разів?</a:t>
            </a:r>
            <a:endParaRPr kumimoji="0" lang="ru-RU" sz="6000" b="1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https://o.remove.bg/downloads/a622cd73-1745-4c26-9a81-b05eb72b1e7e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6492" t="34620" r="9853" b="34502"/>
          <a:stretch>
            <a:fillRect/>
          </a:stretch>
        </p:blipFill>
        <p:spPr bwMode="auto">
          <a:xfrm>
            <a:off x="1115616" y="980728"/>
            <a:ext cx="6381434" cy="367240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l="68182" b="69750"/>
          <a:stretch>
            <a:fillRect/>
          </a:stretch>
        </p:blipFill>
        <p:spPr bwMode="auto">
          <a:xfrm>
            <a:off x="2123728" y="2204864"/>
            <a:ext cx="1666319" cy="1584176"/>
          </a:xfrm>
          <a:prstGeom prst="rect">
            <a:avLst/>
          </a:prstGeom>
          <a:noFill/>
        </p:spPr>
      </p:pic>
      <p:pic>
        <p:nvPicPr>
          <p:cNvPr id="6" name="Picture 5" descr="C:\Users\User\Downloads\image-removebg-preview (61).png"/>
          <p:cNvPicPr>
            <a:picLocks noChangeAspect="1" noChangeArrowheads="1"/>
          </p:cNvPicPr>
          <p:nvPr/>
        </p:nvPicPr>
        <p:blipFill>
          <a:blip r:embed="rId4" cstate="print"/>
          <a:srcRect t="62800" r="65909"/>
          <a:stretch>
            <a:fillRect/>
          </a:stretch>
        </p:blipFill>
        <p:spPr bwMode="auto">
          <a:xfrm flipH="1">
            <a:off x="5724128" y="1772816"/>
            <a:ext cx="1368152" cy="1492934"/>
          </a:xfrm>
          <a:prstGeom prst="rect">
            <a:avLst/>
          </a:prstGeom>
          <a:noFill/>
        </p:spPr>
      </p:pic>
      <p:sp>
        <p:nvSpPr>
          <p:cNvPr id="7" name="Выноска-облако 6"/>
          <p:cNvSpPr/>
          <p:nvPr/>
        </p:nvSpPr>
        <p:spPr>
          <a:xfrm>
            <a:off x="7020272" y="764704"/>
            <a:ext cx="1907704" cy="1368152"/>
          </a:xfrm>
          <a:prstGeom prst="cloudCallout">
            <a:avLst>
              <a:gd name="adj1" fmla="val -43528"/>
              <a:gd name="adj2" fmla="val 857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>
            <a:off x="251520" y="620688"/>
            <a:ext cx="1907704" cy="1368152"/>
          </a:xfrm>
          <a:prstGeom prst="cloudCallout">
            <a:avLst>
              <a:gd name="adj1" fmla="val 51537"/>
              <a:gd name="adj2" fmla="val 701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36712"/>
            <a:ext cx="2232248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5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21 кг</a:t>
            </a:r>
            <a:endParaRPr kumimoji="0" lang="ru-RU" sz="4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1752" y="980728"/>
            <a:ext cx="2232248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5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9 кг</a:t>
            </a:r>
            <a:endParaRPr kumimoji="0" lang="ru-RU" sz="4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718632" y="3774464"/>
            <a:ext cx="4968552" cy="3159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120" y="651013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Цікавий факт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670724" y="4893434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2339752" y="1172269"/>
            <a:ext cx="6264696" cy="3816424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1125819"/>
            <a:ext cx="36440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ГАРБУЗ</a:t>
            </a:r>
            <a:endParaRPr lang="ru-RU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0891" y="1999609"/>
            <a:ext cx="34367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КАБАК</a:t>
            </a:r>
            <a:endParaRPr lang="ru-RU" sz="8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29853" y="2901667"/>
            <a:ext cx="41456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ХАНЬКА</a:t>
            </a:r>
            <a:endParaRPr lang="ru-RU" sz="8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698187"/>
            <a:ext cx="4968552" cy="3159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Цікавий факт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853878" y="4719752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2339752" y="999958"/>
            <a:ext cx="4536504" cy="283370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-облако 11"/>
          <p:cNvSpPr/>
          <p:nvPr/>
        </p:nvSpPr>
        <p:spPr>
          <a:xfrm>
            <a:off x="4359007" y="3654639"/>
            <a:ext cx="4536504" cy="283370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37106" y="1345992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Вирощувати гарбузи почали ще 5 тисяч років тому. Налічується близько 8000 тисяч видів, але їстівні лише 200.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3858" y="4191124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точки зору ботаніки, гарбуз, як і кавун відноситься до ягід.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698187"/>
            <a:ext cx="4968552" cy="3159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Пригадайте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853878" y="4719752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2627784" y="1052736"/>
            <a:ext cx="5328592" cy="3600400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79812" y="1753971"/>
            <a:ext cx="4824536" cy="1944216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Як знайти</a:t>
            </a:r>
            <a:r>
              <a:rPr kumimoji="0" lang="uk-UA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частину, фігури, яку заштриховано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7258" y="2875855"/>
            <a:ext cx="4205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https://learningapps.org/view19679058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698187"/>
            <a:ext cx="4968552" cy="3159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Цікавий факт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853878" y="4719752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2339752" y="999958"/>
            <a:ext cx="4536504" cy="283370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-облако 11"/>
          <p:cNvSpPr/>
          <p:nvPr/>
        </p:nvSpPr>
        <p:spPr>
          <a:xfrm>
            <a:off x="4359007" y="3654639"/>
            <a:ext cx="4536504" cy="283370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37106" y="1501333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Гарбузові квіти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їсти.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3858" y="4191124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исокий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і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гарбузі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0"/>
          <a:stretch/>
        </p:blipFill>
        <p:spPr>
          <a:xfrm>
            <a:off x="3059832" y="2089539"/>
            <a:ext cx="1017728" cy="12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Фон огород (38 фото) » Фоны и обои для рабочего стола. Картинки для  заставки на телефон"/>
          <p:cNvPicPr>
            <a:picLocks noChangeAspect="1" noChangeArrowheads="1"/>
          </p:cNvPicPr>
          <p:nvPr/>
        </p:nvPicPr>
        <p:blipFill>
          <a:blip r:embed="rId2" cstate="print"/>
          <a:srcRect t="14883"/>
          <a:stretch>
            <a:fillRect/>
          </a:stretch>
        </p:blipFill>
        <p:spPr bwMode="auto">
          <a:xfrm>
            <a:off x="0" y="-120854"/>
            <a:ext cx="9144000" cy="6978856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26699" r="28728" b="22720"/>
          <a:stretch/>
        </p:blipFill>
        <p:spPr bwMode="auto">
          <a:xfrm>
            <a:off x="395536" y="1166792"/>
            <a:ext cx="8136905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3674" y="-10453"/>
            <a:ext cx="5832367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uk-UA" sz="7200" b="1" i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Мій настрій :</a:t>
            </a:r>
            <a:endParaRPr lang="ru-RU" sz="7200" b="1" i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4540225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 визначай, роботу на уроці розпочинай…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4037655"/>
            <a:ext cx="7263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https://wordwall.net/uk/resource/68420403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347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11705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900608" y="2852936"/>
            <a:ext cx="6530870" cy="4153388"/>
          </a:xfrm>
          <a:prstGeom prst="rect">
            <a:avLst/>
          </a:prstGeom>
          <a:noFill/>
        </p:spPr>
      </p:pic>
      <p:pic>
        <p:nvPicPr>
          <p:cNvPr id="8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977455" y="4269538"/>
            <a:ext cx="2533609" cy="2357528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9" name="Выноска-облако 8"/>
          <p:cNvSpPr/>
          <p:nvPr/>
        </p:nvSpPr>
        <p:spPr>
          <a:xfrm>
            <a:off x="2987824" y="147567"/>
            <a:ext cx="6048672" cy="3293138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95936" y="538236"/>
            <a:ext cx="4622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продовжуємо працювати над знаходженням частини від числа та числа за його частиною.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933056"/>
            <a:ext cx="4712467" cy="2996952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753826" y="5024735"/>
            <a:ext cx="1624500" cy="15116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427991" y="1073561"/>
            <a:ext cx="8352928" cy="2880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23" r="69640" b="82559"/>
          <a:stretch/>
        </p:blipFill>
        <p:spPr>
          <a:xfrm>
            <a:off x="287524" y="1146318"/>
            <a:ext cx="8568952" cy="2734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95736" y="231040"/>
            <a:ext cx="5307322" cy="26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933056"/>
            <a:ext cx="4712467" cy="2996952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753826" y="5024735"/>
            <a:ext cx="1624500" cy="15116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427991" y="1073561"/>
            <a:ext cx="8352928" cy="2880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23" r="69640" b="82559"/>
          <a:stretch/>
        </p:blipFill>
        <p:spPr>
          <a:xfrm>
            <a:off x="427990" y="1146318"/>
            <a:ext cx="8428485" cy="2734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95736" y="231040"/>
            <a:ext cx="5307322" cy="26228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79403" y="2060848"/>
            <a:ext cx="455016" cy="5676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387569" y="2057444"/>
            <a:ext cx="455016" cy="5676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294058" y="2038358"/>
            <a:ext cx="455016" cy="5676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647209" y="2038357"/>
            <a:ext cx="455016" cy="5676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644875" y="2061506"/>
            <a:ext cx="455016" cy="5676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394381" y="2030050"/>
            <a:ext cx="455016" cy="5676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958121" y="2031249"/>
            <a:ext cx="455016" cy="5676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394676" y="2038357"/>
            <a:ext cx="455016" cy="5676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5782022" y="2067354"/>
            <a:ext cx="420821" cy="5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15" name="Рисунок 14" descr="C:\Users\Admin\Desktop\466978229_494232343646821_4108408338634202472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90" y="651013"/>
            <a:ext cx="4552982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-1000820" y="2708920"/>
            <a:ext cx="6714638" cy="4270258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2597">
            <a:off x="1064834" y="4491082"/>
            <a:ext cx="2094133" cy="1948595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86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Фон огорода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401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0" name="Рисунок 2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39354" r="47144" b="46102"/>
          <a:stretch/>
        </p:blipFill>
        <p:spPr bwMode="auto">
          <a:xfrm>
            <a:off x="2682020" y="2447875"/>
            <a:ext cx="6336704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-828600" y="3896854"/>
            <a:ext cx="4868753" cy="3096344"/>
          </a:xfrm>
          <a:prstGeom prst="rect">
            <a:avLst/>
          </a:prstGeom>
          <a:noFill/>
        </p:spPr>
      </p:pic>
      <p:pic>
        <p:nvPicPr>
          <p:cNvPr id="34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2597">
            <a:off x="437177" y="4889524"/>
            <a:ext cx="1915171" cy="178207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107504" y="3095947"/>
            <a:ext cx="9144000" cy="2736304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Робота з підручником</a:t>
            </a:r>
          </a:p>
          <a:p>
            <a:r>
              <a:rPr lang="uk-UA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№ 449 с.79</a:t>
            </a:r>
          </a:p>
          <a:p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1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Фон огорода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401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34506" r="12132" b="21293"/>
          <a:stretch/>
        </p:blipFill>
        <p:spPr bwMode="auto">
          <a:xfrm>
            <a:off x="2555776" y="2249736"/>
            <a:ext cx="6464247" cy="3775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-684620" y="4137653"/>
            <a:ext cx="4464496" cy="2839252"/>
          </a:xfrm>
          <a:prstGeom prst="rect">
            <a:avLst/>
          </a:prstGeom>
          <a:noFill/>
        </p:spPr>
      </p:pic>
      <p:pic>
        <p:nvPicPr>
          <p:cNvPr id="34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2597">
            <a:off x="396002" y="4674388"/>
            <a:ext cx="2195819" cy="2043214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7504" y="3095947"/>
            <a:ext cx="9144000" cy="2736304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Робота з підручником</a:t>
            </a:r>
          </a:p>
          <a:p>
            <a:r>
              <a:rPr lang="uk-UA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№ 450 с.79</a:t>
            </a:r>
          </a:p>
          <a:p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9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718632" y="3774464"/>
            <a:ext cx="4968552" cy="3159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120" y="651013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Цікавий факт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670724" y="4893434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1765644" y="980728"/>
            <a:ext cx="4320480" cy="2962608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67744" y="1641899"/>
            <a:ext cx="3708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екордний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вагою гарбуз був вирощений в Італії, його вага становила понад 1226 кг.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sp>
        <p:nvSpPr>
          <p:cNvPr id="13" name="Выноска-облако 12"/>
          <p:cNvSpPr/>
          <p:nvPr/>
        </p:nvSpPr>
        <p:spPr>
          <a:xfrm>
            <a:off x="3779910" y="3198400"/>
            <a:ext cx="5209069" cy="3388201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https://znayshov.com/FR/24260/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27" y="3717032"/>
            <a:ext cx="3647746" cy="2315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0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4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-32120" y="651013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Фізкультхвилинка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Свято в Гарбуза – Дитячі Пісні – З Любов'ю до Діт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709" y="1521335"/>
            <a:ext cx="7644341" cy="4299942"/>
          </a:xfrm>
          <a:prstGeom prst="rect">
            <a:avLst/>
          </a:prstGeom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-612576" y="4333055"/>
            <a:ext cx="4104456" cy="2610280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62597">
            <a:off x="452533" y="5304548"/>
            <a:ext cx="1473072" cy="1370696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8289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Фон огорода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4019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7504" y="3095947"/>
            <a:ext cx="9144000" cy="2736304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Робота з підручником</a:t>
            </a:r>
          </a:p>
          <a:p>
            <a:r>
              <a:rPr lang="uk-UA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№ 451 с.80</a:t>
            </a:r>
          </a:p>
          <a:p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683568" y="2153042"/>
                <a:ext cx="8340644" cy="25519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2F3242"/>
                </a:solidFill>
                <a:prstDash val="lgDash"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3600" b="1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У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першому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бутлі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міститься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3 л води.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Це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ru-RU" sz="3600" b="1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становить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b="1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3600" b="1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uk-UA" sz="3600" b="1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ru-RU" sz="3600" b="1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води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що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міститься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в другому </a:t>
                </a:r>
                <a:r>
                  <a:rPr lang="ru-RU" sz="3600" b="1" dirty="0" err="1" smtClean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бутлі</a:t>
                </a:r>
                <a:r>
                  <a:rPr lang="ru-RU" sz="3600" b="1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 </a:t>
                </a:r>
                <a:r>
                  <a:rPr lang="ru-RU" sz="3600" b="1" dirty="0" err="1" smtClean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Скільки</a:t>
                </a:r>
                <a:r>
                  <a:rPr lang="ru-RU" sz="3600" b="1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всього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літрів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води у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двох</a:t>
                </a:r>
                <a:r>
                  <a:rPr lang="ru-RU" sz="3600" b="1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ru-RU" sz="3600" b="1" dirty="0" err="1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бутлях</a:t>
                </a:r>
                <a:r>
                  <a:rPr lang="ru-RU" sz="3600" b="1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?</a:t>
                </a:r>
                <a:endParaRPr lang="ru-RU" sz="36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153042"/>
                <a:ext cx="8340644" cy="25519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2F3242"/>
                </a:solidFill>
                <a:prstDash val="lgDash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-684584" y="4228238"/>
            <a:ext cx="4464496" cy="2839252"/>
          </a:xfrm>
          <a:prstGeom prst="rect">
            <a:avLst/>
          </a:prstGeom>
          <a:noFill/>
        </p:spPr>
      </p:pic>
      <p:pic>
        <p:nvPicPr>
          <p:cNvPr id="34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2597">
            <a:off x="476001" y="5175950"/>
            <a:ext cx="1741059" cy="1620059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28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933056"/>
            <a:ext cx="4712467" cy="2996952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753826" y="5024735"/>
            <a:ext cx="1624500" cy="15116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3397" t="36423" r="17347" b="31620"/>
          <a:stretch/>
        </p:blipFill>
        <p:spPr>
          <a:xfrm>
            <a:off x="548758" y="997866"/>
            <a:ext cx="8046484" cy="293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Фон огород (38 фото) » Фоны и обои для рабочего стола. Картинки для  заставки на телефон"/>
          <p:cNvPicPr>
            <a:picLocks noChangeAspect="1" noChangeArrowheads="1"/>
          </p:cNvPicPr>
          <p:nvPr/>
        </p:nvPicPr>
        <p:blipFill>
          <a:blip r:embed="rId2" cstate="print"/>
          <a:srcRect t="14883"/>
          <a:stretch>
            <a:fillRect/>
          </a:stretch>
        </p:blipFill>
        <p:spPr bwMode="auto">
          <a:xfrm>
            <a:off x="0" y="-120854"/>
            <a:ext cx="9144000" cy="69788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180528" y="2657672"/>
            <a:ext cx="75608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 </a:t>
            </a:r>
            <a:r>
              <a:rPr lang="uk-UA" sz="6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uk-UA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складай, символ достатку відгадай…</a:t>
            </a:r>
            <a:endParaRPr lang="ru-RU" sz="6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Центральная районная детская библиотека - Пазлы для подрост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515">
            <a:off x="5284843" y="-398934"/>
            <a:ext cx="4190935" cy="420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5949280"/>
            <a:ext cx="46739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https://slidingtiles.com/uk</a:t>
            </a:r>
            <a:endParaRPr kumimoji="0" lang="uk-UA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698187"/>
            <a:ext cx="4968552" cy="3159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Цікавий факт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853878" y="4719752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2339752" y="999958"/>
            <a:ext cx="4536504" cy="283370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-облако 11"/>
          <p:cNvSpPr/>
          <p:nvPr/>
        </p:nvSpPr>
        <p:spPr>
          <a:xfrm>
            <a:off x="4359007" y="3654639"/>
            <a:ext cx="4536504" cy="283370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86981" y="1497857"/>
            <a:ext cx="4189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Африці гарбуз нерідко використовують в якості мотоциклетних шоломів.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2469" y="4203319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Киргизи ж роблять бутлі з гарбуза для зберігання кумису.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1000820" y="2708920"/>
            <a:ext cx="6714638" cy="4270258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1064834" y="4491082"/>
            <a:ext cx="2094133" cy="1948595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377303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7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«Незакінчене речення</a:t>
            </a:r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»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1907704" y="908721"/>
            <a:ext cx="3570172" cy="2104298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/>
        </p:nvSpPr>
        <p:spPr>
          <a:xfrm>
            <a:off x="5253597" y="1116874"/>
            <a:ext cx="3478875" cy="1972624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>
            <a:off x="4860032" y="3147085"/>
            <a:ext cx="3528392" cy="1943995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-облако 9"/>
          <p:cNvSpPr/>
          <p:nvPr/>
        </p:nvSpPr>
        <p:spPr>
          <a:xfrm>
            <a:off x="5317112" y="4833486"/>
            <a:ext cx="3484669" cy="2011625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98767" y="1116874"/>
            <a:ext cx="312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найцікавішим завданням було…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1095" y="1374469"/>
            <a:ext cx="312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 про дроби я зможу використати..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2345" y="3320658"/>
            <a:ext cx="312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Знаменник у записі дробу показує…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96164" y="5124558"/>
            <a:ext cx="312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Чисельник у записі дробу показує…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698187"/>
            <a:ext cx="4968552" cy="3159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Онлайн – гра </a:t>
            </a:r>
            <a:endParaRPr lang="ru-RU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853878" y="4719752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3180090" y="1084730"/>
            <a:ext cx="5963910" cy="4141930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35896" y="2063088"/>
            <a:ext cx="45609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Перейдіть за посиланням та </a:t>
            </a:r>
          </a:p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виконайте завдання</a:t>
            </a:r>
          </a:p>
          <a:p>
            <a:pPr algn="ctr"/>
            <a:endParaRPr lang="uk-UA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https://wordwall.net/uk/resource/</a:t>
            </a:r>
          </a:p>
        </p:txBody>
      </p:sp>
    </p:spTree>
    <p:extLst>
      <p:ext uri="{BB962C8B-B14F-4D97-AF65-F5344CB8AC3E}">
        <p14:creationId xmlns:p14="http://schemas.microsoft.com/office/powerpoint/2010/main" val="42290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698187"/>
            <a:ext cx="4968552" cy="3159813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853878" y="4719752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2837106" y="447811"/>
            <a:ext cx="6480720" cy="435647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89987" y="1153151"/>
            <a:ext cx="5516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Нехай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Гарбуза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Хай щедро родить нам земля,</a:t>
            </a:r>
          </a:p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Хай буде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славним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обід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не буде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ніяких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8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55130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698187"/>
            <a:ext cx="4968552" cy="3159813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853878" y="4719752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2837106" y="447811"/>
            <a:ext cx="6480720" cy="435647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C:\Users\Admin\Desktop\unnamed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48639" r="3986"/>
          <a:stretch/>
        </p:blipFill>
        <p:spPr bwMode="auto">
          <a:xfrm>
            <a:off x="3347864" y="2207363"/>
            <a:ext cx="4896543" cy="1739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1301436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Оцініть наш урок!!!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6" y="3698187"/>
            <a:ext cx="4968552" cy="3159813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853878" y="4719752"/>
            <a:ext cx="1823532" cy="1696800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3131840" y="1280554"/>
            <a:ext cx="5616624" cy="3588606"/>
          </a:xfrm>
          <a:prstGeom prst="cloudCallout">
            <a:avLst>
              <a:gd name="adj1" fmla="val -59364"/>
              <a:gd name="adj2" fmla="val 53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8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Домашнє завдання</a:t>
            </a:r>
            <a:endParaRPr lang="ru-RU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2397" y="1817657"/>
            <a:ext cx="54116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 задачу № 455 на с.80, пройти тестування за посиланням </a:t>
            </a:r>
            <a:r>
              <a:rPr lang="uk-UA" sz="3200" dirty="0"/>
              <a:t> </a:t>
            </a:r>
            <a:r>
              <a:rPr lang="uk-UA" sz="2400" u="sng" dirty="0">
                <a:hlinkClick r:id="rId5"/>
              </a:rPr>
              <a:t>https://naurok.com.ua/test/drobi-233565.html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55130"/>
            <a:ext cx="9178359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612577" y="2348881"/>
            <a:ext cx="7090229" cy="4509120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1279135" y="3893426"/>
            <a:ext cx="2689431" cy="2502521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45362" y="736754"/>
            <a:ext cx="9144000" cy="27363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/>
            </a:r>
            <a:br>
              <a:rPr lang="uk-UA" sz="9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uk-UA" sz="96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Дя</a:t>
            </a:r>
            <a:r>
              <a:rPr lang="uk-UA" sz="8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кую</a:t>
            </a:r>
            <a:r>
              <a:rPr lang="uk-UA" sz="8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за увагу!!!</a:t>
            </a:r>
            <a:endParaRPr lang="ru-RU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9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649" t="22976" r="11813" b="14782"/>
          <a:stretch/>
        </p:blipFill>
        <p:spPr>
          <a:xfrm>
            <a:off x="-24281" y="0"/>
            <a:ext cx="9168281" cy="685800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362" y="736754"/>
            <a:ext cx="9144000" cy="2736304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/>
            </a:r>
            <a:br>
              <a:rPr lang="uk-UA" sz="7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uk-UA" sz="7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Використані джерела</a:t>
            </a:r>
            <a:endParaRPr lang="ru-RU" sz="7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49F279-09AF-4B41-AA5A-FE1253E8B8CB}"/>
              </a:ext>
            </a:extLst>
          </p:cNvPr>
          <p:cNvSpPr txBox="1"/>
          <p:nvPr/>
        </p:nvSpPr>
        <p:spPr>
          <a:xfrm>
            <a:off x="260167" y="1735574"/>
            <a:ext cx="8714389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://www.pinterest.com/pin/177681147794302699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pidruchnyk.com.ua/1502-matematyka-3-klas-lystopad.html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wordwall.net/uk-ua/community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uk-UA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naurok.com.ua/test/drobi-233565.html</a:t>
            </a:r>
            <a:endParaRPr lang="uk-UA" sz="3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https://www.youtube.com/watch?v=Cv_d8EiWgbw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uk-UA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slidingtiles.com/uk</a:t>
            </a:r>
            <a:endParaRPr lang="uk-UA" sz="3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uk-UA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learningapps.org/view19679058</a:t>
            </a:r>
            <a:endParaRPr lang="uk-UA" sz="3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046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тообои Детские 'Веселая ферма' (1369) , Иней – фото, отзывы,  характеристики в интернет-магазине ROZETKA от продавца: STENA | Купить в  Украине: Киеве, Харькове, Днепре, Одессе, Запорожье, Львове"/>
          <p:cNvPicPr>
            <a:picLocks noChangeAspect="1" noChangeArrowheads="1"/>
          </p:cNvPicPr>
          <p:nvPr/>
        </p:nvPicPr>
        <p:blipFill>
          <a:blip r:embed="rId2" cstate="print"/>
          <a:srcRect l="15504"/>
          <a:stretch>
            <a:fillRect/>
          </a:stretch>
        </p:blipFill>
        <p:spPr bwMode="auto">
          <a:xfrm>
            <a:off x="11003" y="-41683"/>
            <a:ext cx="9178359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CA39D3E-66F9-4BA8-9BA5-4F5D00AD13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1972872"/>
            <a:ext cx="5976664" cy="4953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-137946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жовтня – День гарбуза</a:t>
            </a:r>
            <a:endParaRPr lang="ru-RU" sz="7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4302660" y="1700808"/>
            <a:ext cx="4968552" cy="2592288"/>
          </a:xfrm>
          <a:prstGeom prst="cloudCallout">
            <a:avLst>
              <a:gd name="adj1" fmla="val -33941"/>
              <a:gd name="adj2" fmla="val 612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88024" y="2285490"/>
            <a:ext cx="4212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символ достатку та родючості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Фон огород (38 фото) » Фоны и обои для рабочего стола. Картинки для  заставки на телефон"/>
          <p:cNvPicPr>
            <a:picLocks noChangeAspect="1" noChangeArrowheads="1"/>
          </p:cNvPicPr>
          <p:nvPr/>
        </p:nvPicPr>
        <p:blipFill>
          <a:blip r:embed="rId2" cstate="print"/>
          <a:srcRect t="14883"/>
          <a:stretch>
            <a:fillRect/>
          </a:stretch>
        </p:blipFill>
        <p:spPr bwMode="auto">
          <a:xfrm>
            <a:off x="0" y="-120854"/>
            <a:ext cx="9144000" cy="69788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36821" y="162111"/>
            <a:ext cx="7560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«Мозковий штурм»</a:t>
            </a:r>
            <a:endParaRPr lang="ru-RU" sz="6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круглений прямокутник 4"/>
          <p:cNvSpPr/>
          <p:nvPr/>
        </p:nvSpPr>
        <p:spPr>
          <a:xfrm>
            <a:off x="1214454" y="1172895"/>
            <a:ext cx="6768752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при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круглений прямокутник 4"/>
          <p:cNvSpPr/>
          <p:nvPr/>
        </p:nvSpPr>
        <p:spPr>
          <a:xfrm>
            <a:off x="1259632" y="2301287"/>
            <a:ext cx="6742584" cy="9381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 знайти невідомий доданок потрібно…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круглений прямокутник 4"/>
          <p:cNvSpPr/>
          <p:nvPr/>
        </p:nvSpPr>
        <p:spPr>
          <a:xfrm>
            <a:off x="1259634" y="3478149"/>
            <a:ext cx="6768752" cy="6786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при множення називаються…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круглений прямокутник 4"/>
          <p:cNvSpPr/>
          <p:nvPr/>
        </p:nvSpPr>
        <p:spPr>
          <a:xfrm>
            <a:off x="1259633" y="4384359"/>
            <a:ext cx="6742583" cy="65227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 знайти І множник потрібно..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круглений прямокутник 4"/>
          <p:cNvSpPr/>
          <p:nvPr/>
        </p:nvSpPr>
        <p:spPr>
          <a:xfrm>
            <a:off x="1259633" y="5264213"/>
            <a:ext cx="6742583" cy="58300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при ділення називаються...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круглений прямокутник 4"/>
          <p:cNvSpPr/>
          <p:nvPr/>
        </p:nvSpPr>
        <p:spPr>
          <a:xfrm>
            <a:off x="1227539" y="6036265"/>
            <a:ext cx="6742583" cy="58300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 знайти дільник потрібно...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0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17232"/>
            <a:ext cx="9144000" cy="1340768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Порахуйте гарбузики</a:t>
            </a:r>
            <a:endParaRPr lang="ru-RU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7410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-459432"/>
            <a:ext cx="7344816" cy="2428529"/>
          </a:xfrm>
          <a:prstGeom prst="rect">
            <a:avLst/>
          </a:prstGeom>
          <a:noFill/>
        </p:spPr>
      </p:pic>
      <p:pic>
        <p:nvPicPr>
          <p:cNvPr id="7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99184" y="188640"/>
            <a:ext cx="7344816" cy="2428529"/>
          </a:xfrm>
          <a:prstGeom prst="rect">
            <a:avLst/>
          </a:prstGeom>
          <a:noFill/>
        </p:spPr>
      </p:pic>
      <p:pic>
        <p:nvPicPr>
          <p:cNvPr id="8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3711" y="1068353"/>
            <a:ext cx="7344816" cy="2428529"/>
          </a:xfrm>
          <a:prstGeom prst="rect">
            <a:avLst/>
          </a:prstGeom>
          <a:noFill/>
        </p:spPr>
      </p:pic>
      <p:pic>
        <p:nvPicPr>
          <p:cNvPr id="9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529"/>
          <a:stretch>
            <a:fillRect/>
          </a:stretch>
        </p:blipFill>
        <p:spPr bwMode="auto">
          <a:xfrm>
            <a:off x="-252536" y="1606307"/>
            <a:ext cx="5616624" cy="2428529"/>
          </a:xfrm>
          <a:prstGeom prst="rect">
            <a:avLst/>
          </a:prstGeom>
          <a:noFill/>
        </p:spPr>
      </p:pic>
      <p:pic>
        <p:nvPicPr>
          <p:cNvPr id="10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51961"/>
          <a:stretch>
            <a:fillRect/>
          </a:stretch>
        </p:blipFill>
        <p:spPr bwMode="auto">
          <a:xfrm>
            <a:off x="5455223" y="1879876"/>
            <a:ext cx="3528392" cy="2428529"/>
          </a:xfrm>
          <a:prstGeom prst="rect">
            <a:avLst/>
          </a:prstGeom>
          <a:noFill/>
        </p:spPr>
      </p:pic>
      <p:pic>
        <p:nvPicPr>
          <p:cNvPr id="11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4096" y="2540977"/>
            <a:ext cx="7344816" cy="2428529"/>
          </a:xfrm>
          <a:prstGeom prst="rect">
            <a:avLst/>
          </a:prstGeom>
          <a:noFill/>
        </p:spPr>
      </p:pic>
      <p:pic>
        <p:nvPicPr>
          <p:cNvPr id="12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28255" y="3654895"/>
            <a:ext cx="7344816" cy="2428529"/>
          </a:xfrm>
          <a:prstGeom prst="rect">
            <a:avLst/>
          </a:prstGeom>
          <a:noFill/>
        </p:spPr>
      </p:pic>
      <p:pic>
        <p:nvPicPr>
          <p:cNvPr id="13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529" r="52458"/>
          <a:stretch>
            <a:fillRect/>
          </a:stretch>
        </p:blipFill>
        <p:spPr bwMode="auto">
          <a:xfrm>
            <a:off x="7316561" y="3744053"/>
            <a:ext cx="1763688" cy="2428529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799184" y="-357471"/>
            <a:ext cx="9144000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Усний рахунок</a:t>
            </a:r>
            <a:endParaRPr lang="ru-RU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17232"/>
            <a:ext cx="9144000" cy="1340768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Порахуйте гарбузики</a:t>
            </a:r>
            <a:endParaRPr lang="ru-RU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7410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-459432"/>
            <a:ext cx="7344816" cy="2428529"/>
          </a:xfrm>
          <a:prstGeom prst="rect">
            <a:avLst/>
          </a:prstGeom>
          <a:noFill/>
        </p:spPr>
      </p:pic>
      <p:pic>
        <p:nvPicPr>
          <p:cNvPr id="7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99184" y="188640"/>
            <a:ext cx="7344816" cy="2428529"/>
          </a:xfrm>
          <a:prstGeom prst="rect">
            <a:avLst/>
          </a:prstGeom>
          <a:noFill/>
        </p:spPr>
      </p:pic>
      <p:pic>
        <p:nvPicPr>
          <p:cNvPr id="8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83568" y="908720"/>
            <a:ext cx="7344816" cy="2428529"/>
          </a:xfrm>
          <a:prstGeom prst="rect">
            <a:avLst/>
          </a:prstGeom>
          <a:noFill/>
        </p:spPr>
      </p:pic>
      <p:pic>
        <p:nvPicPr>
          <p:cNvPr id="9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529"/>
          <a:stretch>
            <a:fillRect/>
          </a:stretch>
        </p:blipFill>
        <p:spPr bwMode="auto">
          <a:xfrm>
            <a:off x="-180528" y="1484784"/>
            <a:ext cx="5616624" cy="2428529"/>
          </a:xfrm>
          <a:prstGeom prst="rect">
            <a:avLst/>
          </a:prstGeom>
          <a:noFill/>
        </p:spPr>
      </p:pic>
      <p:pic>
        <p:nvPicPr>
          <p:cNvPr id="10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51961"/>
          <a:stretch>
            <a:fillRect/>
          </a:stretch>
        </p:blipFill>
        <p:spPr bwMode="auto">
          <a:xfrm>
            <a:off x="5796136" y="1556792"/>
            <a:ext cx="3528392" cy="2428529"/>
          </a:xfrm>
          <a:prstGeom prst="rect">
            <a:avLst/>
          </a:prstGeom>
          <a:noFill/>
        </p:spPr>
      </p:pic>
      <p:pic>
        <p:nvPicPr>
          <p:cNvPr id="11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71600" y="2348880"/>
            <a:ext cx="7344816" cy="2428529"/>
          </a:xfrm>
          <a:prstGeom prst="rect">
            <a:avLst/>
          </a:prstGeom>
          <a:noFill/>
        </p:spPr>
      </p:pic>
      <p:pic>
        <p:nvPicPr>
          <p:cNvPr id="12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212976"/>
            <a:ext cx="7344816" cy="2428529"/>
          </a:xfrm>
          <a:prstGeom prst="rect">
            <a:avLst/>
          </a:prstGeom>
          <a:noFill/>
        </p:spPr>
      </p:pic>
      <p:pic>
        <p:nvPicPr>
          <p:cNvPr id="13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529" r="52458"/>
          <a:stretch>
            <a:fillRect/>
          </a:stretch>
        </p:blipFill>
        <p:spPr bwMode="auto">
          <a:xfrm>
            <a:off x="7380312" y="3212976"/>
            <a:ext cx="1763688" cy="2428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06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17232"/>
            <a:ext cx="9144000" cy="1340768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Правильна відповідь</a:t>
            </a:r>
            <a:endParaRPr lang="ru-RU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7410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-459432"/>
            <a:ext cx="7344816" cy="2428529"/>
          </a:xfrm>
          <a:prstGeom prst="rect">
            <a:avLst/>
          </a:prstGeom>
          <a:noFill/>
        </p:spPr>
      </p:pic>
      <p:pic>
        <p:nvPicPr>
          <p:cNvPr id="7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99184" y="188640"/>
            <a:ext cx="7344816" cy="2428529"/>
          </a:xfrm>
          <a:prstGeom prst="rect">
            <a:avLst/>
          </a:prstGeom>
          <a:noFill/>
        </p:spPr>
      </p:pic>
      <p:pic>
        <p:nvPicPr>
          <p:cNvPr id="8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83568" y="908720"/>
            <a:ext cx="7344816" cy="2428529"/>
          </a:xfrm>
          <a:prstGeom prst="rect">
            <a:avLst/>
          </a:prstGeom>
          <a:noFill/>
        </p:spPr>
      </p:pic>
      <p:pic>
        <p:nvPicPr>
          <p:cNvPr id="9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529"/>
          <a:stretch>
            <a:fillRect/>
          </a:stretch>
        </p:blipFill>
        <p:spPr bwMode="auto">
          <a:xfrm>
            <a:off x="-180528" y="1484784"/>
            <a:ext cx="5616624" cy="2428529"/>
          </a:xfrm>
          <a:prstGeom prst="rect">
            <a:avLst/>
          </a:prstGeom>
          <a:noFill/>
        </p:spPr>
      </p:pic>
      <p:pic>
        <p:nvPicPr>
          <p:cNvPr id="10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51961"/>
          <a:stretch>
            <a:fillRect/>
          </a:stretch>
        </p:blipFill>
        <p:spPr bwMode="auto">
          <a:xfrm>
            <a:off x="5796136" y="1556792"/>
            <a:ext cx="3528392" cy="2428529"/>
          </a:xfrm>
          <a:prstGeom prst="rect">
            <a:avLst/>
          </a:prstGeom>
          <a:noFill/>
        </p:spPr>
      </p:pic>
      <p:pic>
        <p:nvPicPr>
          <p:cNvPr id="11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71600" y="2348880"/>
            <a:ext cx="7344816" cy="2428529"/>
          </a:xfrm>
          <a:prstGeom prst="rect">
            <a:avLst/>
          </a:prstGeom>
          <a:noFill/>
        </p:spPr>
      </p:pic>
      <p:pic>
        <p:nvPicPr>
          <p:cNvPr id="12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212976"/>
            <a:ext cx="7344816" cy="2428529"/>
          </a:xfrm>
          <a:prstGeom prst="rect">
            <a:avLst/>
          </a:prstGeom>
          <a:noFill/>
        </p:spPr>
      </p:pic>
      <p:pic>
        <p:nvPicPr>
          <p:cNvPr id="13" name="Picture 2" descr="https://o.remove.bg/downloads/5f81c875-8d72-4ecb-bdb5-8ca136b81188/image-removebg-preview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529" r="52458"/>
          <a:stretch>
            <a:fillRect/>
          </a:stretch>
        </p:blipFill>
        <p:spPr bwMode="auto">
          <a:xfrm>
            <a:off x="7380312" y="3212976"/>
            <a:ext cx="1763688" cy="2428529"/>
          </a:xfrm>
          <a:prstGeom prst="rect">
            <a:avLst/>
          </a:prstGeom>
          <a:noFill/>
        </p:spPr>
      </p:pic>
      <p:pic>
        <p:nvPicPr>
          <p:cNvPr id="15" name="Picture 9" descr="https://o.remove.bg/downloads/3680b78c-1e9a-49b7-baa7-7b681346aa50/image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765">
            <a:off x="2480100" y="982890"/>
            <a:ext cx="4199652" cy="5330923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 rot="1952712">
            <a:off x="4291847" y="1935623"/>
            <a:ext cx="2012401" cy="11521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2 6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oil layers - Free Stock Illustrations | Creazilla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https://o.remove.bg/downloads/45a2c0cb-c0df-449b-b6c7-4d3dee998926/image-removebg-preview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756592" y="2996952"/>
            <a:ext cx="5832648" cy="3709345"/>
          </a:xfrm>
          <a:prstGeom prst="rect">
            <a:avLst/>
          </a:prstGeom>
          <a:noFill/>
        </p:spPr>
      </p:pic>
      <p:pic>
        <p:nvPicPr>
          <p:cNvPr id="8195" name="Picture 3" descr="C:\Users\User\Downloads\image-removebg-preview (6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2597">
            <a:off x="1018991" y="4142370"/>
            <a:ext cx="2185640" cy="2033742"/>
          </a:xfrm>
          <a:prstGeom prst="rect">
            <a:avLst/>
          </a:prstGeom>
          <a:noFill/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</p:pic>
      <p:sp>
        <p:nvSpPr>
          <p:cNvPr id="8" name="Выноска-облако 7"/>
          <p:cNvSpPr/>
          <p:nvPr/>
        </p:nvSpPr>
        <p:spPr>
          <a:xfrm>
            <a:off x="3347864" y="404664"/>
            <a:ext cx="5400600" cy="3600400"/>
          </a:xfrm>
          <a:prstGeom prst="cloudCallout">
            <a:avLst>
              <a:gd name="adj1" fmla="val -33941"/>
              <a:gd name="adj2" fmla="val 612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779912" y="836712"/>
            <a:ext cx="4392488" cy="24482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ea typeface="+mj-ea"/>
                <a:cs typeface="+mj-cs"/>
              </a:rPr>
              <a:t>Знайдіть найважчий гарбуз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433</Words>
  <Application>Microsoft Office PowerPoint</Application>
  <PresentationFormat>Экран (4:3)</PresentationFormat>
  <Paragraphs>117</Paragraphs>
  <Slides>37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Порахуйте гарбузики</vt:lpstr>
      <vt:lpstr>Порахуйте гарбузики</vt:lpstr>
      <vt:lpstr>Правильна відповідь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Цікавий факт</vt:lpstr>
      <vt:lpstr>Цікавий факт</vt:lpstr>
      <vt:lpstr>Пригадайте</vt:lpstr>
      <vt:lpstr>Цікавий факт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Цікавий факт</vt:lpstr>
      <vt:lpstr>Фізкультхвилинка</vt:lpstr>
      <vt:lpstr>Презентация PowerPoint</vt:lpstr>
      <vt:lpstr>Презентация PowerPoint</vt:lpstr>
      <vt:lpstr>Цікавий факт</vt:lpstr>
      <vt:lpstr>«Незакінчене речення»</vt:lpstr>
      <vt:lpstr>Онлайн – гра </vt:lpstr>
      <vt:lpstr>Презентация PowerPoint</vt:lpstr>
      <vt:lpstr>Презентация PowerPoint</vt:lpstr>
      <vt:lpstr>Домашнє завдання</vt:lpstr>
      <vt:lpstr> Дякую за увагу!!!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Гарбузова  математика</dc:title>
  <dc:creator>User</dc:creator>
  <cp:lastModifiedBy>Admin</cp:lastModifiedBy>
  <cp:revision>25</cp:revision>
  <dcterms:created xsi:type="dcterms:W3CDTF">2023-10-03T19:42:06Z</dcterms:created>
  <dcterms:modified xsi:type="dcterms:W3CDTF">2024-11-16T20:13:05Z</dcterms:modified>
</cp:coreProperties>
</file>