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8" r:id="rId6"/>
    <p:sldId id="258" r:id="rId7"/>
    <p:sldId id="259" r:id="rId8"/>
    <p:sldId id="270" r:id="rId9"/>
    <p:sldId id="261" r:id="rId10"/>
    <p:sldId id="262" r:id="rId11"/>
    <p:sldId id="271" r:id="rId12"/>
    <p:sldId id="269" r:id="rId13"/>
    <p:sldId id="263" r:id="rId14"/>
    <p:sldId id="272" r:id="rId15"/>
    <p:sldId id="273" r:id="rId16"/>
    <p:sldId id="264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display?v=pfi4mrhpn2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12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0269" y="352824"/>
            <a:ext cx="14381015" cy="9581351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3492" y="2633103"/>
            <a:ext cx="5456900" cy="3922147"/>
          </a:xfrm>
          <a:custGeom>
            <a:avLst/>
            <a:gdLst/>
            <a:ahLst/>
            <a:cxnLst/>
            <a:rect l="l" t="t" r="r" b="b"/>
            <a:pathLst>
              <a:path w="5456900" h="3922147">
                <a:moveTo>
                  <a:pt x="0" y="0"/>
                </a:moveTo>
                <a:lnTo>
                  <a:pt x="5456901" y="0"/>
                </a:lnTo>
                <a:lnTo>
                  <a:pt x="5456901" y="3922147"/>
                </a:lnTo>
                <a:lnTo>
                  <a:pt x="0" y="39221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94523" y="352824"/>
            <a:ext cx="2736921" cy="27369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91" r="-91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2315825">
            <a:off x="2848043" y="6442796"/>
            <a:ext cx="2353804" cy="2349524"/>
          </a:xfrm>
          <a:custGeom>
            <a:avLst/>
            <a:gdLst/>
            <a:ahLst/>
            <a:cxnLst/>
            <a:rect l="l" t="t" r="r" b="b"/>
            <a:pathLst>
              <a:path w="2353804" h="2349524">
                <a:moveTo>
                  <a:pt x="0" y="0"/>
                </a:moveTo>
                <a:lnTo>
                  <a:pt x="2353804" y="0"/>
                </a:lnTo>
                <a:lnTo>
                  <a:pt x="2353804" y="2349525"/>
                </a:lnTo>
                <a:lnTo>
                  <a:pt x="0" y="2349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Прямоугольник 8"/>
          <p:cNvSpPr/>
          <p:nvPr/>
        </p:nvSpPr>
        <p:spPr>
          <a:xfrm>
            <a:off x="6928240" y="3525921"/>
            <a:ext cx="83879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Додавання і віднімання многочленів</a:t>
            </a:r>
          </a:p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клас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7200" y="6555250"/>
            <a:ext cx="2809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Учитель</a:t>
            </a:r>
          </a:p>
          <a:p>
            <a:r>
              <a:rPr lang="uk-UA" sz="2800" b="1" i="1" dirty="0" err="1" smtClean="0"/>
              <a:t>Кривуненко</a:t>
            </a:r>
            <a:r>
              <a:rPr lang="uk-UA" sz="2800" b="1" i="1" dirty="0" smtClean="0"/>
              <a:t> С.М.</a:t>
            </a:r>
            <a:endParaRPr lang="uk-UA" sz="28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31999" y="388635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552700"/>
            <a:ext cx="1173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Якщо одночлен є добутком, що має один числовий множник, записаний на першому місці, а інші множники є степенями різних змінних, то такий одночлен називають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одночленом стандартного вигляду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867949"/>
            <a:ext cx="1936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7</a:t>
            </a:r>
            <a:r>
              <a:rPr lang="en-US" sz="4000" b="1" i="1" dirty="0" smtClean="0"/>
              <a:t>x²c</a:t>
            </a:r>
          </a:p>
          <a:p>
            <a:r>
              <a:rPr lang="en-US" sz="4000" b="1" i="1" dirty="0" smtClean="0"/>
              <a:t>ab³c</a:t>
            </a:r>
          </a:p>
          <a:p>
            <a:r>
              <a:rPr lang="en-US" sz="4000" b="1" i="1" dirty="0" smtClean="0"/>
              <a:t>-0,45am</a:t>
            </a:r>
            <a:endParaRPr lang="uk-UA" sz="4000" b="1" i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33347" y="5823720"/>
            <a:ext cx="796504" cy="202744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756663" y="6456638"/>
            <a:ext cx="8114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одночлени стандартного вигляду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193736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31999" y="388635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552700"/>
            <a:ext cx="1173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Якщо одночлен є добутком, що має один числовий множник, записаний на першому місці, а інші множники є степенями різних змінних, то такий одночлен називають </a:t>
            </a:r>
            <a:r>
              <a:rPr lang="uk-UA" sz="4000" b="1" i="1" dirty="0" smtClean="0">
                <a:solidFill>
                  <a:srgbClr val="C00000"/>
                </a:solidFill>
              </a:rPr>
              <a:t>одночленом стандартного вигляду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867949"/>
            <a:ext cx="1936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7</a:t>
            </a:r>
            <a:r>
              <a:rPr lang="en-US" sz="4000" b="1" i="1" dirty="0" smtClean="0"/>
              <a:t>x²c</a:t>
            </a:r>
          </a:p>
          <a:p>
            <a:r>
              <a:rPr lang="en-US" sz="4000" b="1" i="1" dirty="0" smtClean="0"/>
              <a:t>ab³c</a:t>
            </a:r>
          </a:p>
          <a:p>
            <a:r>
              <a:rPr lang="en-US" sz="4000" b="1" i="1" dirty="0" smtClean="0"/>
              <a:t>-0,45am</a:t>
            </a:r>
            <a:endParaRPr lang="uk-UA" sz="4000" b="1" i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33347" y="5823720"/>
            <a:ext cx="796504" cy="202744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756663" y="6456638"/>
            <a:ext cx="8114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одночлени стандартного вигляду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255124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1674" y="190500"/>
            <a:ext cx="14463313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94" y="190500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3146" y="8497305"/>
            <a:ext cx="14551841" cy="15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413164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Якщо перед дужками стоїть знак </a:t>
            </a:r>
            <a:r>
              <a:rPr lang="uk-UA" sz="4000" b="1" i="1" dirty="0" smtClean="0">
                <a:solidFill>
                  <a:srgbClr val="0070C0"/>
                </a:solidFill>
              </a:rPr>
              <a:t>«</a:t>
            </a:r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uk-UA" sz="4000" b="1" i="1" dirty="0" smtClean="0">
                <a:solidFill>
                  <a:srgbClr val="0070C0"/>
                </a:solidFill>
              </a:rPr>
              <a:t>», </a:t>
            </a:r>
            <a:r>
              <a:rPr lang="uk-UA" sz="4000" b="1" i="1" dirty="0" smtClean="0">
                <a:solidFill>
                  <a:srgbClr val="0070C0"/>
                </a:solidFill>
              </a:rPr>
              <a:t>то, розкриваючи дужки, </a:t>
            </a:r>
            <a:r>
              <a:rPr lang="uk-UA" sz="4000" b="1" i="1" dirty="0" smtClean="0">
                <a:solidFill>
                  <a:srgbClr val="C00000"/>
                </a:solidFill>
              </a:rPr>
              <a:t>знак</a:t>
            </a:r>
            <a:r>
              <a:rPr lang="uk-UA" sz="4000" b="1" i="1" dirty="0" smtClean="0">
                <a:solidFill>
                  <a:srgbClr val="0070C0"/>
                </a:solidFill>
              </a:rPr>
              <a:t> кожного доданка </a:t>
            </a:r>
            <a:r>
              <a:rPr lang="uk-UA" sz="4000" b="1" i="1" dirty="0" smtClean="0">
                <a:solidFill>
                  <a:srgbClr val="C00000"/>
                </a:solidFill>
              </a:rPr>
              <a:t>змінюємо на протилежний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808254"/>
            <a:ext cx="75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5</a:t>
            </a:r>
            <a:r>
              <a:rPr lang="en-US" sz="4000" b="1" i="1" dirty="0" smtClean="0"/>
              <a:t>x – </a:t>
            </a:r>
            <a:r>
              <a:rPr lang="en-US" sz="4000" b="1" i="1" dirty="0" smtClean="0"/>
              <a:t>6y </a:t>
            </a:r>
            <a:r>
              <a:rPr lang="en-US" sz="4000" b="1" i="1" dirty="0" smtClean="0">
                <a:solidFill>
                  <a:srgbClr val="C00000"/>
                </a:solidFill>
              </a:rPr>
              <a:t>+</a:t>
            </a:r>
            <a:r>
              <a:rPr lang="en-US" sz="4000" b="1" i="1" dirty="0" smtClean="0"/>
              <a:t> (7c – 4t) = 5x – 6y </a:t>
            </a:r>
            <a:r>
              <a:rPr lang="uk-UA" sz="4000" b="1" i="1" dirty="0">
                <a:solidFill>
                  <a:srgbClr val="C00000"/>
                </a:solidFill>
              </a:rPr>
              <a:t>-</a:t>
            </a:r>
            <a:r>
              <a:rPr lang="en-US" sz="4000" b="1" i="1" dirty="0" smtClean="0"/>
              <a:t> </a:t>
            </a:r>
            <a:r>
              <a:rPr lang="en-US" sz="4000" b="1" i="1" dirty="0" smtClean="0"/>
              <a:t>7c </a:t>
            </a:r>
            <a:r>
              <a:rPr lang="uk-UA" sz="4000" b="1" i="1" dirty="0" smtClean="0">
                <a:solidFill>
                  <a:srgbClr val="C00000"/>
                </a:solidFill>
              </a:rPr>
              <a:t>+ </a:t>
            </a:r>
            <a:r>
              <a:rPr lang="en-US" sz="4000" b="1" i="1" dirty="0" smtClean="0"/>
              <a:t>4t</a:t>
            </a:r>
            <a:endParaRPr lang="uk-UA" sz="4000" b="1" i="1" dirty="0"/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631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399" y="307340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5527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Приклад 1.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13333645" y="9067152"/>
            <a:ext cx="1632035" cy="85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Вперед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4494" y="3591659"/>
            <a:ext cx="12039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Додамо многочлени 7</a:t>
            </a:r>
            <a:r>
              <a:rPr lang="en-US" sz="4000" b="1" i="1" dirty="0" smtClean="0"/>
              <a:t>x² - 4x + 9 </a:t>
            </a:r>
            <a:r>
              <a:rPr lang="uk-UA" sz="4000" b="1" i="1" dirty="0" smtClean="0"/>
              <a:t>і</a:t>
            </a:r>
            <a:r>
              <a:rPr lang="en-US" sz="4000" b="1" i="1" dirty="0" smtClean="0"/>
              <a:t> -3x² + 5x – 7. </a:t>
            </a:r>
            <a:r>
              <a:rPr lang="uk-UA" sz="4000" b="1" i="1" dirty="0" smtClean="0"/>
              <a:t>Для цього запишемо їхню суму, потім розкриємо дужки та зведемо подібні доданки:</a:t>
            </a:r>
          </a:p>
          <a:p>
            <a:r>
              <a:rPr lang="uk-UA" sz="4000" b="1" i="1" dirty="0" smtClean="0"/>
              <a:t>(7</a:t>
            </a:r>
            <a:r>
              <a:rPr lang="en-US" sz="4000" b="1" i="1" dirty="0" smtClean="0"/>
              <a:t>x² - 4x </a:t>
            </a:r>
            <a:r>
              <a:rPr lang="en-US" sz="4000" b="1" i="1" dirty="0"/>
              <a:t>+ </a:t>
            </a:r>
            <a:r>
              <a:rPr lang="en-US" sz="4000" b="1" i="1" dirty="0" smtClean="0"/>
              <a:t>9 </a:t>
            </a:r>
            <a:r>
              <a:rPr lang="uk-UA" sz="4000" b="1" i="1" dirty="0" smtClean="0"/>
              <a:t>) + (</a:t>
            </a:r>
            <a:r>
              <a:rPr lang="en-US" sz="4000" b="1" i="1" dirty="0"/>
              <a:t>-3x² + 5x </a:t>
            </a:r>
            <a:r>
              <a:rPr lang="uk-UA" sz="4000" b="1" i="1" dirty="0" smtClean="0"/>
              <a:t>-</a:t>
            </a:r>
            <a:r>
              <a:rPr lang="en-US" sz="4000" b="1" i="1" dirty="0" smtClean="0"/>
              <a:t> 7</a:t>
            </a:r>
            <a:r>
              <a:rPr lang="uk-UA" sz="4000" b="1" i="1" dirty="0" smtClean="0"/>
              <a:t>) = </a:t>
            </a:r>
            <a:r>
              <a:rPr lang="uk-UA" sz="4000" b="1" i="1" dirty="0">
                <a:solidFill>
                  <a:srgbClr val="FF0000"/>
                </a:solidFill>
              </a:rPr>
              <a:t>7</a:t>
            </a:r>
            <a:r>
              <a:rPr lang="en-US" sz="4000" b="1" i="1" dirty="0">
                <a:solidFill>
                  <a:srgbClr val="FF0000"/>
                </a:solidFill>
              </a:rPr>
              <a:t>x²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00B050"/>
                </a:solidFill>
              </a:rPr>
              <a:t>- 4x </a:t>
            </a:r>
            <a:r>
              <a:rPr lang="en-US" sz="4000" b="1" i="1" dirty="0">
                <a:solidFill>
                  <a:srgbClr val="7030A0"/>
                </a:solidFill>
              </a:rPr>
              <a:t>+ </a:t>
            </a:r>
            <a:r>
              <a:rPr lang="uk-UA" sz="4000" b="1" i="1" dirty="0" smtClean="0">
                <a:solidFill>
                  <a:srgbClr val="7030A0"/>
                </a:solidFill>
              </a:rPr>
              <a:t>9</a:t>
            </a:r>
            <a:r>
              <a:rPr lang="uk-UA" sz="4000" b="1" i="1" dirty="0" smtClean="0"/>
              <a:t> </a:t>
            </a:r>
            <a:r>
              <a:rPr lang="uk-UA" sz="4000" b="1" i="1" dirty="0" smtClean="0">
                <a:solidFill>
                  <a:srgbClr val="FF0000"/>
                </a:solidFill>
              </a:rPr>
              <a:t>- </a:t>
            </a:r>
            <a:r>
              <a:rPr lang="en-US" sz="4000" b="1" i="1" dirty="0" smtClean="0">
                <a:solidFill>
                  <a:srgbClr val="FF0000"/>
                </a:solidFill>
              </a:rPr>
              <a:t>3x²</a:t>
            </a:r>
            <a:r>
              <a:rPr lang="en-US" sz="4000" b="1" i="1" dirty="0" smtClean="0"/>
              <a:t> </a:t>
            </a:r>
            <a:r>
              <a:rPr lang="en-US" sz="4000" b="1" i="1" dirty="0">
                <a:solidFill>
                  <a:srgbClr val="00B050"/>
                </a:solidFill>
              </a:rPr>
              <a:t>+ 5x </a:t>
            </a:r>
            <a:r>
              <a:rPr lang="uk-UA" sz="4000" b="1" i="1" dirty="0" smtClean="0">
                <a:solidFill>
                  <a:srgbClr val="7030A0"/>
                </a:solidFill>
              </a:rPr>
              <a:t>–</a:t>
            </a:r>
            <a:r>
              <a:rPr lang="en-US" sz="4000" b="1" i="1" dirty="0" smtClean="0">
                <a:solidFill>
                  <a:srgbClr val="7030A0"/>
                </a:solidFill>
              </a:rPr>
              <a:t> 7</a:t>
            </a:r>
            <a:r>
              <a:rPr lang="uk-UA" sz="4000" b="1" i="1" dirty="0" smtClean="0"/>
              <a:t> =</a:t>
            </a:r>
          </a:p>
          <a:p>
            <a:r>
              <a:rPr lang="uk-UA" sz="4000" b="1" i="1" dirty="0" smtClean="0"/>
              <a:t>= </a:t>
            </a:r>
            <a:r>
              <a:rPr lang="en-US" sz="4000" b="1" i="1" dirty="0" smtClean="0">
                <a:solidFill>
                  <a:srgbClr val="FF0000"/>
                </a:solidFill>
              </a:rPr>
              <a:t>4x²</a:t>
            </a:r>
            <a:r>
              <a:rPr lang="en-US" sz="4000" b="1" i="1" dirty="0" smtClean="0"/>
              <a:t> </a:t>
            </a:r>
            <a:r>
              <a:rPr lang="en-US" sz="4000" b="1" i="1" dirty="0" smtClean="0">
                <a:solidFill>
                  <a:srgbClr val="00B050"/>
                </a:solidFill>
              </a:rPr>
              <a:t>+ x</a:t>
            </a:r>
            <a:r>
              <a:rPr lang="en-US" sz="4000" b="1" i="1" dirty="0" smtClean="0"/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+ 2</a:t>
            </a:r>
            <a:r>
              <a:rPr lang="uk-UA" sz="4000" b="1" i="1" dirty="0" smtClean="0">
                <a:solidFill>
                  <a:srgbClr val="7030A0"/>
                </a:solidFill>
              </a:rPr>
              <a:t> </a:t>
            </a:r>
            <a:endParaRPr lang="en-US" sz="4000" b="1" i="1" dirty="0" smtClean="0">
              <a:solidFill>
                <a:srgbClr val="7030A0"/>
              </a:solidFill>
            </a:endParaRPr>
          </a:p>
          <a:p>
            <a:r>
              <a:rPr lang="uk-UA" sz="4000" b="1" i="1" dirty="0" smtClean="0"/>
              <a:t>Відповідь: </a:t>
            </a:r>
            <a:r>
              <a:rPr lang="en-US" sz="4000" b="1" i="1" dirty="0"/>
              <a:t>4x² + x + 2</a:t>
            </a:r>
            <a:r>
              <a:rPr lang="uk-UA" sz="4000" b="1" i="1" dirty="0"/>
              <a:t> </a:t>
            </a:r>
            <a:endParaRPr lang="en-US" sz="4000" b="1" i="1" dirty="0"/>
          </a:p>
          <a:p>
            <a:endParaRPr lang="uk-UA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3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399" y="307340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25527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Приклад 2.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13333645" y="9067152"/>
            <a:ext cx="1632035" cy="85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Вперед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4494" y="3591659"/>
            <a:ext cx="12039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Тепер від многочлена </a:t>
            </a:r>
            <a:r>
              <a:rPr lang="uk-UA" sz="4000" b="1" i="1" dirty="0"/>
              <a:t>5</a:t>
            </a:r>
            <a:r>
              <a:rPr lang="en-US" sz="4000" b="1" i="1" dirty="0" smtClean="0"/>
              <a:t>x² - </a:t>
            </a:r>
            <a:r>
              <a:rPr lang="uk-UA" sz="4000" b="1" i="1" dirty="0" smtClean="0"/>
              <a:t>8</a:t>
            </a:r>
            <a:r>
              <a:rPr lang="en-US" sz="4000" b="1" i="1" dirty="0" smtClean="0"/>
              <a:t>x + </a:t>
            </a:r>
            <a:r>
              <a:rPr lang="uk-UA" sz="4000" b="1" i="1" dirty="0" smtClean="0"/>
              <a:t>7</a:t>
            </a:r>
            <a:r>
              <a:rPr lang="en-US" sz="4000" b="1" i="1" dirty="0" smtClean="0"/>
              <a:t> </a:t>
            </a:r>
            <a:r>
              <a:rPr lang="uk-UA" sz="4000" b="1" i="1" dirty="0" smtClean="0"/>
              <a:t>віднімемо многочлен</a:t>
            </a:r>
            <a:r>
              <a:rPr lang="en-US" sz="4000" b="1" i="1" dirty="0" smtClean="0"/>
              <a:t> </a:t>
            </a:r>
            <a:r>
              <a:rPr lang="uk-UA" sz="4000" b="1" i="1" dirty="0" smtClean="0"/>
              <a:t>2</a:t>
            </a:r>
            <a:r>
              <a:rPr lang="en-US" sz="4000" b="1" i="1" dirty="0" smtClean="0"/>
              <a:t>x² </a:t>
            </a:r>
            <a:r>
              <a:rPr lang="uk-UA" sz="4000" b="1" i="1" dirty="0" smtClean="0"/>
              <a:t>- 6</a:t>
            </a:r>
            <a:r>
              <a:rPr lang="en-US" sz="4000" b="1" i="1" dirty="0" smtClean="0"/>
              <a:t>x </a:t>
            </a:r>
            <a:r>
              <a:rPr lang="uk-UA" sz="4000" b="1" i="1" dirty="0"/>
              <a:t>+</a:t>
            </a:r>
            <a:r>
              <a:rPr lang="uk-UA" sz="4000" b="1" i="1" dirty="0" smtClean="0"/>
              <a:t> 5</a:t>
            </a:r>
            <a:r>
              <a:rPr lang="en-US" sz="4000" b="1" i="1" dirty="0" smtClean="0"/>
              <a:t>. </a:t>
            </a:r>
            <a:r>
              <a:rPr lang="uk-UA" sz="4000" b="1" i="1" dirty="0" smtClean="0"/>
              <a:t>Для цього запишемо їхню різницю, потім розкриємо дужки та зведемо подібні доданки:</a:t>
            </a:r>
          </a:p>
          <a:p>
            <a:r>
              <a:rPr lang="uk-UA" sz="4000" b="1" i="1" dirty="0" smtClean="0"/>
              <a:t>(</a:t>
            </a:r>
            <a:r>
              <a:rPr lang="uk-UA" sz="4000" b="1" i="1" dirty="0"/>
              <a:t>5</a:t>
            </a:r>
            <a:r>
              <a:rPr lang="en-US" sz="4000" b="1" i="1" dirty="0"/>
              <a:t>x² - </a:t>
            </a:r>
            <a:r>
              <a:rPr lang="uk-UA" sz="4000" b="1" i="1" dirty="0"/>
              <a:t>8</a:t>
            </a:r>
            <a:r>
              <a:rPr lang="en-US" sz="4000" b="1" i="1" dirty="0"/>
              <a:t>x + </a:t>
            </a:r>
            <a:r>
              <a:rPr lang="uk-UA" sz="4000" b="1" i="1" dirty="0"/>
              <a:t>7</a:t>
            </a:r>
            <a:r>
              <a:rPr lang="en-US" sz="4000" b="1" i="1" dirty="0"/>
              <a:t> </a:t>
            </a:r>
            <a:r>
              <a:rPr lang="uk-UA" sz="4000" b="1" i="1" dirty="0" smtClean="0"/>
              <a:t>) - (</a:t>
            </a:r>
            <a:r>
              <a:rPr lang="uk-UA" sz="4000" b="1" i="1" dirty="0"/>
              <a:t>2</a:t>
            </a:r>
            <a:r>
              <a:rPr lang="en-US" sz="4000" b="1" i="1" dirty="0"/>
              <a:t>x² </a:t>
            </a:r>
            <a:r>
              <a:rPr lang="uk-UA" sz="4000" b="1" i="1" dirty="0"/>
              <a:t>- 6</a:t>
            </a:r>
            <a:r>
              <a:rPr lang="en-US" sz="4000" b="1" i="1" dirty="0"/>
              <a:t>x </a:t>
            </a:r>
            <a:r>
              <a:rPr lang="uk-UA" sz="4000" b="1" i="1" dirty="0" smtClean="0"/>
              <a:t>+ </a:t>
            </a:r>
            <a:r>
              <a:rPr lang="uk-UA" sz="4000" b="1" i="1" dirty="0"/>
              <a:t>5</a:t>
            </a:r>
            <a:r>
              <a:rPr lang="uk-UA" sz="4000" b="1" i="1" dirty="0" smtClean="0"/>
              <a:t>) = </a:t>
            </a:r>
            <a:r>
              <a:rPr lang="uk-UA" sz="4000" b="1" i="1" dirty="0">
                <a:solidFill>
                  <a:srgbClr val="FF0000"/>
                </a:solidFill>
              </a:rPr>
              <a:t>5</a:t>
            </a:r>
            <a:r>
              <a:rPr lang="en-US" sz="4000" b="1" i="1" dirty="0">
                <a:solidFill>
                  <a:srgbClr val="FF0000"/>
                </a:solidFill>
              </a:rPr>
              <a:t>x² </a:t>
            </a:r>
            <a:r>
              <a:rPr lang="en-US" sz="4000" b="1" i="1" dirty="0">
                <a:solidFill>
                  <a:srgbClr val="00B050"/>
                </a:solidFill>
              </a:rPr>
              <a:t>- </a:t>
            </a:r>
            <a:r>
              <a:rPr lang="uk-UA" sz="4000" b="1" i="1" dirty="0">
                <a:solidFill>
                  <a:srgbClr val="00B050"/>
                </a:solidFill>
              </a:rPr>
              <a:t>8</a:t>
            </a:r>
            <a:r>
              <a:rPr lang="en-US" sz="4000" b="1" i="1" dirty="0">
                <a:solidFill>
                  <a:srgbClr val="00B050"/>
                </a:solidFill>
              </a:rPr>
              <a:t>x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7030A0"/>
                </a:solidFill>
              </a:rPr>
              <a:t>+ </a:t>
            </a:r>
            <a:r>
              <a:rPr lang="uk-UA" sz="4000" b="1" i="1" dirty="0">
                <a:solidFill>
                  <a:srgbClr val="7030A0"/>
                </a:solidFill>
              </a:rPr>
              <a:t>7</a:t>
            </a:r>
            <a:r>
              <a:rPr lang="en-US" sz="4000" b="1" i="1" dirty="0"/>
              <a:t> </a:t>
            </a:r>
            <a:r>
              <a:rPr lang="uk-UA" sz="4000" b="1" i="1" dirty="0" smtClean="0">
                <a:solidFill>
                  <a:srgbClr val="FF0000"/>
                </a:solidFill>
              </a:rPr>
              <a:t>- </a:t>
            </a:r>
            <a:r>
              <a:rPr lang="uk-UA" sz="4000" b="1" i="1" dirty="0">
                <a:solidFill>
                  <a:srgbClr val="FF0000"/>
                </a:solidFill>
              </a:rPr>
              <a:t>2</a:t>
            </a:r>
            <a:r>
              <a:rPr lang="en-US" sz="4000" b="1" i="1" dirty="0">
                <a:solidFill>
                  <a:srgbClr val="FF0000"/>
                </a:solidFill>
              </a:rPr>
              <a:t>x² </a:t>
            </a:r>
            <a:r>
              <a:rPr lang="uk-UA" sz="4000" b="1" i="1" dirty="0" smtClean="0">
                <a:solidFill>
                  <a:srgbClr val="00B050"/>
                </a:solidFill>
              </a:rPr>
              <a:t>+ </a:t>
            </a:r>
            <a:r>
              <a:rPr lang="uk-UA" sz="4000" b="1" i="1" dirty="0">
                <a:solidFill>
                  <a:srgbClr val="00B050"/>
                </a:solidFill>
              </a:rPr>
              <a:t>6</a:t>
            </a:r>
            <a:r>
              <a:rPr lang="en-US" sz="4000" b="1" i="1" dirty="0">
                <a:solidFill>
                  <a:srgbClr val="00B050"/>
                </a:solidFill>
              </a:rPr>
              <a:t>x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7030A0"/>
                </a:solidFill>
              </a:rPr>
              <a:t>-</a:t>
            </a:r>
            <a:r>
              <a:rPr lang="uk-UA" sz="4000" b="1" i="1" dirty="0" smtClean="0">
                <a:solidFill>
                  <a:srgbClr val="7030A0"/>
                </a:solidFill>
              </a:rPr>
              <a:t> 5</a:t>
            </a:r>
            <a:r>
              <a:rPr lang="uk-UA" sz="4000" b="1" i="1" dirty="0" smtClean="0"/>
              <a:t> =</a:t>
            </a:r>
          </a:p>
          <a:p>
            <a:r>
              <a:rPr lang="uk-UA" sz="4000" b="1" i="1" dirty="0" smtClean="0">
                <a:solidFill>
                  <a:srgbClr val="7030A0"/>
                </a:solidFill>
              </a:rPr>
              <a:t>= </a:t>
            </a:r>
            <a:r>
              <a:rPr lang="en-US" sz="4000" b="1" i="1" dirty="0" smtClean="0">
                <a:solidFill>
                  <a:srgbClr val="FF0000"/>
                </a:solidFill>
              </a:rPr>
              <a:t>5x² - 2x² </a:t>
            </a:r>
            <a:r>
              <a:rPr lang="en-US" sz="4000" b="1" i="1" dirty="0" smtClean="0">
                <a:solidFill>
                  <a:srgbClr val="00B050"/>
                </a:solidFill>
              </a:rPr>
              <a:t>- 8x + 6x </a:t>
            </a:r>
            <a:r>
              <a:rPr lang="en-US" sz="4000" b="1" i="1" dirty="0" smtClean="0">
                <a:solidFill>
                  <a:srgbClr val="7030A0"/>
                </a:solidFill>
              </a:rPr>
              <a:t>+ 7 - 5 = </a:t>
            </a:r>
            <a:r>
              <a:rPr lang="en-US" sz="4000" b="1" i="1" dirty="0" smtClean="0">
                <a:solidFill>
                  <a:srgbClr val="FF0000"/>
                </a:solidFill>
              </a:rPr>
              <a:t>3x²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</a:rPr>
              <a:t>- 2x </a:t>
            </a:r>
            <a:r>
              <a:rPr lang="en-US" sz="4000" b="1" i="1" dirty="0" smtClean="0">
                <a:solidFill>
                  <a:srgbClr val="7030A0"/>
                </a:solidFill>
              </a:rPr>
              <a:t>+ 2</a:t>
            </a:r>
          </a:p>
          <a:p>
            <a:r>
              <a:rPr lang="uk-UA" sz="4000" b="1" i="1" dirty="0" smtClean="0"/>
              <a:t>Відповідь: </a:t>
            </a:r>
            <a:r>
              <a:rPr lang="en-US" sz="4000" b="1" i="1" dirty="0"/>
              <a:t>3x² - 2x + 2</a:t>
            </a:r>
          </a:p>
          <a:p>
            <a:endParaRPr lang="en-US" sz="4000" b="1" i="1" dirty="0"/>
          </a:p>
          <a:p>
            <a:endParaRPr lang="uk-UA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399" y="307340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880103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Приклад </a:t>
            </a:r>
            <a:r>
              <a:rPr lang="en-US" sz="4000" b="1" i="1" dirty="0" smtClean="0">
                <a:solidFill>
                  <a:srgbClr val="0070C0"/>
                </a:solidFill>
              </a:rPr>
              <a:t>3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13333645" y="9067152"/>
            <a:ext cx="1632035" cy="85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Вперед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26079" y="2508444"/>
            <a:ext cx="120396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Розв’яжемо рівняння</a:t>
            </a:r>
            <a:r>
              <a:rPr lang="uk-UA" sz="3200" b="1" i="1" dirty="0" smtClean="0">
                <a:sym typeface="Wingdings" panose="05000000000000000000" pitchFamily="2" charset="2"/>
              </a:rPr>
              <a:t>: </a:t>
            </a:r>
            <a:r>
              <a:rPr lang="en-US" sz="3200" b="1" i="1" dirty="0" smtClean="0">
                <a:sym typeface="Wingdings" panose="05000000000000000000" pitchFamily="2" charset="2"/>
              </a:rPr>
              <a:t>(y³ + 4y² - 6) </a:t>
            </a:r>
            <a:r>
              <a:rPr lang="uk-UA" sz="3200" b="1" i="1" dirty="0" smtClean="0">
                <a:sym typeface="Wingdings" panose="05000000000000000000" pitchFamily="2" charset="2"/>
              </a:rPr>
              <a:t>-</a:t>
            </a:r>
            <a:r>
              <a:rPr lang="en-US" sz="3200" b="1" i="1" dirty="0" smtClean="0">
                <a:sym typeface="Wingdings" panose="05000000000000000000" pitchFamily="2" charset="2"/>
              </a:rPr>
              <a:t> (5y </a:t>
            </a:r>
            <a:r>
              <a:rPr lang="uk-UA" sz="3200" b="1" i="1" dirty="0" smtClean="0">
                <a:sym typeface="Wingdings" panose="05000000000000000000" pitchFamily="2" charset="2"/>
              </a:rPr>
              <a:t>-</a:t>
            </a:r>
            <a:r>
              <a:rPr lang="en-US" sz="3200" b="1" i="1" dirty="0" smtClean="0">
                <a:sym typeface="Wingdings" panose="05000000000000000000" pitchFamily="2" charset="2"/>
              </a:rPr>
              <a:t> y³ + 6) = 2y³ + 4y² + y</a:t>
            </a:r>
          </a:p>
          <a:p>
            <a:pPr algn="ctr"/>
            <a:r>
              <a:rPr lang="uk-UA" sz="3200" b="1" i="1" dirty="0" smtClean="0">
                <a:sym typeface="Wingdings" panose="05000000000000000000" pitchFamily="2" charset="2"/>
              </a:rPr>
              <a:t>Розв’язання</a:t>
            </a:r>
          </a:p>
          <a:p>
            <a:r>
              <a:rPr lang="uk-UA" sz="3200" b="1" i="1" dirty="0" smtClean="0">
                <a:sym typeface="Wingdings" panose="05000000000000000000" pitchFamily="2" charset="2"/>
              </a:rPr>
              <a:t>Розкриємо дужки у лівій частині рівняння: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y³</a:t>
            </a:r>
            <a:r>
              <a:rPr lang="en-US" sz="3200" b="1" i="1" dirty="0" smtClean="0">
                <a:sym typeface="Wingdings" panose="05000000000000000000" pitchFamily="2" charset="2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+ 4y² </a:t>
            </a:r>
            <a:r>
              <a:rPr lang="en-US" sz="32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- 6</a:t>
            </a:r>
            <a:r>
              <a:rPr lang="en-US" sz="3200" b="1" i="1" dirty="0" smtClean="0">
                <a:sym typeface="Wingdings" panose="05000000000000000000" pitchFamily="2" charset="2"/>
              </a:rPr>
              <a:t> </a:t>
            </a:r>
            <a:r>
              <a:rPr lang="uk-UA" sz="3200" b="1" i="1" dirty="0">
                <a:solidFill>
                  <a:srgbClr val="00B050"/>
                </a:solidFill>
                <a:sym typeface="Wingdings" panose="05000000000000000000" pitchFamily="2" charset="2"/>
              </a:rPr>
              <a:t>-</a:t>
            </a:r>
            <a:r>
              <a:rPr lang="en-US" sz="32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5y</a:t>
            </a:r>
            <a:r>
              <a:rPr lang="en-US" sz="3200" b="1" i="1" dirty="0" smtClean="0">
                <a:sym typeface="Wingdings" panose="05000000000000000000" pitchFamily="2" charset="2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+ y³ </a:t>
            </a:r>
            <a:r>
              <a:rPr lang="en-US" sz="32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- 6</a:t>
            </a:r>
            <a:r>
              <a:rPr lang="en-US" sz="3200" b="1" i="1" dirty="0" smtClean="0">
                <a:sym typeface="Wingdings" panose="05000000000000000000" pitchFamily="2" charset="2"/>
              </a:rPr>
              <a:t> = </a:t>
            </a:r>
            <a:r>
              <a:rPr lang="en-US" sz="3200" b="1" i="1" dirty="0">
                <a:solidFill>
                  <a:srgbClr val="FF0000"/>
                </a:solidFill>
                <a:sym typeface="Wingdings" panose="05000000000000000000" pitchFamily="2" charset="2"/>
              </a:rPr>
              <a:t>2y³</a:t>
            </a:r>
            <a:r>
              <a:rPr lang="en-US" sz="3200" b="1" i="1" dirty="0">
                <a:sym typeface="Wingdings" panose="05000000000000000000" pitchFamily="2" charset="2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sym typeface="Wingdings" panose="05000000000000000000" pitchFamily="2" charset="2"/>
              </a:rPr>
              <a:t>+ 4y²</a:t>
            </a:r>
            <a:r>
              <a:rPr lang="en-US" sz="3200" b="1" i="1" dirty="0">
                <a:sym typeface="Wingdings" panose="05000000000000000000" pitchFamily="2" charset="2"/>
              </a:rPr>
              <a:t> </a:t>
            </a:r>
            <a:r>
              <a:rPr lang="en-US" sz="3200" b="1" i="1" dirty="0">
                <a:solidFill>
                  <a:srgbClr val="00B050"/>
                </a:solidFill>
                <a:sym typeface="Wingdings" panose="05000000000000000000" pitchFamily="2" charset="2"/>
              </a:rPr>
              <a:t>+ </a:t>
            </a:r>
            <a:r>
              <a:rPr lang="en-US" sz="32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y</a:t>
            </a:r>
          </a:p>
          <a:p>
            <a:r>
              <a:rPr lang="uk-UA" sz="3200" b="1" i="1" dirty="0" smtClean="0">
                <a:sym typeface="Wingdings" panose="05000000000000000000" pitchFamily="2" charset="2"/>
              </a:rPr>
              <a:t>Перенесемо доданки, що містять змінну, у ліву частину рівняння, а ті, що не містять змінної, - у праву. Матимемо: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y³ + y³ - 2y³ </a:t>
            </a:r>
            <a:r>
              <a:rPr lang="en-US" sz="32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+ 4y² - 4y² </a:t>
            </a:r>
            <a:r>
              <a:rPr lang="en-US" sz="32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- 5y - y </a:t>
            </a:r>
            <a:r>
              <a:rPr lang="en-US" sz="3200" b="1" i="1" dirty="0" smtClean="0">
                <a:sym typeface="Wingdings" panose="05000000000000000000" pitchFamily="2" charset="2"/>
              </a:rPr>
              <a:t>= </a:t>
            </a:r>
            <a:r>
              <a:rPr lang="en-US" sz="3200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6 + 6</a:t>
            </a:r>
            <a:r>
              <a:rPr lang="en-US" sz="3200" b="1" i="1" dirty="0" smtClean="0">
                <a:sym typeface="Wingdings" panose="05000000000000000000" pitchFamily="2" charset="2"/>
              </a:rPr>
              <a:t>;</a:t>
            </a:r>
          </a:p>
          <a:p>
            <a:r>
              <a:rPr lang="en-US" sz="3200" b="1" i="1" dirty="0" smtClean="0">
                <a:sym typeface="Wingdings" panose="05000000000000000000" pitchFamily="2" charset="2"/>
              </a:rPr>
              <a:t>- 6y = 12;</a:t>
            </a:r>
          </a:p>
          <a:p>
            <a:r>
              <a:rPr lang="en-US" sz="3200" b="1" i="1" dirty="0" smtClean="0">
                <a:sym typeface="Wingdings" panose="05000000000000000000" pitchFamily="2" charset="2"/>
              </a:rPr>
              <a:t>y = - 2.</a:t>
            </a:r>
            <a:endParaRPr lang="uk-UA" sz="3200" b="1" i="1" dirty="0" smtClean="0">
              <a:sym typeface="Wingdings" panose="05000000000000000000" pitchFamily="2" charset="2"/>
            </a:endParaRPr>
          </a:p>
          <a:p>
            <a:r>
              <a:rPr lang="uk-UA" sz="3200" b="1" i="1" dirty="0" smtClean="0">
                <a:sym typeface="Wingdings" panose="05000000000000000000" pitchFamily="2" charset="2"/>
              </a:rPr>
              <a:t>Відповідь: </a:t>
            </a:r>
            <a:r>
              <a:rPr lang="en-US" sz="3200" b="1" i="1" dirty="0" smtClean="0">
                <a:sym typeface="Wingdings" panose="05000000000000000000" pitchFamily="2" charset="2"/>
              </a:rPr>
              <a:t>- 2</a:t>
            </a:r>
            <a:r>
              <a:rPr lang="uk-UA" sz="3200" b="1" i="1" dirty="0" smtClean="0">
                <a:sym typeface="Wingdings" panose="05000000000000000000" pitchFamily="2" charset="2"/>
              </a:rPr>
              <a:t>.</a:t>
            </a:r>
            <a:endParaRPr lang="en-US" sz="3200" b="1" i="1" dirty="0"/>
          </a:p>
          <a:p>
            <a:endParaRPr lang="en-US" sz="3200" b="1" i="1" dirty="0"/>
          </a:p>
          <a:p>
            <a:endParaRPr lang="uk-UA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399" y="307340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3619500"/>
            <a:ext cx="7810500" cy="4849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8155" y="2080321"/>
            <a:ext cx="12032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Виконай інтерактивну вправу та </a:t>
            </a:r>
            <a:r>
              <a:rPr lang="uk-UA" sz="4000" b="1" i="1" dirty="0" err="1" smtClean="0"/>
              <a:t>перевір</a:t>
            </a:r>
            <a:r>
              <a:rPr lang="uk-UA" sz="4000" b="1" i="1" dirty="0" smtClean="0"/>
              <a:t> свої уміння додавати та віднімати многочлени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16184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82665" y="190500"/>
            <a:ext cx="14582322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88" y="22421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544519"/>
            <a:ext cx="14551841" cy="1599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897146"/>
            <a:ext cx="11157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1.Записати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суму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hlinkClick r:id="rId6" action="ppaction://hlinksldjump"/>
              </a:rPr>
              <a:t>многочленів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: (...) + (...).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2.Розкрити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дужки за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правилом розкриття дужок, перед якими стоїть знак "+"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3.Визначити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hlinkClick r:id="rId8" action="ppaction://hlinksldjump"/>
              </a:rPr>
              <a:t>подібні члени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утвореного многочлена.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4.Звести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подібні члени.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5.Записати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у відповідь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hlinkClick r:id="rId9" action="ppaction://hlinksldjump"/>
              </a:rPr>
              <a:t>многочлен стандартного вигляду.</a:t>
            </a:r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5600" y="1805737"/>
            <a:ext cx="11928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додавання многочленів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Freeform 7"/>
          <p:cNvSpPr/>
          <p:nvPr/>
        </p:nvSpPr>
        <p:spPr>
          <a:xfrm>
            <a:off x="14404510" y="3130204"/>
            <a:ext cx="1216490" cy="1937095"/>
          </a:xfrm>
          <a:custGeom>
            <a:avLst/>
            <a:gdLst/>
            <a:ahLst/>
            <a:cxnLst/>
            <a:rect l="l" t="t" r="r" b="b"/>
            <a:pathLst>
              <a:path w="1367927" h="2057400">
                <a:moveTo>
                  <a:pt x="0" y="0"/>
                </a:moveTo>
                <a:lnTo>
                  <a:pt x="1367927" y="0"/>
                </a:lnTo>
                <a:lnTo>
                  <a:pt x="13679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Стрелка вправо 3">
            <a:hlinkClick r:id="rId12" action="ppaction://hlinksldjump"/>
          </p:cNvPr>
          <p:cNvSpPr/>
          <p:nvPr/>
        </p:nvSpPr>
        <p:spPr>
          <a:xfrm>
            <a:off x="13716000" y="8801100"/>
            <a:ext cx="1632035" cy="85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Вперед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465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82665" y="190500"/>
            <a:ext cx="14582322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88" y="22421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544519"/>
            <a:ext cx="14551841" cy="1599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897146"/>
            <a:ext cx="11157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1. Записати </a:t>
            </a:r>
            <a:r>
              <a:rPr lang="ru-RU" sz="3600" b="1" i="1" dirty="0" err="1"/>
              <a:t>різницю</a:t>
            </a:r>
            <a:r>
              <a:rPr lang="ru-RU" sz="3600" b="1" i="1" dirty="0"/>
              <a:t> </a:t>
            </a:r>
            <a:r>
              <a:rPr lang="ru-RU" sz="3600" b="1" i="1" dirty="0">
                <a:hlinkClick r:id="rId6" action="ppaction://hlinksldjump"/>
              </a:rPr>
              <a:t>многочленів</a:t>
            </a:r>
            <a:r>
              <a:rPr lang="ru-RU" sz="3600" b="1" i="1" dirty="0"/>
              <a:t>: (...) - (...).</a:t>
            </a:r>
            <a:endParaRPr lang="ru-RU" sz="3600" dirty="0"/>
          </a:p>
          <a:p>
            <a:r>
              <a:rPr lang="ru-RU" sz="3600" b="1" i="1" dirty="0"/>
              <a:t>2. Розкрити дужки за </a:t>
            </a:r>
            <a:r>
              <a:rPr lang="ru-RU" sz="3600" b="1" i="1" dirty="0">
                <a:hlinkClick r:id="rId7" action="ppaction://hlinksldjump"/>
              </a:rPr>
              <a:t>правилом розкриття дужок, перед якими стоїть знак "-"</a:t>
            </a:r>
            <a:r>
              <a:rPr lang="ru-RU" sz="3600" b="1" i="1" dirty="0"/>
              <a:t>.</a:t>
            </a:r>
            <a:endParaRPr lang="ru-RU" sz="3600" dirty="0"/>
          </a:p>
          <a:p>
            <a:r>
              <a:rPr lang="ru-RU" sz="3600" b="1" i="1" dirty="0"/>
              <a:t>3. Визначити </a:t>
            </a:r>
            <a:r>
              <a:rPr lang="ru-RU" sz="3600" b="1" i="1" dirty="0">
                <a:hlinkClick r:id="rId8" action="ppaction://hlinksldjump"/>
              </a:rPr>
              <a:t>подібні члени </a:t>
            </a:r>
            <a:r>
              <a:rPr lang="ru-RU" sz="3600" b="1" i="1" dirty="0"/>
              <a:t>утвореного многочлена.</a:t>
            </a:r>
            <a:endParaRPr lang="ru-RU" sz="3600" dirty="0"/>
          </a:p>
          <a:p>
            <a:r>
              <a:rPr lang="ru-RU" sz="3600" b="1" i="1" dirty="0"/>
              <a:t>4. Звести подібні члени.</a:t>
            </a:r>
            <a:endParaRPr lang="ru-RU" sz="3600" dirty="0"/>
          </a:p>
          <a:p>
            <a:r>
              <a:rPr lang="ru-RU" sz="3600" b="1" i="1" dirty="0"/>
              <a:t>5. Записати у відповідь </a:t>
            </a:r>
            <a:r>
              <a:rPr lang="ru-RU" sz="3600" b="1" i="1" dirty="0">
                <a:hlinkClick r:id="rId9" action="ppaction://hlinksldjump"/>
              </a:rPr>
              <a:t>многочлен стандартного вигляду</a:t>
            </a:r>
            <a:r>
              <a:rPr lang="ru-RU" sz="3600" b="1" i="1" dirty="0"/>
              <a:t>.</a:t>
            </a:r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6584" y="1805737"/>
            <a:ext cx="12006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uk-U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віднімання</a:t>
            </a:r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многочленів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Freeform 7"/>
          <p:cNvSpPr/>
          <p:nvPr/>
        </p:nvSpPr>
        <p:spPr>
          <a:xfrm>
            <a:off x="14404510" y="3130204"/>
            <a:ext cx="1216490" cy="1937095"/>
          </a:xfrm>
          <a:custGeom>
            <a:avLst/>
            <a:gdLst/>
            <a:ahLst/>
            <a:cxnLst/>
            <a:rect l="l" t="t" r="r" b="b"/>
            <a:pathLst>
              <a:path w="1367927" h="2057400">
                <a:moveTo>
                  <a:pt x="0" y="0"/>
                </a:moveTo>
                <a:lnTo>
                  <a:pt x="1367927" y="0"/>
                </a:lnTo>
                <a:lnTo>
                  <a:pt x="13679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3716000" y="8801100"/>
            <a:ext cx="1632035" cy="85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Вперед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657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2679" y="126878"/>
            <a:ext cx="14582322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88" y="22421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544519"/>
            <a:ext cx="14551841" cy="1599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897146"/>
            <a:ext cx="11157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70C0"/>
                </a:solidFill>
              </a:rPr>
              <a:t>Многочленом називають суму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кількох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одночленів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3600" b="1" i="1" dirty="0" smtClean="0"/>
              <a:t>Наприклад: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5</a:t>
            </a:r>
            <a:r>
              <a:rPr lang="en-US" sz="3600" b="1" i="1" dirty="0" smtClean="0">
                <a:solidFill>
                  <a:srgbClr val="C00000"/>
                </a:solidFill>
              </a:rPr>
              <a:t>ab </a:t>
            </a:r>
            <a:r>
              <a:rPr lang="en-US" sz="3600" b="1" i="1" dirty="0" smtClean="0">
                <a:solidFill>
                  <a:srgbClr val="00B050"/>
                </a:solidFill>
              </a:rPr>
              <a:t>+ 7xc </a:t>
            </a:r>
            <a:r>
              <a:rPr lang="en-US" sz="3600" b="1" i="1" dirty="0" smtClean="0">
                <a:solidFill>
                  <a:srgbClr val="7030A0"/>
                </a:solidFill>
              </a:rPr>
              <a:t>– 3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8y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+ 2x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 влево 3">
            <a:hlinkClick r:id="rId6" action="ppaction://hlinksldjump"/>
          </p:cNvPr>
          <p:cNvSpPr/>
          <p:nvPr/>
        </p:nvSpPr>
        <p:spPr>
          <a:xfrm>
            <a:off x="2590800" y="8785291"/>
            <a:ext cx="1676400" cy="942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21070" y="4345031"/>
            <a:ext cx="9060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5</a:t>
            </a:r>
            <a:r>
              <a:rPr lang="en-US" sz="3600" b="1" i="1" dirty="0" smtClean="0">
                <a:solidFill>
                  <a:srgbClr val="C00000"/>
                </a:solidFill>
              </a:rPr>
              <a:t>ab</a:t>
            </a:r>
          </a:p>
          <a:p>
            <a:r>
              <a:rPr lang="en-US" sz="3600" b="1" i="1" dirty="0" smtClean="0">
                <a:solidFill>
                  <a:srgbClr val="00B050"/>
                </a:solidFill>
              </a:rPr>
              <a:t>7xc</a:t>
            </a:r>
          </a:p>
          <a:p>
            <a:r>
              <a:rPr lang="en-US" sz="3600" b="1" i="1" dirty="0" smtClean="0">
                <a:solidFill>
                  <a:srgbClr val="7030A0"/>
                </a:solidFill>
              </a:rPr>
              <a:t>-3</a:t>
            </a:r>
          </a:p>
          <a:p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8y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2x</a:t>
            </a:r>
            <a:endParaRPr lang="uk-UA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727087" y="4556992"/>
            <a:ext cx="838200" cy="2438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801692" y="5453027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/>
              <a:t>одночлени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35044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2679" y="126878"/>
            <a:ext cx="14582322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88" y="22421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544519"/>
            <a:ext cx="14551841" cy="1599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897146"/>
            <a:ext cx="11157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70C0"/>
                </a:solidFill>
              </a:rPr>
              <a:t>Многочленом називають суму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кількох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одночленів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3600" b="1" i="1" dirty="0" smtClean="0"/>
              <a:t>Наприклад: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5</a:t>
            </a:r>
            <a:r>
              <a:rPr lang="en-US" sz="3600" b="1" i="1" dirty="0" smtClean="0">
                <a:solidFill>
                  <a:srgbClr val="C00000"/>
                </a:solidFill>
              </a:rPr>
              <a:t>ab </a:t>
            </a:r>
            <a:r>
              <a:rPr lang="en-US" sz="3600" b="1" i="1" dirty="0" smtClean="0">
                <a:solidFill>
                  <a:srgbClr val="00B050"/>
                </a:solidFill>
              </a:rPr>
              <a:t>+ 7xc </a:t>
            </a:r>
            <a:r>
              <a:rPr lang="en-US" sz="3600" b="1" i="1" dirty="0" smtClean="0">
                <a:solidFill>
                  <a:srgbClr val="7030A0"/>
                </a:solidFill>
              </a:rPr>
              <a:t>– 3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8y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+ 2x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 влево 3">
            <a:hlinkClick r:id="rId6" action="ppaction://hlinksldjump"/>
          </p:cNvPr>
          <p:cNvSpPr/>
          <p:nvPr/>
        </p:nvSpPr>
        <p:spPr>
          <a:xfrm>
            <a:off x="2590800" y="8785291"/>
            <a:ext cx="1676400" cy="942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21070" y="4345031"/>
            <a:ext cx="9060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5</a:t>
            </a:r>
            <a:r>
              <a:rPr lang="en-US" sz="3600" b="1" i="1" dirty="0" smtClean="0">
                <a:solidFill>
                  <a:srgbClr val="C00000"/>
                </a:solidFill>
              </a:rPr>
              <a:t>ab</a:t>
            </a:r>
          </a:p>
          <a:p>
            <a:r>
              <a:rPr lang="en-US" sz="3600" b="1" i="1" dirty="0" smtClean="0">
                <a:solidFill>
                  <a:srgbClr val="00B050"/>
                </a:solidFill>
              </a:rPr>
              <a:t>7xc</a:t>
            </a:r>
          </a:p>
          <a:p>
            <a:r>
              <a:rPr lang="en-US" sz="3600" b="1" i="1" dirty="0" smtClean="0">
                <a:solidFill>
                  <a:srgbClr val="7030A0"/>
                </a:solidFill>
              </a:rPr>
              <a:t>-3</a:t>
            </a:r>
          </a:p>
          <a:p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8y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2x</a:t>
            </a:r>
            <a:endParaRPr lang="uk-UA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727087" y="4556992"/>
            <a:ext cx="838200" cy="2438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801692" y="5453027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/>
              <a:t>одночлени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31550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01674" y="190500"/>
            <a:ext cx="14463313" cy="99060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94" y="190500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3146" y="8497305"/>
            <a:ext cx="14551841" cy="15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413164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Якщо перед дужками стоїть знак «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uk-UA" sz="4000" b="1" i="1" dirty="0" smtClean="0">
                <a:solidFill>
                  <a:srgbClr val="0070C0"/>
                </a:solidFill>
              </a:rPr>
              <a:t>», то, розкриваючи дужки,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знак</a:t>
            </a:r>
            <a:r>
              <a:rPr lang="uk-UA" sz="4000" b="1" i="1" dirty="0" smtClean="0">
                <a:solidFill>
                  <a:srgbClr val="0070C0"/>
                </a:solidFill>
              </a:rPr>
              <a:t> кожного доданка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не змінюємо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808254"/>
            <a:ext cx="771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5</a:t>
            </a:r>
            <a:r>
              <a:rPr lang="en-US" sz="4000" b="1" i="1" dirty="0" smtClean="0"/>
              <a:t>x – </a:t>
            </a:r>
            <a:r>
              <a:rPr lang="en-US" sz="4000" b="1" i="1" dirty="0" smtClean="0"/>
              <a:t>6y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4000" b="1" i="1" dirty="0" smtClean="0"/>
              <a:t> (7c – 4t) = 5x – 6y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4000" b="1" i="1" dirty="0" smtClean="0"/>
              <a:t> 7c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4000" b="1" i="1" dirty="0" smtClean="0"/>
              <a:t> 4t</a:t>
            </a:r>
            <a:endParaRPr lang="uk-UA" sz="4000" b="1" i="1" dirty="0"/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5126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0600" y="83820"/>
            <a:ext cx="14277107" cy="99822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83820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630655"/>
            <a:ext cx="14551841" cy="1599195"/>
          </a:xfrm>
          <a:prstGeom prst="rect">
            <a:avLst/>
          </a:prstGeom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441" y="1937994"/>
            <a:ext cx="1173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Подібні доданки многочлена називають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подібними членами многочлена</a:t>
            </a:r>
            <a:r>
              <a:rPr lang="uk-UA" sz="4000" b="1" i="1" dirty="0" smtClean="0">
                <a:solidFill>
                  <a:srgbClr val="0070C0"/>
                </a:solidFill>
              </a:rPr>
              <a:t>, а зведення подібних доданків у многочлені – </a:t>
            </a:r>
            <a: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</a:rPr>
              <a:t>зведенням подібних членів многочлена.</a:t>
            </a:r>
            <a:endParaRPr lang="uk-UA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280" y="4591827"/>
            <a:ext cx="8656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 многочлені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7x²y + 8 + 9xy – 5x²y – 9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члени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7x²y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-5x²y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є подібними доданками, оскільки вони мають одну й ту саму буквену частину.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164964"/>
            <a:ext cx="922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</a:rPr>
              <a:t>Зведемо подібні члени </a:t>
            </a: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</a:rPr>
              <a:t>многочлена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7x²y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rgbClr val="7030A0"/>
                </a:solidFill>
              </a:rPr>
              <a:t>+ 8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+ 9xy </a:t>
            </a:r>
            <a:r>
              <a:rPr lang="en-US" sz="2700" b="1" dirty="0">
                <a:solidFill>
                  <a:srgbClr val="FF0000"/>
                </a:solidFill>
              </a:rPr>
              <a:t>– 5x²y </a:t>
            </a:r>
            <a:r>
              <a:rPr lang="en-US" sz="2700" b="1" dirty="0">
                <a:solidFill>
                  <a:srgbClr val="7030A0"/>
                </a:solidFill>
              </a:rPr>
              <a:t>– </a:t>
            </a:r>
            <a:r>
              <a:rPr lang="en-US" sz="2700" b="1" dirty="0" smtClean="0">
                <a:solidFill>
                  <a:srgbClr val="7030A0"/>
                </a:solidFill>
              </a:rPr>
              <a:t>9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= = (</a:t>
            </a:r>
            <a:r>
              <a:rPr lang="en-US" sz="2700" b="1" dirty="0" smtClean="0">
                <a:solidFill>
                  <a:srgbClr val="FF0000"/>
                </a:solidFill>
              </a:rPr>
              <a:t>7x²y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– 5x²y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) + (</a:t>
            </a:r>
            <a:r>
              <a:rPr lang="en-US" sz="2700" b="1" dirty="0" smtClean="0">
                <a:solidFill>
                  <a:srgbClr val="7030A0"/>
                </a:solidFill>
              </a:rPr>
              <a:t>8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</a:rPr>
              <a:t>– 9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+ 9xy 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2700" b="1" dirty="0" smtClean="0">
                <a:solidFill>
                  <a:srgbClr val="FF0000"/>
                </a:solidFill>
              </a:rPr>
              <a:t>2x²y </a:t>
            </a:r>
            <a:r>
              <a:rPr lang="en-US" sz="2700" b="1" dirty="0" smtClean="0">
                <a:solidFill>
                  <a:srgbClr val="7030A0"/>
                </a:solidFill>
              </a:rPr>
              <a:t>– 1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+ 9xy</a:t>
            </a:r>
            <a:r>
              <a:rPr lang="uk-UA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057399" y="2865120"/>
            <a:ext cx="563881" cy="2278380"/>
          </a:xfrm>
          <a:prstGeom prst="curvedRightArrow">
            <a:avLst>
              <a:gd name="adj1" fmla="val 20590"/>
              <a:gd name="adj2" fmla="val 50000"/>
              <a:gd name="adj3" fmla="val 713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14478240" y="3722752"/>
            <a:ext cx="469338" cy="2442211"/>
          </a:xfrm>
          <a:prstGeom prst="curvedRightArrow">
            <a:avLst>
              <a:gd name="adj1" fmla="val 20590"/>
              <a:gd name="adj2" fmla="val 50000"/>
              <a:gd name="adj3" fmla="val 7134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0600" y="83820"/>
            <a:ext cx="14277107" cy="998220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83820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2665" y="8630655"/>
            <a:ext cx="14551841" cy="1599195"/>
          </a:xfrm>
          <a:prstGeom prst="rect">
            <a:avLst/>
          </a:prstGeom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441" y="1937994"/>
            <a:ext cx="1173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Подібні доданки многочлена називають </a:t>
            </a:r>
            <a:r>
              <a:rPr lang="uk-UA" sz="4000" b="1" i="1" dirty="0" smtClean="0">
                <a:solidFill>
                  <a:srgbClr val="C00000"/>
                </a:solidFill>
              </a:rPr>
              <a:t>подібними членами многочлена</a:t>
            </a:r>
            <a:r>
              <a:rPr lang="uk-UA" sz="4000" b="1" i="1" dirty="0" smtClean="0">
                <a:solidFill>
                  <a:srgbClr val="0070C0"/>
                </a:solidFill>
              </a:rPr>
              <a:t>, а зведення подібних доданків у многочлені – </a:t>
            </a:r>
            <a:r>
              <a:rPr lang="uk-UA" sz="4000" b="1" i="1" dirty="0" smtClean="0">
                <a:solidFill>
                  <a:schemeClr val="accent3">
                    <a:lumMod val="75000"/>
                  </a:schemeClr>
                </a:solidFill>
              </a:rPr>
              <a:t>зведенням подібних членів многочлена.</a:t>
            </a:r>
            <a:endParaRPr lang="uk-UA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280" y="4591827"/>
            <a:ext cx="8656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У многочлені </a:t>
            </a:r>
            <a:r>
              <a:rPr lang="en-US" sz="2800" b="1" dirty="0" smtClean="0">
                <a:solidFill>
                  <a:srgbClr val="C00000"/>
                </a:solidFill>
              </a:rPr>
              <a:t>7x²y + 8 + 9xy – 5x²y – 9 </a:t>
            </a:r>
            <a:r>
              <a:rPr lang="uk-UA" sz="2800" b="1" dirty="0" smtClean="0">
                <a:solidFill>
                  <a:srgbClr val="C00000"/>
                </a:solidFill>
              </a:rPr>
              <a:t>члени</a:t>
            </a:r>
            <a:r>
              <a:rPr lang="en-US" sz="2800" b="1" dirty="0" smtClean="0">
                <a:solidFill>
                  <a:srgbClr val="C00000"/>
                </a:solidFill>
              </a:rPr>
              <a:t> 7x²y </a:t>
            </a:r>
            <a:r>
              <a:rPr lang="uk-UA" sz="2800" b="1" dirty="0" smtClean="0">
                <a:solidFill>
                  <a:srgbClr val="C00000"/>
                </a:solidFill>
              </a:rPr>
              <a:t>і</a:t>
            </a:r>
            <a:r>
              <a:rPr lang="en-US" sz="2800" b="1" dirty="0" smtClean="0">
                <a:solidFill>
                  <a:srgbClr val="C00000"/>
                </a:solidFill>
              </a:rPr>
              <a:t> -5x²y </a:t>
            </a:r>
            <a:r>
              <a:rPr lang="uk-UA" sz="2800" b="1" dirty="0" smtClean="0">
                <a:solidFill>
                  <a:srgbClr val="C00000"/>
                </a:solidFill>
              </a:rPr>
              <a:t>є подібними доданками, оскільки вони мають одну й ту саму буквену частину.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164964"/>
            <a:ext cx="922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</a:rPr>
              <a:t>Зведемо подібні члени </a:t>
            </a:r>
            <a:r>
              <a:rPr lang="uk-UA" sz="2700" b="1" dirty="0" smtClean="0">
                <a:solidFill>
                  <a:schemeClr val="accent3">
                    <a:lumMod val="75000"/>
                  </a:schemeClr>
                </a:solidFill>
              </a:rPr>
              <a:t>многочлена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7x²y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rgbClr val="7030A0"/>
                </a:solidFill>
              </a:rPr>
              <a:t>+ 8</a:t>
            </a: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+ 9xy </a:t>
            </a:r>
            <a:r>
              <a:rPr lang="en-US" sz="2700" b="1" dirty="0">
                <a:solidFill>
                  <a:srgbClr val="FF0000"/>
                </a:solidFill>
              </a:rPr>
              <a:t>– 5x²y </a:t>
            </a:r>
            <a:r>
              <a:rPr lang="en-US" sz="2700" b="1" dirty="0">
                <a:solidFill>
                  <a:srgbClr val="7030A0"/>
                </a:solidFill>
              </a:rPr>
              <a:t>– </a:t>
            </a:r>
            <a:r>
              <a:rPr lang="en-US" sz="2700" b="1" dirty="0" smtClean="0">
                <a:solidFill>
                  <a:srgbClr val="7030A0"/>
                </a:solidFill>
              </a:rPr>
              <a:t>9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= = (</a:t>
            </a:r>
            <a:r>
              <a:rPr lang="en-US" sz="2700" b="1" dirty="0" smtClean="0">
                <a:solidFill>
                  <a:srgbClr val="FF0000"/>
                </a:solidFill>
              </a:rPr>
              <a:t>7x²y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– 5x²y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) + (</a:t>
            </a:r>
            <a:r>
              <a:rPr lang="en-US" sz="2700" b="1" dirty="0" smtClean="0">
                <a:solidFill>
                  <a:srgbClr val="7030A0"/>
                </a:solidFill>
              </a:rPr>
              <a:t>8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rgbClr val="7030A0"/>
                </a:solidFill>
              </a:rPr>
              <a:t>– 9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+ 9xy 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sz="2700" b="1" dirty="0" smtClean="0">
                <a:solidFill>
                  <a:srgbClr val="FF0000"/>
                </a:solidFill>
              </a:rPr>
              <a:t>2x²y </a:t>
            </a:r>
            <a:r>
              <a:rPr lang="en-US" sz="2700" b="1" dirty="0" smtClean="0">
                <a:solidFill>
                  <a:srgbClr val="7030A0"/>
                </a:solidFill>
              </a:rPr>
              <a:t>– 1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+ 9xy</a:t>
            </a:r>
            <a:r>
              <a:rPr lang="uk-UA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057399" y="2865120"/>
            <a:ext cx="563881" cy="2278380"/>
          </a:xfrm>
          <a:prstGeom prst="curvedRightArrow">
            <a:avLst>
              <a:gd name="adj1" fmla="val 20590"/>
              <a:gd name="adj2" fmla="val 50000"/>
              <a:gd name="adj3" fmla="val 713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14478240" y="3722752"/>
            <a:ext cx="469338" cy="2442211"/>
          </a:xfrm>
          <a:prstGeom prst="curvedRightArrow">
            <a:avLst>
              <a:gd name="adj1" fmla="val 20590"/>
              <a:gd name="adj2" fmla="val 50000"/>
              <a:gd name="adj3" fmla="val 7134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95" y="2133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707" r="-2045" b="-407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7399" y="307340"/>
            <a:ext cx="14277107" cy="9979660"/>
          </a:xfrm>
          <a:custGeom>
            <a:avLst/>
            <a:gdLst/>
            <a:ahLst/>
            <a:cxnLst/>
            <a:rect l="l" t="t" r="r" b="b"/>
            <a:pathLst>
              <a:path w="14381015" h="9581351">
                <a:moveTo>
                  <a:pt x="0" y="0"/>
                </a:moveTo>
                <a:lnTo>
                  <a:pt x="14381016" y="0"/>
                </a:lnTo>
                <a:lnTo>
                  <a:pt x="14381016" y="9581352"/>
                </a:lnTo>
                <a:lnTo>
                  <a:pt x="0" y="958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6045"/>
            <a:ext cx="14493793" cy="159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0031" y="8769099"/>
            <a:ext cx="14551841" cy="1599195"/>
          </a:xfrm>
          <a:prstGeom prst="rect">
            <a:avLst/>
          </a:prstGeom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2621280" y="8636649"/>
            <a:ext cx="1798320" cy="1083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Назад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552700"/>
            <a:ext cx="1173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70C0"/>
                </a:solidFill>
              </a:rPr>
              <a:t>Многочлен, що є сумою </a:t>
            </a:r>
            <a:r>
              <a:rPr lang="uk-UA" sz="4000" b="1" i="1" dirty="0" smtClean="0">
                <a:solidFill>
                  <a:srgbClr val="0070C0"/>
                </a:solidFill>
                <a:hlinkClick r:id="rId7" action="ppaction://hlinksldjump"/>
              </a:rPr>
              <a:t>одночленів стандартного вигляду</a:t>
            </a:r>
            <a:r>
              <a:rPr lang="uk-UA" sz="4000" b="1" i="1" dirty="0" smtClean="0">
                <a:solidFill>
                  <a:srgbClr val="0070C0"/>
                </a:solidFill>
              </a:rPr>
              <a:t>, серед яких немає подібних доданків, називають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многочленом стандартного вигляду</a:t>
            </a:r>
            <a:r>
              <a:rPr lang="uk-UA" sz="4000" b="1" i="1" dirty="0" smtClean="0">
                <a:solidFill>
                  <a:srgbClr val="0070C0"/>
                </a:solidFill>
              </a:rPr>
              <a:t>.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3418" y="4547129"/>
            <a:ext cx="27302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5</a:t>
            </a:r>
            <a:r>
              <a:rPr lang="en-US" sz="4000" b="1" i="1" dirty="0" smtClean="0"/>
              <a:t>x²c – </a:t>
            </a:r>
            <a:r>
              <a:rPr lang="en-US" sz="4000" b="1" i="1" dirty="0" smtClean="0"/>
              <a:t>6c³</a:t>
            </a:r>
            <a:endParaRPr lang="uk-UA" sz="4000" b="1" i="1" dirty="0" smtClean="0"/>
          </a:p>
          <a:p>
            <a:r>
              <a:rPr lang="uk-UA" sz="4000" b="1" i="1" dirty="0" smtClean="0"/>
              <a:t>7</a:t>
            </a:r>
            <a:r>
              <a:rPr lang="en-US" sz="4000" b="1" i="1" dirty="0" smtClean="0"/>
              <a:t>m² + m³ +1</a:t>
            </a:r>
          </a:p>
          <a:p>
            <a:r>
              <a:rPr lang="en-US" sz="4000" b="1" i="1" dirty="0" smtClean="0"/>
              <a:t>P² + 5</a:t>
            </a:r>
            <a:endParaRPr lang="uk-UA" sz="4000" b="1" i="1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832896" y="4591122"/>
            <a:ext cx="796504" cy="202744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766769" y="5264150"/>
            <a:ext cx="753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/>
              <a:t>м</a:t>
            </a:r>
            <a:r>
              <a:rPr lang="uk-UA" sz="3600" b="1" i="1" dirty="0" smtClean="0"/>
              <a:t>ногочлени стандартного вигляду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10948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816</Words>
  <Application>Microsoft Office PowerPoint</Application>
  <PresentationFormat>Произвольный</PresentationFormat>
  <Paragraphs>92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HappyPC</cp:lastModifiedBy>
  <cp:revision>30</cp:revision>
  <dcterms:created xsi:type="dcterms:W3CDTF">2006-08-16T00:00:00Z</dcterms:created>
  <dcterms:modified xsi:type="dcterms:W3CDTF">2024-11-16T09:52:50Z</dcterms:modified>
  <dc:identifier>DAGWY-ETwCs</dc:identifier>
</cp:coreProperties>
</file>