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sldIdLst>
    <p:sldId id="256" r:id="rId2"/>
    <p:sldId id="257" r:id="rId3"/>
    <p:sldId id="282" r:id="rId4"/>
    <p:sldId id="258" r:id="rId5"/>
    <p:sldId id="278" r:id="rId6"/>
    <p:sldId id="259" r:id="rId7"/>
    <p:sldId id="260" r:id="rId8"/>
    <p:sldId id="261" r:id="rId9"/>
    <p:sldId id="281" r:id="rId10"/>
    <p:sldId id="264" r:id="rId11"/>
    <p:sldId id="266" r:id="rId12"/>
    <p:sldId id="265" r:id="rId13"/>
    <p:sldId id="267" r:id="rId14"/>
    <p:sldId id="269" r:id="rId15"/>
    <p:sldId id="270" r:id="rId16"/>
    <p:sldId id="279" r:id="rId17"/>
    <p:sldId id="271" r:id="rId18"/>
    <p:sldId id="272" r:id="rId19"/>
    <p:sldId id="277" r:id="rId20"/>
    <p:sldId id="273" r:id="rId21"/>
    <p:sldId id="276" r:id="rId22"/>
    <p:sldId id="283" r:id="rId23"/>
    <p:sldId id="274" r:id="rId24"/>
    <p:sldId id="284" r:id="rId2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b2ywLeFJYps?si=k3ypf5l508oJ95q4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vseosvita.ua/test/go-settings?code=kiu156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b2ywLeFJYps?si=k3ypf5l508oJ95q4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vseosvita.ua/test/go-settings?code=kiu15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71CAA-6156-49CE-851E-ECF87227A7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08814A-8F23-4D78-AD79-39EC7BD50D8E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accent2">
                  <a:lumMod val="50000"/>
                </a:schemeClr>
              </a:solidFill>
            </a:rPr>
            <a:t>Розв'язати нерівності</a:t>
          </a:r>
        </a:p>
      </dgm:t>
    </dgm:pt>
    <dgm:pt modelId="{A7138FE1-1178-4DCF-A992-084E5267F3BA}" type="parTrans" cxnId="{5457B5D2-3024-40A7-8A62-F40ABBA04686}">
      <dgm:prSet/>
      <dgm:spPr/>
      <dgm:t>
        <a:bodyPr/>
        <a:lstStyle/>
        <a:p>
          <a:endParaRPr lang="uk-UA"/>
        </a:p>
      </dgm:t>
    </dgm:pt>
    <dgm:pt modelId="{C7A071EC-9326-4A0A-BBC6-FFD9E8474F9D}" type="sibTrans" cxnId="{5457B5D2-3024-40A7-8A62-F40ABBA04686}">
      <dgm:prSet/>
      <dgm:spPr/>
      <dgm:t>
        <a:bodyPr/>
        <a:lstStyle/>
        <a:p>
          <a:endParaRPr lang="uk-UA"/>
        </a:p>
      </dgm:t>
    </dgm:pt>
    <dgm:pt modelId="{3EC9B540-C8FB-43C9-98E1-983933CB3984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Розв'язати кожну нерівність системи, використовуючи властивості нерівностей</a:t>
          </a:r>
        </a:p>
      </dgm:t>
    </dgm:pt>
    <dgm:pt modelId="{25E11D56-B6AE-4232-B347-0B6C6A0F76A1}" type="parTrans" cxnId="{DA1694F4-1383-402A-8B4D-B45B9AC2A66E}">
      <dgm:prSet/>
      <dgm:spPr/>
      <dgm:t>
        <a:bodyPr/>
        <a:lstStyle/>
        <a:p>
          <a:endParaRPr lang="uk-UA"/>
        </a:p>
      </dgm:t>
    </dgm:pt>
    <dgm:pt modelId="{9515A827-4FAC-4DFD-B1D3-BEFC71A42CD7}" type="sibTrans" cxnId="{DA1694F4-1383-402A-8B4D-B45B9AC2A66E}">
      <dgm:prSet/>
      <dgm:spPr/>
      <dgm:t>
        <a:bodyPr/>
        <a:lstStyle/>
        <a:p>
          <a:endParaRPr lang="uk-UA"/>
        </a:p>
      </dgm:t>
    </dgm:pt>
    <dgm:pt modelId="{87C93E08-1D1D-4DDD-B30A-1E4DB71898E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accent2">
                  <a:lumMod val="50000"/>
                </a:schemeClr>
              </a:solidFill>
            </a:rPr>
            <a:t>нанести розв'язки на координатну пряму</a:t>
          </a:r>
        </a:p>
      </dgm:t>
    </dgm:pt>
    <dgm:pt modelId="{F05F88FA-EADB-4F20-ACCE-B4A88DA0319C}" type="parTrans" cxnId="{B8729BFA-330B-41C9-AA5F-182D1F111292}">
      <dgm:prSet/>
      <dgm:spPr/>
      <dgm:t>
        <a:bodyPr/>
        <a:lstStyle/>
        <a:p>
          <a:endParaRPr lang="uk-UA"/>
        </a:p>
      </dgm:t>
    </dgm:pt>
    <dgm:pt modelId="{CA4FB9FB-0D9E-40A7-A37F-1A88C5AC9B44}" type="sibTrans" cxnId="{B8729BFA-330B-41C9-AA5F-182D1F111292}">
      <dgm:prSet/>
      <dgm:spPr/>
      <dgm:t>
        <a:bodyPr/>
        <a:lstStyle/>
        <a:p>
          <a:endParaRPr lang="uk-UA"/>
        </a:p>
      </dgm:t>
    </dgm:pt>
    <dgm:pt modelId="{16A55758-45BD-4C92-9DD4-6A955EE3705B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Зобразити множину розв'язків кожної нерівності на одній координатній прямій</a:t>
          </a:r>
        </a:p>
      </dgm:t>
    </dgm:pt>
    <dgm:pt modelId="{75C16F9C-860D-44F8-90E0-22A6B2549AC9}" type="parTrans" cxnId="{97CEFB4F-E9EE-455E-A2D0-564756DA246A}">
      <dgm:prSet/>
      <dgm:spPr/>
      <dgm:t>
        <a:bodyPr/>
        <a:lstStyle/>
        <a:p>
          <a:endParaRPr lang="uk-UA"/>
        </a:p>
      </dgm:t>
    </dgm:pt>
    <dgm:pt modelId="{CC3F4B50-A7C2-4731-BC45-E93A4BDDB894}" type="sibTrans" cxnId="{97CEFB4F-E9EE-455E-A2D0-564756DA246A}">
      <dgm:prSet/>
      <dgm:spPr/>
      <dgm:t>
        <a:bodyPr/>
        <a:lstStyle/>
        <a:p>
          <a:endParaRPr lang="uk-UA"/>
        </a:p>
      </dgm:t>
    </dgm:pt>
    <dgm:pt modelId="{F23D4D4F-82EB-44AB-BA3A-6BEC7D8A7E5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b="1" dirty="0">
              <a:solidFill>
                <a:schemeClr val="accent2">
                  <a:lumMod val="50000"/>
                </a:schemeClr>
              </a:solidFill>
            </a:rPr>
            <a:t>записати відповідь</a:t>
          </a:r>
        </a:p>
      </dgm:t>
    </dgm:pt>
    <dgm:pt modelId="{16CE1550-4918-415E-8224-3EDF32A953F9}" type="parTrans" cxnId="{A33513BE-BB8B-48E6-9DED-B1776020095C}">
      <dgm:prSet/>
      <dgm:spPr/>
      <dgm:t>
        <a:bodyPr/>
        <a:lstStyle/>
        <a:p>
          <a:endParaRPr lang="uk-UA"/>
        </a:p>
      </dgm:t>
    </dgm:pt>
    <dgm:pt modelId="{F1E5BAC1-2976-4100-AD6A-61744878A61D}" type="sibTrans" cxnId="{A33513BE-BB8B-48E6-9DED-B1776020095C}">
      <dgm:prSet/>
      <dgm:spPr/>
      <dgm:t>
        <a:bodyPr/>
        <a:lstStyle/>
        <a:p>
          <a:endParaRPr lang="uk-UA"/>
        </a:p>
      </dgm:t>
    </dgm:pt>
    <dgm:pt modelId="{1F4582C5-A605-4C0A-BB0E-070AA1B359B0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accent2">
                  <a:lumMod val="50000"/>
                </a:schemeClr>
              </a:solidFill>
            </a:rPr>
            <a:t>Знайти переріз числових проміжків, записати відповідь</a:t>
          </a:r>
        </a:p>
      </dgm:t>
    </dgm:pt>
    <dgm:pt modelId="{12F725E7-2899-41E5-8B00-8CC1FDC34CA1}" type="parTrans" cxnId="{D5F4697F-18C5-48ED-9543-5A5E7CEDB08A}">
      <dgm:prSet/>
      <dgm:spPr/>
      <dgm:t>
        <a:bodyPr/>
        <a:lstStyle/>
        <a:p>
          <a:endParaRPr lang="uk-UA"/>
        </a:p>
      </dgm:t>
    </dgm:pt>
    <dgm:pt modelId="{BA2DBDE0-BFB6-48DD-8E3A-F076DD4AF91A}" type="sibTrans" cxnId="{D5F4697F-18C5-48ED-9543-5A5E7CEDB08A}">
      <dgm:prSet/>
      <dgm:spPr/>
      <dgm:t>
        <a:bodyPr/>
        <a:lstStyle/>
        <a:p>
          <a:endParaRPr lang="uk-UA"/>
        </a:p>
      </dgm:t>
    </dgm:pt>
    <dgm:pt modelId="{548D4913-3BA3-4479-821F-87E6E3CC1C92}" type="pres">
      <dgm:prSet presAssocID="{55071CAA-6156-49CE-851E-ECF87227A79F}" presName="rootnode" presStyleCnt="0">
        <dgm:presLayoutVars>
          <dgm:chMax/>
          <dgm:chPref/>
          <dgm:dir/>
          <dgm:animLvl val="lvl"/>
        </dgm:presLayoutVars>
      </dgm:prSet>
      <dgm:spPr/>
    </dgm:pt>
    <dgm:pt modelId="{3E18E75D-F241-41F7-914B-BD360634D23F}" type="pres">
      <dgm:prSet presAssocID="{0708814A-8F23-4D78-AD79-39EC7BD50D8E}" presName="composite" presStyleCnt="0"/>
      <dgm:spPr/>
    </dgm:pt>
    <dgm:pt modelId="{223B7A88-2E05-49D5-818D-7CD52549F139}" type="pres">
      <dgm:prSet presAssocID="{0708814A-8F23-4D78-AD79-39EC7BD50D8E}" presName="bentUpArrow1" presStyleLbl="alignImgPlace1" presStyleIdx="0" presStyleCnt="2" custLinFactNeighborX="-39150" custLinFactNeighborY="-65143"/>
      <dgm:spPr>
        <a:solidFill>
          <a:schemeClr val="accent2">
            <a:lumMod val="60000"/>
            <a:lumOff val="40000"/>
          </a:schemeClr>
        </a:solidFill>
      </dgm:spPr>
    </dgm:pt>
    <dgm:pt modelId="{0B5D38F7-8A0B-4474-A558-32D4BD0E1FBF}" type="pres">
      <dgm:prSet presAssocID="{0708814A-8F23-4D78-AD79-39EC7BD50D8E}" presName="ParentText" presStyleLbl="node1" presStyleIdx="0" presStyleCnt="3" custScaleX="126911" custLinFactNeighborX="-19348" custLinFactNeighborY="-46555">
        <dgm:presLayoutVars>
          <dgm:chMax val="1"/>
          <dgm:chPref val="1"/>
          <dgm:bulletEnabled val="1"/>
        </dgm:presLayoutVars>
      </dgm:prSet>
      <dgm:spPr/>
    </dgm:pt>
    <dgm:pt modelId="{28AEB913-AA9F-4C83-92AC-88430C5304D6}" type="pres">
      <dgm:prSet presAssocID="{0708814A-8F23-4D78-AD79-39EC7BD50D8E}" presName="ChildText" presStyleLbl="revTx" presStyleIdx="0" presStyleCnt="3" custScaleX="646325" custScaleY="106644" custLinFactX="100000" custLinFactNeighborX="180112" custLinFactNeighborY="-59534">
        <dgm:presLayoutVars>
          <dgm:chMax val="0"/>
          <dgm:chPref val="0"/>
          <dgm:bulletEnabled val="1"/>
        </dgm:presLayoutVars>
      </dgm:prSet>
      <dgm:spPr/>
    </dgm:pt>
    <dgm:pt modelId="{73506C74-78BA-4BC6-8B9F-CDCA61D0BAB5}" type="pres">
      <dgm:prSet presAssocID="{C7A071EC-9326-4A0A-BBC6-FFD9E8474F9D}" presName="sibTrans" presStyleCnt="0"/>
      <dgm:spPr/>
    </dgm:pt>
    <dgm:pt modelId="{1AEA3956-9AE0-4798-AF7D-6C33E454BD04}" type="pres">
      <dgm:prSet presAssocID="{87C93E08-1D1D-4DDD-B30A-1E4DB71898EF}" presName="composite" presStyleCnt="0"/>
      <dgm:spPr/>
    </dgm:pt>
    <dgm:pt modelId="{A9D1BEC1-BA94-4047-B65B-274EF34483C5}" type="pres">
      <dgm:prSet presAssocID="{87C93E08-1D1D-4DDD-B30A-1E4DB71898EF}" presName="bentUpArrow1" presStyleLbl="alignImgPlace1" presStyleIdx="1" presStyleCnt="2" custLinFactX="-42323" custLinFactNeighborX="-100000" custLinFactNeighborY="-50970"/>
      <dgm:spPr>
        <a:solidFill>
          <a:schemeClr val="accent2">
            <a:lumMod val="60000"/>
            <a:lumOff val="40000"/>
          </a:schemeClr>
        </a:solidFill>
      </dgm:spPr>
    </dgm:pt>
    <dgm:pt modelId="{8AECA400-49F1-48EF-8E11-9BA39D5992C7}" type="pres">
      <dgm:prSet presAssocID="{87C93E08-1D1D-4DDD-B30A-1E4DB71898EF}" presName="ParentText" presStyleLbl="node1" presStyleIdx="1" presStyleCnt="3" custScaleX="140254" custScaleY="115331" custLinFactNeighborX="-86979" custLinFactNeighborY="-34445">
        <dgm:presLayoutVars>
          <dgm:chMax val="1"/>
          <dgm:chPref val="1"/>
          <dgm:bulletEnabled val="1"/>
        </dgm:presLayoutVars>
      </dgm:prSet>
      <dgm:spPr/>
    </dgm:pt>
    <dgm:pt modelId="{26C6D995-D638-4C88-9370-4108A88F66E3}" type="pres">
      <dgm:prSet presAssocID="{87C93E08-1D1D-4DDD-B30A-1E4DB71898EF}" presName="ChildText" presStyleLbl="revTx" presStyleIdx="1" presStyleCnt="3" custScaleX="542100" custLinFactX="48425" custLinFactNeighborX="100000" custLinFactNeighborY="-36391">
        <dgm:presLayoutVars>
          <dgm:chMax val="0"/>
          <dgm:chPref val="0"/>
          <dgm:bulletEnabled val="1"/>
        </dgm:presLayoutVars>
      </dgm:prSet>
      <dgm:spPr/>
    </dgm:pt>
    <dgm:pt modelId="{9571EE96-BD1F-4E85-B85F-ECC1159C207E}" type="pres">
      <dgm:prSet presAssocID="{CA4FB9FB-0D9E-40A7-A37F-1A88C5AC9B44}" presName="sibTrans" presStyleCnt="0"/>
      <dgm:spPr/>
    </dgm:pt>
    <dgm:pt modelId="{F155DE7C-7F61-43A4-B7A1-D77B69CDF2A5}" type="pres">
      <dgm:prSet presAssocID="{F23D4D4F-82EB-44AB-BA3A-6BEC7D8A7E54}" presName="composite" presStyleCnt="0"/>
      <dgm:spPr/>
    </dgm:pt>
    <dgm:pt modelId="{A269F61A-F36F-4CAD-AE11-E7CFE9CFC5C4}" type="pres">
      <dgm:prSet presAssocID="{F23D4D4F-82EB-44AB-BA3A-6BEC7D8A7E54}" presName="ParentText" presStyleLbl="node1" presStyleIdx="2" presStyleCnt="3" custLinFactX="-53836" custLinFactNeighborX="-100000" custLinFactNeighborY="-7391">
        <dgm:presLayoutVars>
          <dgm:chMax val="1"/>
          <dgm:chPref val="1"/>
          <dgm:bulletEnabled val="1"/>
        </dgm:presLayoutVars>
      </dgm:prSet>
      <dgm:spPr/>
    </dgm:pt>
    <dgm:pt modelId="{19845A61-C057-4735-A259-8D4AF72D2C36}" type="pres">
      <dgm:prSet presAssocID="{F23D4D4F-82EB-44AB-BA3A-6BEC7D8A7E54}" presName="FinalChildText" presStyleLbl="revTx" presStyleIdx="2" presStyleCnt="3" custScaleX="450196" custLinFactNeighborX="-15219" custLinFactNeighborY="-2733">
        <dgm:presLayoutVars>
          <dgm:chMax val="0"/>
          <dgm:chPref val="0"/>
          <dgm:bulletEnabled val="1"/>
        </dgm:presLayoutVars>
      </dgm:prSet>
      <dgm:spPr/>
    </dgm:pt>
  </dgm:ptLst>
  <dgm:cxnLst>
    <dgm:cxn modelId="{82BF8A0C-50D3-4CE8-B054-B32E794360FA}" type="presOf" srcId="{87C93E08-1D1D-4DDD-B30A-1E4DB71898EF}" destId="{8AECA400-49F1-48EF-8E11-9BA39D5992C7}" srcOrd="0" destOrd="0" presId="urn:microsoft.com/office/officeart/2005/8/layout/StepDownProcess"/>
    <dgm:cxn modelId="{A30EF80E-F143-4B12-B1E7-49572A068A52}" type="presOf" srcId="{16A55758-45BD-4C92-9DD4-6A955EE3705B}" destId="{26C6D995-D638-4C88-9370-4108A88F66E3}" srcOrd="0" destOrd="0" presId="urn:microsoft.com/office/officeart/2005/8/layout/StepDownProcess"/>
    <dgm:cxn modelId="{81704619-45B8-4FC2-AD7A-33333C176C92}" type="presOf" srcId="{0708814A-8F23-4D78-AD79-39EC7BD50D8E}" destId="{0B5D38F7-8A0B-4474-A558-32D4BD0E1FBF}" srcOrd="0" destOrd="0" presId="urn:microsoft.com/office/officeart/2005/8/layout/StepDownProcess"/>
    <dgm:cxn modelId="{DBF57F23-5380-4021-92C4-30902F8AB530}" type="presOf" srcId="{55071CAA-6156-49CE-851E-ECF87227A79F}" destId="{548D4913-3BA3-4479-821F-87E6E3CC1C92}" srcOrd="0" destOrd="0" presId="urn:microsoft.com/office/officeart/2005/8/layout/StepDownProcess"/>
    <dgm:cxn modelId="{97CEFB4F-E9EE-455E-A2D0-564756DA246A}" srcId="{87C93E08-1D1D-4DDD-B30A-1E4DB71898EF}" destId="{16A55758-45BD-4C92-9DD4-6A955EE3705B}" srcOrd="0" destOrd="0" parTransId="{75C16F9C-860D-44F8-90E0-22A6B2549AC9}" sibTransId="{CC3F4B50-A7C2-4731-BC45-E93A4BDDB894}"/>
    <dgm:cxn modelId="{2B7F9760-5DFD-486A-82F7-CEB61BCDC653}" type="presOf" srcId="{3EC9B540-C8FB-43C9-98E1-983933CB3984}" destId="{28AEB913-AA9F-4C83-92AC-88430C5304D6}" srcOrd="0" destOrd="0" presId="urn:microsoft.com/office/officeart/2005/8/layout/StepDownProcess"/>
    <dgm:cxn modelId="{B3FD6D74-1FF6-4C30-9164-EBFBE68B4854}" type="presOf" srcId="{F23D4D4F-82EB-44AB-BA3A-6BEC7D8A7E54}" destId="{A269F61A-F36F-4CAD-AE11-E7CFE9CFC5C4}" srcOrd="0" destOrd="0" presId="urn:microsoft.com/office/officeart/2005/8/layout/StepDownProcess"/>
    <dgm:cxn modelId="{D5F4697F-18C5-48ED-9543-5A5E7CEDB08A}" srcId="{F23D4D4F-82EB-44AB-BA3A-6BEC7D8A7E54}" destId="{1F4582C5-A605-4C0A-BB0E-070AA1B359B0}" srcOrd="0" destOrd="0" parTransId="{12F725E7-2899-41E5-8B00-8CC1FDC34CA1}" sibTransId="{BA2DBDE0-BFB6-48DD-8E3A-F076DD4AF91A}"/>
    <dgm:cxn modelId="{7A054AB9-FCE6-449E-B361-581663344820}" type="presOf" srcId="{1F4582C5-A605-4C0A-BB0E-070AA1B359B0}" destId="{19845A61-C057-4735-A259-8D4AF72D2C36}" srcOrd="0" destOrd="0" presId="urn:microsoft.com/office/officeart/2005/8/layout/StepDownProcess"/>
    <dgm:cxn modelId="{A33513BE-BB8B-48E6-9DED-B1776020095C}" srcId="{55071CAA-6156-49CE-851E-ECF87227A79F}" destId="{F23D4D4F-82EB-44AB-BA3A-6BEC7D8A7E54}" srcOrd="2" destOrd="0" parTransId="{16CE1550-4918-415E-8224-3EDF32A953F9}" sibTransId="{F1E5BAC1-2976-4100-AD6A-61744878A61D}"/>
    <dgm:cxn modelId="{5457B5D2-3024-40A7-8A62-F40ABBA04686}" srcId="{55071CAA-6156-49CE-851E-ECF87227A79F}" destId="{0708814A-8F23-4D78-AD79-39EC7BD50D8E}" srcOrd="0" destOrd="0" parTransId="{A7138FE1-1178-4DCF-A992-084E5267F3BA}" sibTransId="{C7A071EC-9326-4A0A-BBC6-FFD9E8474F9D}"/>
    <dgm:cxn modelId="{DA1694F4-1383-402A-8B4D-B45B9AC2A66E}" srcId="{0708814A-8F23-4D78-AD79-39EC7BD50D8E}" destId="{3EC9B540-C8FB-43C9-98E1-983933CB3984}" srcOrd="0" destOrd="0" parTransId="{25E11D56-B6AE-4232-B347-0B6C6A0F76A1}" sibTransId="{9515A827-4FAC-4DFD-B1D3-BEFC71A42CD7}"/>
    <dgm:cxn modelId="{B8729BFA-330B-41C9-AA5F-182D1F111292}" srcId="{55071CAA-6156-49CE-851E-ECF87227A79F}" destId="{87C93E08-1D1D-4DDD-B30A-1E4DB71898EF}" srcOrd="1" destOrd="0" parTransId="{F05F88FA-EADB-4F20-ACCE-B4A88DA0319C}" sibTransId="{CA4FB9FB-0D9E-40A7-A37F-1A88C5AC9B44}"/>
    <dgm:cxn modelId="{0BC45C2B-7BA9-4FBE-8D89-1BD003D083D5}" type="presParOf" srcId="{548D4913-3BA3-4479-821F-87E6E3CC1C92}" destId="{3E18E75D-F241-41F7-914B-BD360634D23F}" srcOrd="0" destOrd="0" presId="urn:microsoft.com/office/officeart/2005/8/layout/StepDownProcess"/>
    <dgm:cxn modelId="{E78D0B6E-9E1E-4B85-85D1-DE2876BF2013}" type="presParOf" srcId="{3E18E75D-F241-41F7-914B-BD360634D23F}" destId="{223B7A88-2E05-49D5-818D-7CD52549F139}" srcOrd="0" destOrd="0" presId="urn:microsoft.com/office/officeart/2005/8/layout/StepDownProcess"/>
    <dgm:cxn modelId="{83DAB7CF-FAB1-4DB4-99E4-4F4767E42134}" type="presParOf" srcId="{3E18E75D-F241-41F7-914B-BD360634D23F}" destId="{0B5D38F7-8A0B-4474-A558-32D4BD0E1FBF}" srcOrd="1" destOrd="0" presId="urn:microsoft.com/office/officeart/2005/8/layout/StepDownProcess"/>
    <dgm:cxn modelId="{74608372-6D0D-4DA7-A3B3-14952309E0FC}" type="presParOf" srcId="{3E18E75D-F241-41F7-914B-BD360634D23F}" destId="{28AEB913-AA9F-4C83-92AC-88430C5304D6}" srcOrd="2" destOrd="0" presId="urn:microsoft.com/office/officeart/2005/8/layout/StepDownProcess"/>
    <dgm:cxn modelId="{7FFBEA99-8F2D-4A1B-B2AD-FC01ED719601}" type="presParOf" srcId="{548D4913-3BA3-4479-821F-87E6E3CC1C92}" destId="{73506C74-78BA-4BC6-8B9F-CDCA61D0BAB5}" srcOrd="1" destOrd="0" presId="urn:microsoft.com/office/officeart/2005/8/layout/StepDownProcess"/>
    <dgm:cxn modelId="{156E6673-410B-48F7-8F8D-64772C16883F}" type="presParOf" srcId="{548D4913-3BA3-4479-821F-87E6E3CC1C92}" destId="{1AEA3956-9AE0-4798-AF7D-6C33E454BD04}" srcOrd="2" destOrd="0" presId="urn:microsoft.com/office/officeart/2005/8/layout/StepDownProcess"/>
    <dgm:cxn modelId="{9DF52DCF-0685-4649-8E14-6A3994B9ABAD}" type="presParOf" srcId="{1AEA3956-9AE0-4798-AF7D-6C33E454BD04}" destId="{A9D1BEC1-BA94-4047-B65B-274EF34483C5}" srcOrd="0" destOrd="0" presId="urn:microsoft.com/office/officeart/2005/8/layout/StepDownProcess"/>
    <dgm:cxn modelId="{89B39D21-5170-45E2-9D83-D9C6B6C11DBE}" type="presParOf" srcId="{1AEA3956-9AE0-4798-AF7D-6C33E454BD04}" destId="{8AECA400-49F1-48EF-8E11-9BA39D5992C7}" srcOrd="1" destOrd="0" presId="urn:microsoft.com/office/officeart/2005/8/layout/StepDownProcess"/>
    <dgm:cxn modelId="{BD7AAE32-D2AB-44B3-9684-E68873D05C82}" type="presParOf" srcId="{1AEA3956-9AE0-4798-AF7D-6C33E454BD04}" destId="{26C6D995-D638-4C88-9370-4108A88F66E3}" srcOrd="2" destOrd="0" presId="urn:microsoft.com/office/officeart/2005/8/layout/StepDownProcess"/>
    <dgm:cxn modelId="{5ABD9050-648E-4DD9-B4F7-921BB17654E0}" type="presParOf" srcId="{548D4913-3BA3-4479-821F-87E6E3CC1C92}" destId="{9571EE96-BD1F-4E85-B85F-ECC1159C207E}" srcOrd="3" destOrd="0" presId="urn:microsoft.com/office/officeart/2005/8/layout/StepDownProcess"/>
    <dgm:cxn modelId="{03BB5E13-FD1F-4CBC-8A24-514376EB56C1}" type="presParOf" srcId="{548D4913-3BA3-4479-821F-87E6E3CC1C92}" destId="{F155DE7C-7F61-43A4-B7A1-D77B69CDF2A5}" srcOrd="4" destOrd="0" presId="urn:microsoft.com/office/officeart/2005/8/layout/StepDownProcess"/>
    <dgm:cxn modelId="{B60EE06C-F57A-41EB-B423-0766B78427F1}" type="presParOf" srcId="{F155DE7C-7F61-43A4-B7A1-D77B69CDF2A5}" destId="{A269F61A-F36F-4CAD-AE11-E7CFE9CFC5C4}" srcOrd="0" destOrd="0" presId="urn:microsoft.com/office/officeart/2005/8/layout/StepDownProcess"/>
    <dgm:cxn modelId="{2719A914-D0F6-4B31-85E8-F2CECCDBE9C3}" type="presParOf" srcId="{F155DE7C-7F61-43A4-B7A1-D77B69CDF2A5}" destId="{19845A61-C057-4735-A259-8D4AF72D2C3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4DADF3-5C80-45A4-8A3E-A1F59FC93DB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1AA609-0271-42B6-BFFA-55CF7D21023C}">
      <dgm:prSet custT="1"/>
      <dgm:spPr/>
      <dgm:t>
        <a:bodyPr/>
        <a:lstStyle/>
        <a:p>
          <a:r>
            <a:rPr lang="uk-UA" sz="3200" b="0" dirty="0"/>
            <a:t>Переглянути відеоурок за </a:t>
          </a:r>
          <a:r>
            <a:rPr lang="uk-UA" sz="3200" b="0" dirty="0">
              <a:hlinkClick xmlns:r="http://schemas.openxmlformats.org/officeDocument/2006/relationships" r:id="rId1"/>
            </a:rPr>
            <a:t>посиланням</a:t>
          </a:r>
          <a:endParaRPr lang="uk-UA" sz="3200" b="0" dirty="0"/>
        </a:p>
      </dgm:t>
    </dgm:pt>
    <dgm:pt modelId="{B5B2A3AA-6ACA-4DD9-83A4-DF8D998124FB}" type="parTrans" cxnId="{BE99F30C-003C-4AF0-8AD3-55ED5716DC8C}">
      <dgm:prSet/>
      <dgm:spPr/>
      <dgm:t>
        <a:bodyPr/>
        <a:lstStyle/>
        <a:p>
          <a:endParaRPr lang="en-US"/>
        </a:p>
      </dgm:t>
    </dgm:pt>
    <dgm:pt modelId="{1639AA72-C011-4490-9C09-6C7B4AD74FAE}" type="sibTrans" cxnId="{BE99F30C-003C-4AF0-8AD3-55ED5716DC8C}">
      <dgm:prSet/>
      <dgm:spPr/>
      <dgm:t>
        <a:bodyPr/>
        <a:lstStyle/>
        <a:p>
          <a:endParaRPr lang="en-US"/>
        </a:p>
      </dgm:t>
    </dgm:pt>
    <dgm:pt modelId="{9920FCF2-5B1B-4AE7-9DFA-4D47E61A24C3}">
      <dgm:prSet custT="1"/>
      <dgm:spPr/>
      <dgm:t>
        <a:bodyPr/>
        <a:lstStyle/>
        <a:p>
          <a:r>
            <a:rPr lang="uk-UA" sz="2600" b="0" dirty="0"/>
            <a:t>Опрацювати </a:t>
          </a:r>
          <a:r>
            <a:rPr lang="ru-RU" sz="2600" b="0" i="0" u="none" dirty="0"/>
            <a:t>§7 підручника</a:t>
          </a:r>
        </a:p>
        <a:p>
          <a:r>
            <a:rPr lang="uk-UA" sz="2600" b="0" dirty="0"/>
            <a:t> Виконати вправу 1 на сторінці 90</a:t>
          </a:r>
          <a:endParaRPr lang="en-US" sz="2600" b="0" dirty="0"/>
        </a:p>
      </dgm:t>
    </dgm:pt>
    <dgm:pt modelId="{589877EF-EAD5-4987-8472-E263DEF15C82}" type="parTrans" cxnId="{6B512C86-381D-405D-94E3-91EBD0742801}">
      <dgm:prSet/>
      <dgm:spPr/>
      <dgm:t>
        <a:bodyPr/>
        <a:lstStyle/>
        <a:p>
          <a:endParaRPr lang="en-US"/>
        </a:p>
      </dgm:t>
    </dgm:pt>
    <dgm:pt modelId="{C4550C78-A701-4FDB-A014-44D6388F8AB9}" type="sibTrans" cxnId="{6B512C86-381D-405D-94E3-91EBD0742801}">
      <dgm:prSet/>
      <dgm:spPr/>
      <dgm:t>
        <a:bodyPr/>
        <a:lstStyle/>
        <a:p>
          <a:endParaRPr lang="en-US"/>
        </a:p>
      </dgm:t>
    </dgm:pt>
    <dgm:pt modelId="{E9314E94-B9EF-C44F-AA07-9441CC8DBFBC}" type="pres">
      <dgm:prSet presAssocID="{BF4DADF3-5C80-45A4-8A3E-A1F59FC93D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8CCA3D-8DDB-B247-BADB-81EAD47203BC}" type="pres">
      <dgm:prSet presAssocID="{231AA609-0271-42B6-BFFA-55CF7D21023C}" presName="hierRoot1" presStyleCnt="0"/>
      <dgm:spPr/>
    </dgm:pt>
    <dgm:pt modelId="{C4B7EBAE-442B-9642-A06C-20E878C7B40E}" type="pres">
      <dgm:prSet presAssocID="{231AA609-0271-42B6-BFFA-55CF7D21023C}" presName="composite" presStyleCnt="0"/>
      <dgm:spPr/>
    </dgm:pt>
    <dgm:pt modelId="{CBF88686-1981-2F48-BC39-54583A0E9F60}" type="pres">
      <dgm:prSet presAssocID="{231AA609-0271-42B6-BFFA-55CF7D21023C}" presName="background" presStyleLbl="node0" presStyleIdx="0" presStyleCnt="2"/>
      <dgm:spPr>
        <a:solidFill>
          <a:srgbClr val="FF1312"/>
        </a:solidFill>
      </dgm:spPr>
    </dgm:pt>
    <dgm:pt modelId="{1879A438-6937-3E45-BE4C-55F8638E633C}" type="pres">
      <dgm:prSet presAssocID="{231AA609-0271-42B6-BFFA-55CF7D21023C}" presName="text" presStyleLbl="fgAcc0" presStyleIdx="0" presStyleCnt="2">
        <dgm:presLayoutVars>
          <dgm:chPref val="3"/>
        </dgm:presLayoutVars>
      </dgm:prSet>
      <dgm:spPr/>
    </dgm:pt>
    <dgm:pt modelId="{C2D2018C-922C-6F47-8357-EA0B64527226}" type="pres">
      <dgm:prSet presAssocID="{231AA609-0271-42B6-BFFA-55CF7D21023C}" presName="hierChild2" presStyleCnt="0"/>
      <dgm:spPr/>
    </dgm:pt>
    <dgm:pt modelId="{2B1B0C81-CA2F-F845-968C-F89931060426}" type="pres">
      <dgm:prSet presAssocID="{9920FCF2-5B1B-4AE7-9DFA-4D47E61A24C3}" presName="hierRoot1" presStyleCnt="0"/>
      <dgm:spPr/>
    </dgm:pt>
    <dgm:pt modelId="{39CD1A0C-D260-A14F-B6EE-AC6F1BA852AD}" type="pres">
      <dgm:prSet presAssocID="{9920FCF2-5B1B-4AE7-9DFA-4D47E61A24C3}" presName="composite" presStyleCnt="0"/>
      <dgm:spPr/>
    </dgm:pt>
    <dgm:pt modelId="{6FCB8D92-E2E5-594B-9EE4-774454928848}" type="pres">
      <dgm:prSet presAssocID="{9920FCF2-5B1B-4AE7-9DFA-4D47E61A24C3}" presName="background" presStyleLbl="node0" presStyleIdx="1" presStyleCnt="2"/>
      <dgm:spPr>
        <a:solidFill>
          <a:srgbClr val="FFFF00"/>
        </a:solidFill>
      </dgm:spPr>
    </dgm:pt>
    <dgm:pt modelId="{D30D63C4-A13D-0542-8D6D-29C908DFB57B}" type="pres">
      <dgm:prSet presAssocID="{9920FCF2-5B1B-4AE7-9DFA-4D47E61A24C3}" presName="text" presStyleLbl="fgAcc0" presStyleIdx="1" presStyleCnt="2">
        <dgm:presLayoutVars>
          <dgm:chPref val="3"/>
        </dgm:presLayoutVars>
      </dgm:prSet>
      <dgm:spPr/>
    </dgm:pt>
    <dgm:pt modelId="{946F6FDF-35BC-D640-BD18-1B8F6CBF08EC}" type="pres">
      <dgm:prSet presAssocID="{9920FCF2-5B1B-4AE7-9DFA-4D47E61A24C3}" presName="hierChild2" presStyleCnt="0"/>
      <dgm:spPr/>
    </dgm:pt>
  </dgm:ptLst>
  <dgm:cxnLst>
    <dgm:cxn modelId="{D74C4B06-AB5A-1A46-9BBD-D82716A8115A}" type="presOf" srcId="{231AA609-0271-42B6-BFFA-55CF7D21023C}" destId="{1879A438-6937-3E45-BE4C-55F8638E633C}" srcOrd="0" destOrd="0" presId="urn:microsoft.com/office/officeart/2005/8/layout/hierarchy1"/>
    <dgm:cxn modelId="{BE99F30C-003C-4AF0-8AD3-55ED5716DC8C}" srcId="{BF4DADF3-5C80-45A4-8A3E-A1F59FC93DB7}" destId="{231AA609-0271-42B6-BFFA-55CF7D21023C}" srcOrd="0" destOrd="0" parTransId="{B5B2A3AA-6ACA-4DD9-83A4-DF8D998124FB}" sibTransId="{1639AA72-C011-4490-9C09-6C7B4AD74FAE}"/>
    <dgm:cxn modelId="{6B512C86-381D-405D-94E3-91EBD0742801}" srcId="{BF4DADF3-5C80-45A4-8A3E-A1F59FC93DB7}" destId="{9920FCF2-5B1B-4AE7-9DFA-4D47E61A24C3}" srcOrd="1" destOrd="0" parTransId="{589877EF-EAD5-4987-8472-E263DEF15C82}" sibTransId="{C4550C78-A701-4FDB-A014-44D6388F8AB9}"/>
    <dgm:cxn modelId="{6C3FB6D3-8E65-3546-B39C-C617CD7DD373}" type="presOf" srcId="{9920FCF2-5B1B-4AE7-9DFA-4D47E61A24C3}" destId="{D30D63C4-A13D-0542-8D6D-29C908DFB57B}" srcOrd="0" destOrd="0" presId="urn:microsoft.com/office/officeart/2005/8/layout/hierarchy1"/>
    <dgm:cxn modelId="{116A2CF0-8A70-EB46-9C54-E5318F4D425C}" type="presOf" srcId="{BF4DADF3-5C80-45A4-8A3E-A1F59FC93DB7}" destId="{E9314E94-B9EF-C44F-AA07-9441CC8DBFBC}" srcOrd="0" destOrd="0" presId="urn:microsoft.com/office/officeart/2005/8/layout/hierarchy1"/>
    <dgm:cxn modelId="{EBEEACD3-95A6-6D4E-A64E-CDDFED31FFDB}" type="presParOf" srcId="{E9314E94-B9EF-C44F-AA07-9441CC8DBFBC}" destId="{228CCA3D-8DDB-B247-BADB-81EAD47203BC}" srcOrd="0" destOrd="0" presId="urn:microsoft.com/office/officeart/2005/8/layout/hierarchy1"/>
    <dgm:cxn modelId="{503AAE69-6791-6047-83F9-4AE25D8965F7}" type="presParOf" srcId="{228CCA3D-8DDB-B247-BADB-81EAD47203BC}" destId="{C4B7EBAE-442B-9642-A06C-20E878C7B40E}" srcOrd="0" destOrd="0" presId="urn:microsoft.com/office/officeart/2005/8/layout/hierarchy1"/>
    <dgm:cxn modelId="{49430882-7673-014D-B2DB-90BDC68E151E}" type="presParOf" srcId="{C4B7EBAE-442B-9642-A06C-20E878C7B40E}" destId="{CBF88686-1981-2F48-BC39-54583A0E9F60}" srcOrd="0" destOrd="0" presId="urn:microsoft.com/office/officeart/2005/8/layout/hierarchy1"/>
    <dgm:cxn modelId="{4485AA5A-B1D5-674F-B79C-184779AF39B1}" type="presParOf" srcId="{C4B7EBAE-442B-9642-A06C-20E878C7B40E}" destId="{1879A438-6937-3E45-BE4C-55F8638E633C}" srcOrd="1" destOrd="0" presId="urn:microsoft.com/office/officeart/2005/8/layout/hierarchy1"/>
    <dgm:cxn modelId="{8E698297-377C-A741-9A1B-C59FB9A215DA}" type="presParOf" srcId="{228CCA3D-8DDB-B247-BADB-81EAD47203BC}" destId="{C2D2018C-922C-6F47-8357-EA0B64527226}" srcOrd="1" destOrd="0" presId="urn:microsoft.com/office/officeart/2005/8/layout/hierarchy1"/>
    <dgm:cxn modelId="{7A5EEB5D-8BEF-B442-8929-8AB4434C06AE}" type="presParOf" srcId="{E9314E94-B9EF-C44F-AA07-9441CC8DBFBC}" destId="{2B1B0C81-CA2F-F845-968C-F89931060426}" srcOrd="1" destOrd="0" presId="urn:microsoft.com/office/officeart/2005/8/layout/hierarchy1"/>
    <dgm:cxn modelId="{ABFFB8E0-8048-2E41-A13F-26B959C9232F}" type="presParOf" srcId="{2B1B0C81-CA2F-F845-968C-F89931060426}" destId="{39CD1A0C-D260-A14F-B6EE-AC6F1BA852AD}" srcOrd="0" destOrd="0" presId="urn:microsoft.com/office/officeart/2005/8/layout/hierarchy1"/>
    <dgm:cxn modelId="{ED8CE574-3AAE-3848-B44A-0E45E408EA08}" type="presParOf" srcId="{39CD1A0C-D260-A14F-B6EE-AC6F1BA852AD}" destId="{6FCB8D92-E2E5-594B-9EE4-774454928848}" srcOrd="0" destOrd="0" presId="urn:microsoft.com/office/officeart/2005/8/layout/hierarchy1"/>
    <dgm:cxn modelId="{80D65C77-E812-6A48-AC5A-080652A48307}" type="presParOf" srcId="{39CD1A0C-D260-A14F-B6EE-AC6F1BA852AD}" destId="{D30D63C4-A13D-0542-8D6D-29C908DFB57B}" srcOrd="1" destOrd="0" presId="urn:microsoft.com/office/officeart/2005/8/layout/hierarchy1"/>
    <dgm:cxn modelId="{4C284023-1C3F-FA47-991E-C27E818B3A92}" type="presParOf" srcId="{2B1B0C81-CA2F-F845-968C-F89931060426}" destId="{946F6FDF-35BC-D640-BD18-1B8F6CBF08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4DADF3-5C80-45A4-8A3E-A1F59FC93DB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6764268-29EB-6B48-926D-6CCCEC7C4BE1}">
      <dgm:prSet custT="1"/>
      <dgm:spPr/>
      <dgm:t>
        <a:bodyPr/>
        <a:lstStyle/>
        <a:p>
          <a:r>
            <a:rPr lang="uk-UA" sz="3200" b="0" dirty="0"/>
            <a:t>Виконати тести за </a:t>
          </a:r>
          <a:r>
            <a:rPr lang="uk-UA" sz="3200" b="0" dirty="0">
              <a:hlinkClick xmlns:r="http://schemas.openxmlformats.org/officeDocument/2006/relationships" r:id="rId1"/>
            </a:rPr>
            <a:t>посиланням</a:t>
          </a:r>
          <a:endParaRPr lang="en-US" sz="3200" b="0" dirty="0"/>
        </a:p>
      </dgm:t>
    </dgm:pt>
    <dgm:pt modelId="{78A43AC9-FF17-7A48-9FAF-75F4827172BA}" type="parTrans" cxnId="{4E112F83-6F5A-624E-B143-B4F59F6BC3DC}">
      <dgm:prSet/>
      <dgm:spPr/>
      <dgm:t>
        <a:bodyPr/>
        <a:lstStyle/>
        <a:p>
          <a:endParaRPr lang="en-US"/>
        </a:p>
      </dgm:t>
    </dgm:pt>
    <dgm:pt modelId="{4105C615-3A77-D742-A532-8A2B7F4F7601}" type="sibTrans" cxnId="{4E112F83-6F5A-624E-B143-B4F59F6BC3DC}">
      <dgm:prSet/>
      <dgm:spPr/>
      <dgm:t>
        <a:bodyPr/>
        <a:lstStyle/>
        <a:p>
          <a:endParaRPr lang="en-US"/>
        </a:p>
      </dgm:t>
    </dgm:pt>
    <dgm:pt modelId="{E9314E94-B9EF-C44F-AA07-9441CC8DBFBC}" type="pres">
      <dgm:prSet presAssocID="{BF4DADF3-5C80-45A4-8A3E-A1F59FC93D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F18453-0E1F-FC45-81CF-4CBAB5301A38}" type="pres">
      <dgm:prSet presAssocID="{B6764268-29EB-6B48-926D-6CCCEC7C4BE1}" presName="hierRoot1" presStyleCnt="0"/>
      <dgm:spPr/>
    </dgm:pt>
    <dgm:pt modelId="{0C2BF3B3-A079-1D4E-8915-208F784AF5BB}" type="pres">
      <dgm:prSet presAssocID="{B6764268-29EB-6B48-926D-6CCCEC7C4BE1}" presName="composite" presStyleCnt="0"/>
      <dgm:spPr/>
    </dgm:pt>
    <dgm:pt modelId="{565DAE39-7770-2845-9187-90616B9D16A7}" type="pres">
      <dgm:prSet presAssocID="{B6764268-29EB-6B48-926D-6CCCEC7C4BE1}" presName="background" presStyleLbl="node0" presStyleIdx="0" presStyleCnt="1"/>
      <dgm:spPr>
        <a:solidFill>
          <a:srgbClr val="92D050"/>
        </a:solidFill>
      </dgm:spPr>
    </dgm:pt>
    <dgm:pt modelId="{7432E50E-EF15-BD4D-8023-906D0927BCC9}" type="pres">
      <dgm:prSet presAssocID="{B6764268-29EB-6B48-926D-6CCCEC7C4BE1}" presName="text" presStyleLbl="fgAcc0" presStyleIdx="0" presStyleCnt="1">
        <dgm:presLayoutVars>
          <dgm:chPref val="3"/>
        </dgm:presLayoutVars>
      </dgm:prSet>
      <dgm:spPr/>
    </dgm:pt>
    <dgm:pt modelId="{4A91BC53-7F8F-6247-B75C-AFD8C599A88D}" type="pres">
      <dgm:prSet presAssocID="{B6764268-29EB-6B48-926D-6CCCEC7C4BE1}" presName="hierChild2" presStyleCnt="0"/>
      <dgm:spPr/>
    </dgm:pt>
  </dgm:ptLst>
  <dgm:cxnLst>
    <dgm:cxn modelId="{0E591B27-1C1D-B647-8446-BFF51C45E031}" type="presOf" srcId="{B6764268-29EB-6B48-926D-6CCCEC7C4BE1}" destId="{7432E50E-EF15-BD4D-8023-906D0927BCC9}" srcOrd="0" destOrd="0" presId="urn:microsoft.com/office/officeart/2005/8/layout/hierarchy1"/>
    <dgm:cxn modelId="{4E112F83-6F5A-624E-B143-B4F59F6BC3DC}" srcId="{BF4DADF3-5C80-45A4-8A3E-A1F59FC93DB7}" destId="{B6764268-29EB-6B48-926D-6CCCEC7C4BE1}" srcOrd="0" destOrd="0" parTransId="{78A43AC9-FF17-7A48-9FAF-75F4827172BA}" sibTransId="{4105C615-3A77-D742-A532-8A2B7F4F7601}"/>
    <dgm:cxn modelId="{116A2CF0-8A70-EB46-9C54-E5318F4D425C}" type="presOf" srcId="{BF4DADF3-5C80-45A4-8A3E-A1F59FC93DB7}" destId="{E9314E94-B9EF-C44F-AA07-9441CC8DBFBC}" srcOrd="0" destOrd="0" presId="urn:microsoft.com/office/officeart/2005/8/layout/hierarchy1"/>
    <dgm:cxn modelId="{09192CEF-5EA2-8F43-9B34-D0C90CBCE808}" type="presParOf" srcId="{E9314E94-B9EF-C44F-AA07-9441CC8DBFBC}" destId="{CAF18453-0E1F-FC45-81CF-4CBAB5301A38}" srcOrd="0" destOrd="0" presId="urn:microsoft.com/office/officeart/2005/8/layout/hierarchy1"/>
    <dgm:cxn modelId="{6D5FCC95-4B43-A94A-9265-2D0ABAE0B05F}" type="presParOf" srcId="{CAF18453-0E1F-FC45-81CF-4CBAB5301A38}" destId="{0C2BF3B3-A079-1D4E-8915-208F784AF5BB}" srcOrd="0" destOrd="0" presId="urn:microsoft.com/office/officeart/2005/8/layout/hierarchy1"/>
    <dgm:cxn modelId="{2660CEFA-8421-6E41-AD08-01294163D10C}" type="presParOf" srcId="{0C2BF3B3-A079-1D4E-8915-208F784AF5BB}" destId="{565DAE39-7770-2845-9187-90616B9D16A7}" srcOrd="0" destOrd="0" presId="urn:microsoft.com/office/officeart/2005/8/layout/hierarchy1"/>
    <dgm:cxn modelId="{2E6DB0CA-536B-7448-8FE6-3AFBF46CF3DD}" type="presParOf" srcId="{0C2BF3B3-A079-1D4E-8915-208F784AF5BB}" destId="{7432E50E-EF15-BD4D-8023-906D0927BCC9}" srcOrd="1" destOrd="0" presId="urn:microsoft.com/office/officeart/2005/8/layout/hierarchy1"/>
    <dgm:cxn modelId="{407C0BA6-C12E-9D42-A6DB-FEE81C0049D2}" type="presParOf" srcId="{CAF18453-0E1F-FC45-81CF-4CBAB5301A38}" destId="{4A91BC53-7F8F-6247-B75C-AFD8C599A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B7A88-2E05-49D5-818D-7CD52549F139}">
      <dsp:nvSpPr>
        <dsp:cNvPr id="0" name=""/>
        <dsp:cNvSpPr/>
      </dsp:nvSpPr>
      <dsp:spPr>
        <a:xfrm rot="5400000">
          <a:off x="1218938" y="1325624"/>
          <a:ext cx="819869" cy="93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D38F7-8A0B-4474-A558-32D4BD0E1FBF}">
      <dsp:nvSpPr>
        <dsp:cNvPr id="0" name=""/>
        <dsp:cNvSpPr/>
      </dsp:nvSpPr>
      <dsp:spPr>
        <a:xfrm>
          <a:off x="914399" y="501112"/>
          <a:ext cx="1751597" cy="96607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2">
                  <a:lumMod val="50000"/>
                </a:schemeClr>
              </a:solidFill>
            </a:rPr>
            <a:t>Розв'язати нерівності</a:t>
          </a:r>
        </a:p>
      </dsp:txBody>
      <dsp:txXfrm>
        <a:off x="961568" y="548281"/>
        <a:ext cx="1657259" cy="871741"/>
      </dsp:txXfrm>
    </dsp:sp>
    <dsp:sp modelId="{28AEB913-AA9F-4C83-92AC-88430C5304D6}">
      <dsp:nvSpPr>
        <dsp:cNvPr id="0" name=""/>
        <dsp:cNvSpPr/>
      </dsp:nvSpPr>
      <dsp:spPr>
        <a:xfrm>
          <a:off x="2817083" y="552210"/>
          <a:ext cx="6487873" cy="832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Розв'язати кожну нерівність системи, використовуючи властивості нерівностей</a:t>
          </a:r>
        </a:p>
      </dsp:txBody>
      <dsp:txXfrm>
        <a:off x="2817083" y="552210"/>
        <a:ext cx="6487873" cy="832706"/>
      </dsp:txXfrm>
    </dsp:sp>
    <dsp:sp modelId="{A9D1BEC1-BA94-4047-B65B-274EF34483C5}">
      <dsp:nvSpPr>
        <dsp:cNvPr id="0" name=""/>
        <dsp:cNvSpPr/>
      </dsp:nvSpPr>
      <dsp:spPr>
        <a:xfrm rot="5400000">
          <a:off x="2846998" y="2601105"/>
          <a:ext cx="819869" cy="9333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CA400-49F1-48EF-8E11-9BA39D5992C7}">
      <dsp:nvSpPr>
        <dsp:cNvPr id="0" name=""/>
        <dsp:cNvSpPr/>
      </dsp:nvSpPr>
      <dsp:spPr>
        <a:xfrm>
          <a:off x="2479961" y="1703330"/>
          <a:ext cx="1935754" cy="111418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2">
                  <a:lumMod val="50000"/>
                </a:schemeClr>
              </a:solidFill>
            </a:rPr>
            <a:t>нанести розв'язки на координатну пряму</a:t>
          </a:r>
        </a:p>
      </dsp:txBody>
      <dsp:txXfrm>
        <a:off x="2534361" y="1757730"/>
        <a:ext cx="1826954" cy="1005389"/>
      </dsp:txXfrm>
    </dsp:sp>
    <dsp:sp modelId="{26C6D995-D638-4C88-9370-4108A88F66E3}">
      <dsp:nvSpPr>
        <dsp:cNvPr id="0" name=""/>
        <dsp:cNvSpPr/>
      </dsp:nvSpPr>
      <dsp:spPr>
        <a:xfrm>
          <a:off x="4609375" y="1918138"/>
          <a:ext cx="5441653" cy="78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Зобразити множину розв'язків кожної нерівності на одній координатній прямій</a:t>
          </a:r>
        </a:p>
      </dsp:txBody>
      <dsp:txXfrm>
        <a:off x="4609375" y="1918138"/>
        <a:ext cx="5441653" cy="780828"/>
      </dsp:txXfrm>
    </dsp:sp>
    <dsp:sp modelId="{A269F61A-F36F-4CAD-AE11-E7CFE9CFC5C4}">
      <dsp:nvSpPr>
        <dsp:cNvPr id="0" name=""/>
        <dsp:cNvSpPr/>
      </dsp:nvSpPr>
      <dsp:spPr>
        <a:xfrm>
          <a:off x="4487913" y="3123974"/>
          <a:ext cx="1380177" cy="966079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>
              <a:solidFill>
                <a:schemeClr val="accent2">
                  <a:lumMod val="50000"/>
                </a:schemeClr>
              </a:solidFill>
            </a:rPr>
            <a:t>записати відповідь</a:t>
          </a:r>
        </a:p>
      </dsp:txBody>
      <dsp:txXfrm>
        <a:off x="4535082" y="3171143"/>
        <a:ext cx="1285839" cy="871741"/>
      </dsp:txXfrm>
    </dsp:sp>
    <dsp:sp modelId="{19845A61-C057-4735-A259-8D4AF72D2C36}">
      <dsp:nvSpPr>
        <dsp:cNvPr id="0" name=""/>
        <dsp:cNvSpPr/>
      </dsp:nvSpPr>
      <dsp:spPr>
        <a:xfrm>
          <a:off x="6080880" y="3266175"/>
          <a:ext cx="4519111" cy="780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kern="1200" dirty="0">
              <a:solidFill>
                <a:schemeClr val="accent2">
                  <a:lumMod val="50000"/>
                </a:schemeClr>
              </a:solidFill>
            </a:rPr>
            <a:t>Знайти переріз числових проміжків, записати відповідь</a:t>
          </a:r>
        </a:p>
      </dsp:txBody>
      <dsp:txXfrm>
        <a:off x="6080880" y="3266175"/>
        <a:ext cx="4519111" cy="780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8686-1981-2F48-BC39-54583A0E9F60}">
      <dsp:nvSpPr>
        <dsp:cNvPr id="0" name=""/>
        <dsp:cNvSpPr/>
      </dsp:nvSpPr>
      <dsp:spPr>
        <a:xfrm>
          <a:off x="1774719" y="1143"/>
          <a:ext cx="3096945" cy="1966560"/>
        </a:xfrm>
        <a:prstGeom prst="roundRect">
          <a:avLst>
            <a:gd name="adj" fmla="val 10000"/>
          </a:avLst>
        </a:prstGeom>
        <a:solidFill>
          <a:srgbClr val="FF13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9A438-6937-3E45-BE4C-55F8638E633C}">
      <dsp:nvSpPr>
        <dsp:cNvPr id="0" name=""/>
        <dsp:cNvSpPr/>
      </dsp:nvSpPr>
      <dsp:spPr>
        <a:xfrm>
          <a:off x="2118824" y="328043"/>
          <a:ext cx="3096945" cy="1966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kern="1200" dirty="0"/>
            <a:t>Переглянути відеоурок за </a:t>
          </a:r>
          <a:r>
            <a:rPr lang="uk-UA" sz="3200" b="0" kern="1200" dirty="0">
              <a:hlinkClick xmlns:r="http://schemas.openxmlformats.org/officeDocument/2006/relationships" r:id="rId1"/>
            </a:rPr>
            <a:t>посиланням</a:t>
          </a:r>
          <a:endParaRPr lang="uk-UA" sz="3200" b="0" kern="1200" dirty="0"/>
        </a:p>
      </dsp:txBody>
      <dsp:txXfrm>
        <a:off x="2176423" y="385642"/>
        <a:ext cx="2981747" cy="1851362"/>
      </dsp:txXfrm>
    </dsp:sp>
    <dsp:sp modelId="{6FCB8D92-E2E5-594B-9EE4-774454928848}">
      <dsp:nvSpPr>
        <dsp:cNvPr id="0" name=""/>
        <dsp:cNvSpPr/>
      </dsp:nvSpPr>
      <dsp:spPr>
        <a:xfrm>
          <a:off x="5559875" y="1143"/>
          <a:ext cx="3096945" cy="196656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63C4-A13D-0542-8D6D-29C908DFB57B}">
      <dsp:nvSpPr>
        <dsp:cNvPr id="0" name=""/>
        <dsp:cNvSpPr/>
      </dsp:nvSpPr>
      <dsp:spPr>
        <a:xfrm>
          <a:off x="5903980" y="328043"/>
          <a:ext cx="3096945" cy="1966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 dirty="0"/>
            <a:t>Опрацювати </a:t>
          </a:r>
          <a:r>
            <a:rPr lang="ru-RU" sz="2600" b="0" i="0" u="none" kern="1200" dirty="0"/>
            <a:t>§7 підручника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0" kern="1200" dirty="0"/>
            <a:t> Виконати вправу 1 на сторінці 90</a:t>
          </a:r>
          <a:endParaRPr lang="en-US" sz="2600" b="0" kern="1200" dirty="0"/>
        </a:p>
      </dsp:txBody>
      <dsp:txXfrm>
        <a:off x="5961579" y="385642"/>
        <a:ext cx="2981747" cy="1851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AE39-7770-2845-9187-90616B9D16A7}">
      <dsp:nvSpPr>
        <dsp:cNvPr id="0" name=""/>
        <dsp:cNvSpPr/>
      </dsp:nvSpPr>
      <dsp:spPr>
        <a:xfrm>
          <a:off x="3667297" y="1143"/>
          <a:ext cx="3096945" cy="196656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2E50E-EF15-BD4D-8023-906D0927BCC9}">
      <dsp:nvSpPr>
        <dsp:cNvPr id="0" name=""/>
        <dsp:cNvSpPr/>
      </dsp:nvSpPr>
      <dsp:spPr>
        <a:xfrm>
          <a:off x="4011402" y="328043"/>
          <a:ext cx="3096945" cy="1966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0" kern="1200" dirty="0"/>
            <a:t>Виконати тести за </a:t>
          </a:r>
          <a:r>
            <a:rPr lang="uk-UA" sz="3200" b="0" kern="1200" dirty="0">
              <a:hlinkClick xmlns:r="http://schemas.openxmlformats.org/officeDocument/2006/relationships" r:id="rId1"/>
            </a:rPr>
            <a:t>посиланням</a:t>
          </a:r>
          <a:endParaRPr lang="en-US" sz="3200" b="0" kern="1200" dirty="0"/>
        </a:p>
      </dsp:txBody>
      <dsp:txXfrm>
        <a:off x="4069001" y="385642"/>
        <a:ext cx="2981747" cy="185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1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50" r:id="rId6"/>
    <p:sldLayoutId id="2147483845" r:id="rId7"/>
    <p:sldLayoutId id="2147483846" r:id="rId8"/>
    <p:sldLayoutId id="2147483847" r:id="rId9"/>
    <p:sldLayoutId id="2147483849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0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join?gamecode=1075447" TargetMode="External"/><Relationship Id="rId2" Type="http://schemas.openxmlformats.org/officeDocument/2006/relationships/hyperlink" Target="https://www.classtime.com/code/AHVQA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link-png/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uk/resource/8112896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hyperlink" Target="https://naurok.com.ua/test/join?gamecode=1075447" TargetMode="External"/><Relationship Id="rId7" Type="http://schemas.openxmlformats.org/officeDocument/2006/relationships/image" Target="file:////Users/valeriiashcheklanova/Library/Group%20Containers/UBF8T346G9.ms/WebArchiveCopyPasteTempFiles/com.microsoft.Word/DPzjS4AAAAASUVORK5CYII=" TargetMode="External"/><Relationship Id="rId2" Type="http://schemas.openxmlformats.org/officeDocument/2006/relationships/hyperlink" Target="https://flinga.fi/s/FJMZMM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pngall.com/link-png/" TargetMode="External"/><Relationship Id="rId10" Type="http://schemas.openxmlformats.org/officeDocument/2006/relationships/image" Target="../media/image36.tiff"/><Relationship Id="rId4" Type="http://schemas.openxmlformats.org/officeDocument/2006/relationships/image" Target="../media/image4.png"/><Relationship Id="rId9" Type="http://schemas.openxmlformats.org/officeDocument/2006/relationships/image" Target="../media/image35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linga.fi/s/FJMZMMZ" TargetMode="External"/><Relationship Id="rId3" Type="http://schemas.openxmlformats.org/officeDocument/2006/relationships/hyperlink" Target="https://wordwall.net/uk/resource/66565541/&#1095;&#1080;&#1089;&#1083;&#1086;&#1074;&#1110;-&#1087;&#1088;&#1086;&#1084;&#1110;&#1078;&#1082;&#1080;" TargetMode="External"/><Relationship Id="rId7" Type="http://schemas.openxmlformats.org/officeDocument/2006/relationships/hyperlink" Target="https://wordwall.net/uk/resource/81128962" TargetMode="External"/><Relationship Id="rId2" Type="http://schemas.openxmlformats.org/officeDocument/2006/relationships/hyperlink" Target="https://naurok.com.ua/test/join?gamecode=21143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asstime.com/code/AHVQA6" TargetMode="External"/><Relationship Id="rId5" Type="http://schemas.openxmlformats.org/officeDocument/2006/relationships/hyperlink" Target="https://wordwall.net/uk/resource/80961204/&#1079;&#1085;&#1072;&#1081;&#1090;&#1080;-&#1087;&#1077;&#1088;&#1077;&#1088;&#1110;&#1079;&#1080;-&#1085;&#1072;&#1089;&#1090;&#1091;&#1087;&#1085;&#1080;&#1093;-&#1087;&#1088;&#1086;&#1084;&#1110;&#1078;&#1082;&#1110;&#1074;" TargetMode="External"/><Relationship Id="rId10" Type="http://schemas.openxmlformats.org/officeDocument/2006/relationships/hyperlink" Target="https://vseosvita.ua/test/go-settings?code=kiu156" TargetMode="External"/><Relationship Id="rId4" Type="http://schemas.openxmlformats.org/officeDocument/2006/relationships/hyperlink" Target="https://learningapps.org/display?v=pfpqrgpya24" TargetMode="External"/><Relationship Id="rId9" Type="http://schemas.openxmlformats.org/officeDocument/2006/relationships/hyperlink" Target="https://youtu.be/b2ywLeFJYps?si=k3ypf5l508oJ95q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test/join?gamecode=211439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ngall.com/link-png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naurok.com.ua/test/join?gamecode=10754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fpqrgpya24" TargetMode="External"/><Relationship Id="rId2" Type="http://schemas.openxmlformats.org/officeDocument/2006/relationships/hyperlink" Target="https://wordwall.net/uk/resource/66565541/&#1095;&#1080;&#1089;&#1083;&#1086;&#1074;&#1110;-&#1087;&#1088;&#1086;&#1084;&#1110;&#1078;&#1082;&#1080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uk/resource/80961204/&#1079;&#1085;&#1072;&#1081;&#1090;&#1080;-&#1087;&#1077;&#1088;&#1077;&#1088;&#1110;&#1079;&#1080;-&#1085;&#1072;&#1089;&#1090;&#1091;&#1087;&#1085;&#1080;&#1093;-&#1087;&#1088;&#1086;&#1084;&#1110;&#1078;&#1082;&#1110;&#1074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ollection of different shapes&#10;&#10;Description automatically generated">
            <a:extLst>
              <a:ext uri="{FF2B5EF4-FFF2-40B4-BE49-F238E27FC236}">
                <a16:creationId xmlns:a16="http://schemas.microsoft.com/office/drawing/2014/main" id="{9DA88370-49F0-B876-CAB1-11BB35258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0" b="1821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F8CFC-9E7C-55C6-E087-1AABFABB9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00" y="871538"/>
            <a:ext cx="6515100" cy="320292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/>
          <a:p>
            <a:pPr algn="l"/>
            <a:r>
              <a:rPr lang="uk-UA" sz="5600" b="1" dirty="0">
                <a:solidFill>
                  <a:schemeClr val="tx1"/>
                </a:solidFill>
              </a:rPr>
              <a:t>Системи лінійних нерівностей з однією змінною</a:t>
            </a:r>
            <a:endParaRPr lang="en-UA" sz="56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7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6A72D-BE5A-FDC5-DB47-91F13C66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E9BA8-B316-C7C4-B955-D970EB83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23912"/>
          </a:xfrm>
        </p:spPr>
        <p:txBody>
          <a:bodyPr/>
          <a:lstStyle/>
          <a:p>
            <a:r>
              <a:rPr lang="uk-UA" b="1" dirty="0"/>
              <a:t>Розв'язати систему нерівностей</a:t>
            </a:r>
            <a:r>
              <a:rPr lang="en-US" b="1" dirty="0"/>
              <a:t>:</a:t>
            </a:r>
            <a:endParaRPr lang="en-UA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BF77AE-07CE-6E3E-979D-E50D92402C2F}"/>
              </a:ext>
            </a:extLst>
          </p:cNvPr>
          <p:cNvGrpSpPr/>
          <p:nvPr/>
        </p:nvGrpSpPr>
        <p:grpSpPr>
          <a:xfrm>
            <a:off x="6470769" y="3428999"/>
            <a:ext cx="2906734" cy="2195186"/>
            <a:chOff x="2433619" y="0"/>
            <a:chExt cx="3552861" cy="216470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02C6533-9FC2-AEB1-D6BC-78A0D56EDD9D}"/>
                </a:ext>
              </a:extLst>
            </p:cNvPr>
            <p:cNvSpPr/>
            <p:nvPr/>
          </p:nvSpPr>
          <p:spPr>
            <a:xfrm>
              <a:off x="2433619" y="0"/>
              <a:ext cx="3552861" cy="20103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68F06B77-0EB6-FE23-9F14-D6502D25CFA5}"/>
                    </a:ext>
                  </a:extLst>
                </p:cNvPr>
                <p:cNvSpPr txBox="1"/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b="1" kern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68F06B77-0EB6-FE23-9F14-D6502D25C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  <a:blipFill>
                  <a:blip r:embed="rId2"/>
                  <a:stretch>
                    <a:fillRect l="-110241" t="-160131" r="-33735" b="-202614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E04C9FB9-4EBD-0043-DB55-4EAA729B0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81" y="5472809"/>
            <a:ext cx="5722070" cy="12113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96DFF0B-47C6-025C-EB8B-99D7013E61EE}"/>
              </a:ext>
            </a:extLst>
          </p:cNvPr>
          <p:cNvGrpSpPr/>
          <p:nvPr/>
        </p:nvGrpSpPr>
        <p:grpSpPr>
          <a:xfrm>
            <a:off x="1143000" y="3360920"/>
            <a:ext cx="4947781" cy="2106690"/>
            <a:chOff x="1143000" y="3360920"/>
            <a:chExt cx="4947781" cy="210669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332ACB5-927E-D44C-2A93-7DE6DFDEA166}"/>
                </a:ext>
              </a:extLst>
            </p:cNvPr>
            <p:cNvSpPr/>
            <p:nvPr/>
          </p:nvSpPr>
          <p:spPr>
            <a:xfrm>
              <a:off x="1143000" y="3428999"/>
              <a:ext cx="4947781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39DC1DD-F72F-B1C8-CC55-87EA24391C1E}"/>
                    </a:ext>
                  </a:extLst>
                </p:cNvPr>
                <p:cNvSpPr txBox="1"/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:(−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39DC1DD-F72F-B1C8-CC55-87EA24391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  <a:blipFill>
                  <a:blip r:embed="rId4"/>
                  <a:stretch>
                    <a:fillRect l="-51213" t="-132121" r="-5121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870025-2A09-D85F-1799-24FEF537B47B}"/>
              </a:ext>
            </a:extLst>
          </p:cNvPr>
          <p:cNvGrpSpPr/>
          <p:nvPr/>
        </p:nvGrpSpPr>
        <p:grpSpPr>
          <a:xfrm rot="16200000">
            <a:off x="5655736" y="3919027"/>
            <a:ext cx="1529859" cy="959860"/>
            <a:chOff x="3456476" y="1547011"/>
            <a:chExt cx="1529859" cy="1367924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95A3E474-3086-8702-61E1-C6D3C0EFF8D0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29A70C2C-79C5-245A-850C-90C6AA847947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0894E-20C2-805C-C342-53CC098F8909}"/>
              </a:ext>
            </a:extLst>
          </p:cNvPr>
          <p:cNvGrpSpPr/>
          <p:nvPr/>
        </p:nvGrpSpPr>
        <p:grpSpPr>
          <a:xfrm>
            <a:off x="1143000" y="1232465"/>
            <a:ext cx="3457693" cy="2105073"/>
            <a:chOff x="1143000" y="1232465"/>
            <a:chExt cx="3457693" cy="210507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A451312-E178-8B13-4803-A4E707E4AB26}"/>
                </a:ext>
              </a:extLst>
            </p:cNvPr>
            <p:cNvSpPr/>
            <p:nvPr/>
          </p:nvSpPr>
          <p:spPr>
            <a:xfrm>
              <a:off x="1143000" y="1298927"/>
              <a:ext cx="3457693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F4964E59-7B7B-E530-F589-84942DD8352F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F4964E59-7B7B-E530-F589-84942DD835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  <a:blipFill>
                  <a:blip r:embed="rId5"/>
                  <a:stretch>
                    <a:fillRect l="-74510" t="-131515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1AA833-1782-DFFC-20B0-49AB3D45E3D3}"/>
              </a:ext>
            </a:extLst>
          </p:cNvPr>
          <p:cNvGrpSpPr/>
          <p:nvPr/>
        </p:nvGrpSpPr>
        <p:grpSpPr>
          <a:xfrm>
            <a:off x="2049567" y="3038539"/>
            <a:ext cx="1529859" cy="720355"/>
            <a:chOff x="3456476" y="1547011"/>
            <a:chExt cx="1529859" cy="1367924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F064F08F-29B0-2EFE-4509-D4BEE7A0066C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050DB35C-601B-F9FD-CB54-ABFA7BD0E82D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EA874A5A-DFDD-775C-1E4A-21D9CCB581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8154" y="5651309"/>
                <a:ext cx="455869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i="1" kern="1200" cap="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sz="3600" dirty="0"/>
                  <a:t>Відповідь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(4; +</a:t>
                </a:r>
                <a14:m>
                  <m:oMath xmlns:m="http://schemas.openxmlformats.org/officeDocument/2006/math">
                    <m:r>
                      <a:rPr lang="uk-UA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uk-UA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3600" i="0" dirty="0">
                    <a:solidFill>
                      <a:schemeClr val="tx1"/>
                    </a:solidFill>
                  </a:rPr>
                  <a:t> </a:t>
                </a:r>
                <a:endParaRPr lang="en-UA" sz="3600" i="0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EA874A5A-DFDD-775C-1E4A-21D9CCB58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154" y="5651309"/>
                <a:ext cx="4558698" cy="823912"/>
              </a:xfrm>
              <a:prstGeom prst="rect">
                <a:avLst/>
              </a:prstGeom>
              <a:blipFill>
                <a:blip r:embed="rId6"/>
                <a:stretch>
                  <a:fillRect l="-3611" r="-2222" b="-909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3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D6A-9BE3-D31F-4CF3-17C7EADB8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97A5-0C49-0C27-B65D-D29F2656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23912"/>
          </a:xfrm>
        </p:spPr>
        <p:txBody>
          <a:bodyPr/>
          <a:lstStyle/>
          <a:p>
            <a:r>
              <a:rPr lang="uk-UA" b="1" dirty="0"/>
              <a:t>Розв'язати систему нерівностей</a:t>
            </a:r>
            <a:r>
              <a:rPr lang="en-US" b="1" dirty="0"/>
              <a:t>:</a:t>
            </a:r>
            <a:endParaRPr lang="en-UA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E9B399-340B-ABC9-B213-DE666BC81B35}"/>
              </a:ext>
            </a:extLst>
          </p:cNvPr>
          <p:cNvGrpSpPr/>
          <p:nvPr/>
        </p:nvGrpSpPr>
        <p:grpSpPr>
          <a:xfrm>
            <a:off x="5441691" y="3428999"/>
            <a:ext cx="2464421" cy="2204015"/>
            <a:chOff x="2433619" y="0"/>
            <a:chExt cx="3012228" cy="217340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1E7BA92-CA03-5CB9-9C48-7062E917818C}"/>
                </a:ext>
              </a:extLst>
            </p:cNvPr>
            <p:cNvSpPr/>
            <p:nvPr/>
          </p:nvSpPr>
          <p:spPr>
            <a:xfrm>
              <a:off x="2433619" y="0"/>
              <a:ext cx="3012228" cy="20103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2E6BC3D6-3DA0-1F08-DB61-E8A83C4F2BF9}"/>
                    </a:ext>
                  </a:extLst>
                </p:cNvPr>
                <p:cNvSpPr txBox="1"/>
                <p:nvPr/>
              </p:nvSpPr>
              <p:spPr>
                <a:xfrm>
                  <a:off x="2876540" y="280867"/>
                  <a:ext cx="2569307" cy="18925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b="1" kern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2E6BC3D6-3DA0-1F08-DB61-E8A83C4F2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540" y="280867"/>
                  <a:ext cx="2569307" cy="1892541"/>
                </a:xfrm>
                <a:prstGeom prst="rect">
                  <a:avLst/>
                </a:prstGeom>
                <a:blipFill>
                  <a:blip r:embed="rId2"/>
                  <a:stretch>
                    <a:fillRect l="-109581" t="-161184" r="-33533" b="-204605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B38681-63D7-A659-04DC-069AA895EF47}"/>
              </a:ext>
            </a:extLst>
          </p:cNvPr>
          <p:cNvGrpSpPr/>
          <p:nvPr/>
        </p:nvGrpSpPr>
        <p:grpSpPr>
          <a:xfrm>
            <a:off x="1079955" y="3388238"/>
            <a:ext cx="4164665" cy="2079372"/>
            <a:chOff x="1088479" y="3388238"/>
            <a:chExt cx="5002302" cy="207937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2BC3F5-2E98-F7F1-A195-FF050C653A1A}"/>
                </a:ext>
              </a:extLst>
            </p:cNvPr>
            <p:cNvSpPr/>
            <p:nvPr/>
          </p:nvSpPr>
          <p:spPr>
            <a:xfrm>
              <a:off x="1143000" y="3428999"/>
              <a:ext cx="4947781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D762CF9-07E8-3E3D-2BC4-5A90ECB3D364}"/>
                    </a:ext>
                  </a:extLst>
                </p:cNvPr>
                <p:cNvSpPr txBox="1"/>
                <p:nvPr/>
              </p:nvSpPr>
              <p:spPr>
                <a:xfrm>
                  <a:off x="1088479" y="3388238"/>
                  <a:ext cx="4691404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;|∗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D762CF9-07E8-3E3D-2BC4-5A90ECB3D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479" y="3388238"/>
                  <a:ext cx="4691404" cy="2076076"/>
                </a:xfrm>
                <a:prstGeom prst="rect">
                  <a:avLst/>
                </a:prstGeom>
                <a:blipFill>
                  <a:blip r:embed="rId3"/>
                  <a:stretch>
                    <a:fillRect l="-59547" t="-132121" b="-19697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83D061-9186-3CF5-5993-6C2CF6E04C24}"/>
              </a:ext>
            </a:extLst>
          </p:cNvPr>
          <p:cNvGrpSpPr/>
          <p:nvPr/>
        </p:nvGrpSpPr>
        <p:grpSpPr>
          <a:xfrm rot="16200000">
            <a:off x="4643585" y="3946345"/>
            <a:ext cx="1529859" cy="959860"/>
            <a:chOff x="3456476" y="1547011"/>
            <a:chExt cx="1529859" cy="1367924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3354A25B-55CB-887E-9517-DC49A38C6AAB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B2AEEBFD-F89F-1F28-CAD2-EB59D936EB53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7EE357-220D-2164-BC43-FB5D3A20AA8E}"/>
              </a:ext>
            </a:extLst>
          </p:cNvPr>
          <p:cNvGrpSpPr/>
          <p:nvPr/>
        </p:nvGrpSpPr>
        <p:grpSpPr>
          <a:xfrm>
            <a:off x="1143000" y="1232465"/>
            <a:ext cx="3914775" cy="2105073"/>
            <a:chOff x="1143000" y="1232465"/>
            <a:chExt cx="3457693" cy="210507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864799B-509E-5AFC-7D17-E82ACA2EF31C}"/>
                </a:ext>
              </a:extLst>
            </p:cNvPr>
            <p:cNvSpPr/>
            <p:nvPr/>
          </p:nvSpPr>
          <p:spPr>
            <a:xfrm>
              <a:off x="1143000" y="1298927"/>
              <a:ext cx="3457693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02EDB981-325F-5A66-E440-9CA83E8D50B4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02EDB981-325F-5A66-E440-9CA83E8D5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  <a:blipFill>
                  <a:blip r:embed="rId4"/>
                  <a:stretch>
                    <a:fillRect l="-65744" t="-131515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D75B03-9FA6-1E9B-5162-D816E5837237}"/>
              </a:ext>
            </a:extLst>
          </p:cNvPr>
          <p:cNvGrpSpPr/>
          <p:nvPr/>
        </p:nvGrpSpPr>
        <p:grpSpPr>
          <a:xfrm>
            <a:off x="2397359" y="3084011"/>
            <a:ext cx="1529859" cy="633507"/>
            <a:chOff x="3456476" y="1547011"/>
            <a:chExt cx="1529859" cy="1367924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339442EA-CB9E-8F5F-21BC-51F854900778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FA93A945-942E-0EF9-A094-2634674B4D62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BE93246-8D61-DF14-CE95-A4E87A0AD9FA}"/>
              </a:ext>
            </a:extLst>
          </p:cNvPr>
          <p:cNvSpPr txBox="1">
            <a:spLocks/>
          </p:cNvSpPr>
          <p:nvPr/>
        </p:nvSpPr>
        <p:spPr>
          <a:xfrm>
            <a:off x="3311539" y="5522013"/>
            <a:ext cx="83184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/>
              <a:t>Відповідь</a:t>
            </a:r>
            <a:r>
              <a:rPr lang="en-US" sz="3600" dirty="0"/>
              <a:t>: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система немає розв'язку</a:t>
            </a:r>
            <a:endParaRPr lang="en-UA" sz="3600" dirty="0"/>
          </a:p>
        </p:txBody>
      </p:sp>
    </p:spTree>
    <p:extLst>
      <p:ext uri="{BB962C8B-B14F-4D97-AF65-F5344CB8AC3E}">
        <p14:creationId xmlns:p14="http://schemas.microsoft.com/office/powerpoint/2010/main" val="37198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BEC5F-B8E8-87A8-6778-5C74BFFBF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0BDF-B34A-DAD2-0C73-03E467A7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23912"/>
          </a:xfrm>
        </p:spPr>
        <p:txBody>
          <a:bodyPr/>
          <a:lstStyle/>
          <a:p>
            <a:r>
              <a:rPr lang="uk-UA" b="1" dirty="0"/>
              <a:t>Розв'язати систему нерівностей</a:t>
            </a:r>
            <a:r>
              <a:rPr lang="en-US" b="1" dirty="0"/>
              <a:t>:</a:t>
            </a:r>
            <a:endParaRPr lang="en-UA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5B13B7-FDE3-9D59-268C-FA2AC0249466}"/>
              </a:ext>
            </a:extLst>
          </p:cNvPr>
          <p:cNvGrpSpPr/>
          <p:nvPr/>
        </p:nvGrpSpPr>
        <p:grpSpPr>
          <a:xfrm>
            <a:off x="6470769" y="3428999"/>
            <a:ext cx="2906734" cy="2195186"/>
            <a:chOff x="2433619" y="0"/>
            <a:chExt cx="3552861" cy="216470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0219383-8318-E35E-9E92-119AC20F90EF}"/>
                </a:ext>
              </a:extLst>
            </p:cNvPr>
            <p:cNvSpPr/>
            <p:nvPr/>
          </p:nvSpPr>
          <p:spPr>
            <a:xfrm>
              <a:off x="2433619" y="0"/>
              <a:ext cx="3552861" cy="20103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371087B7-3B39-EF5F-336B-46F1CE1F24B2}"/>
                    </a:ext>
                  </a:extLst>
                </p:cNvPr>
                <p:cNvSpPr txBox="1"/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b="1" kern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371087B7-3B39-EF5F-336B-46F1CE1F2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  <a:blipFill>
                  <a:blip r:embed="rId2"/>
                  <a:stretch>
                    <a:fillRect l="-114458" t="-160131" r="-30120" b="-202614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B7FDE0-EC4D-D737-CCB4-9814162B682F}"/>
              </a:ext>
            </a:extLst>
          </p:cNvPr>
          <p:cNvGrpSpPr/>
          <p:nvPr/>
        </p:nvGrpSpPr>
        <p:grpSpPr>
          <a:xfrm>
            <a:off x="1143000" y="3360920"/>
            <a:ext cx="4947781" cy="2106690"/>
            <a:chOff x="1143000" y="3360920"/>
            <a:chExt cx="4947781" cy="210669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D787F3D-49F4-53C1-47B5-3424AB21E9A7}"/>
                </a:ext>
              </a:extLst>
            </p:cNvPr>
            <p:cNvSpPr/>
            <p:nvPr/>
          </p:nvSpPr>
          <p:spPr>
            <a:xfrm>
              <a:off x="1143000" y="3428999"/>
              <a:ext cx="4947781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D1236DAE-62B5-472C-8D6C-A062AA2D6EEA}"/>
                    </a:ext>
                  </a:extLst>
                </p:cNvPr>
                <p:cNvSpPr txBox="1"/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𝟒𝐚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;|:(−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D1236DAE-62B5-472C-8D6C-A062AA2D6E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  <a:blipFill>
                  <a:blip r:embed="rId3"/>
                  <a:stretch>
                    <a:fillRect l="-49865" t="-132121" r="-539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9D727-16FE-80AB-7107-D626BBD459DD}"/>
              </a:ext>
            </a:extLst>
          </p:cNvPr>
          <p:cNvGrpSpPr/>
          <p:nvPr/>
        </p:nvGrpSpPr>
        <p:grpSpPr>
          <a:xfrm rot="16200000">
            <a:off x="5655736" y="3919027"/>
            <a:ext cx="1529859" cy="959860"/>
            <a:chOff x="3456476" y="1547011"/>
            <a:chExt cx="1529859" cy="1367924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2FC18A48-05C0-6219-385C-91CC3746C99A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7D535A2D-6D1E-2D90-7EB7-3BAC4974DD8B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DE0273-3732-B6BB-53FE-81CC0E7EACB3}"/>
              </a:ext>
            </a:extLst>
          </p:cNvPr>
          <p:cNvGrpSpPr/>
          <p:nvPr/>
        </p:nvGrpSpPr>
        <p:grpSpPr>
          <a:xfrm>
            <a:off x="1143000" y="1232465"/>
            <a:ext cx="3914775" cy="2105073"/>
            <a:chOff x="1143000" y="1232465"/>
            <a:chExt cx="3457693" cy="210507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307FD7F-324C-A58A-463D-A99D45FCCB37}"/>
                </a:ext>
              </a:extLst>
            </p:cNvPr>
            <p:cNvSpPr/>
            <p:nvPr/>
          </p:nvSpPr>
          <p:spPr>
            <a:xfrm>
              <a:off x="1143000" y="1298927"/>
              <a:ext cx="3457693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AE1FE9D6-1626-2544-3893-C065CD15E2AE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𝟒𝐚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AE1FE9D6-1626-2544-3893-C065CD15E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  <a:blipFill>
                  <a:blip r:embed="rId4"/>
                  <a:stretch>
                    <a:fillRect l="-65398" t="-131515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3C3A6F-5021-24A0-F5F4-5F5AE9F7D13D}"/>
              </a:ext>
            </a:extLst>
          </p:cNvPr>
          <p:cNvGrpSpPr/>
          <p:nvPr/>
        </p:nvGrpSpPr>
        <p:grpSpPr>
          <a:xfrm>
            <a:off x="2397359" y="3084011"/>
            <a:ext cx="1529859" cy="633507"/>
            <a:chOff x="3456476" y="1547011"/>
            <a:chExt cx="1529859" cy="1367924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789F2D29-0551-516B-71AF-A567E862A5FA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C2B06DB9-FFA3-0524-A099-8C62472C8B50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BB43E95E-6F2B-264D-22B1-5C33F76896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8923" y="5624185"/>
                <a:ext cx="4830379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i="1" kern="1200" cap="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sz="3600" dirty="0"/>
                  <a:t>Відповідь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uk-UA" sz="36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0,5</a:t>
                </a:r>
                <a:r>
                  <a:rPr lang="uk-UA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:r>
                  <a:rPr lang="en-US" sz="3600" b="1" i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10]</a:t>
                </a:r>
                <a:r>
                  <a:rPr lang="en-US" sz="3600" i="0" dirty="0">
                    <a:solidFill>
                      <a:schemeClr val="tx1"/>
                    </a:solidFill>
                  </a:rPr>
                  <a:t> </a:t>
                </a:r>
                <a:endParaRPr lang="en-UA" sz="3600" i="0" dirty="0"/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BB43E95E-6F2B-264D-22B1-5C33F7689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23" y="5624185"/>
                <a:ext cx="4830379" cy="823912"/>
              </a:xfrm>
              <a:prstGeom prst="rect">
                <a:avLst/>
              </a:prstGeom>
              <a:blipFill>
                <a:blip r:embed="rId5"/>
                <a:stretch>
                  <a:fillRect l="-3412" t="-1538" r="-262" b="-923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FA9A841-E1DC-3127-5A39-398758EAB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607" y="5486285"/>
            <a:ext cx="5339675" cy="11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337E9-D3CC-D6AB-5367-8BCAEBCF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" y="290928"/>
            <a:ext cx="9830691" cy="551144"/>
          </a:xfrm>
        </p:spPr>
        <p:txBody>
          <a:bodyPr anchor="t">
            <a:noAutofit/>
          </a:bodyPr>
          <a:lstStyle/>
          <a:p>
            <a:r>
              <a:rPr lang="uk-UA" sz="2300" b="1" dirty="0"/>
              <a:t>Робота з підручником - </a:t>
            </a:r>
            <a:r>
              <a:rPr lang="uk-UA" sz="2300" b="1" dirty="0">
                <a:latin typeface="+mn-lt"/>
                <a:ea typeface="Cambria Math" panose="02040503050406030204" pitchFamily="18" charset="0"/>
              </a:rPr>
              <a:t>9</a:t>
            </a:r>
            <a:r>
              <a:rPr lang="uk-UA" sz="2300" b="1" dirty="0"/>
              <a:t> клас, Алгебра, Н.С. Прокопенко, </a:t>
            </a:r>
            <a:r>
              <a:rPr lang="uk-UA" sz="2300" b="1" dirty="0">
                <a:latin typeface="+mn-lt"/>
                <a:ea typeface="Cambria Math" panose="02040503050406030204" pitchFamily="18" charset="0"/>
              </a:rPr>
              <a:t>2021</a:t>
            </a:r>
            <a:r>
              <a:rPr lang="uk-UA" sz="2300" b="1" dirty="0"/>
              <a:t> </a:t>
            </a:r>
            <a:r>
              <a:rPr lang="uk-UA" sz="2300" b="1" cap="none" dirty="0"/>
              <a:t>р</a:t>
            </a:r>
            <a:r>
              <a:rPr lang="uk-UA" sz="2300" b="1" dirty="0"/>
              <a:t>. (</a:t>
            </a:r>
            <a:r>
              <a:rPr lang="uk-UA" sz="2300" b="1" cap="none" dirty="0" err="1"/>
              <a:t>стор</a:t>
            </a:r>
            <a:r>
              <a:rPr lang="uk-UA" sz="2300" b="1" dirty="0"/>
              <a:t>. </a:t>
            </a:r>
            <a:r>
              <a:rPr lang="uk-UA" sz="2300" b="1" dirty="0">
                <a:latin typeface="+mn-lt"/>
                <a:ea typeface="Cambria Math" panose="02040503050406030204" pitchFamily="18" charset="0"/>
              </a:rPr>
              <a:t>78-79</a:t>
            </a:r>
            <a:r>
              <a:rPr lang="uk-UA" sz="2300" b="1" dirty="0"/>
              <a:t>)</a:t>
            </a:r>
            <a:endParaRPr lang="en-UA" sz="23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81AEBF01-8A1D-F1C0-89DE-6691A99349B8}"/>
              </a:ext>
            </a:extLst>
          </p:cNvPr>
          <p:cNvSpPr/>
          <p:nvPr/>
        </p:nvSpPr>
        <p:spPr>
          <a:xfrm>
            <a:off x="3184264" y="1052598"/>
            <a:ext cx="8820454" cy="761670"/>
          </a:xfrm>
          <a:custGeom>
            <a:avLst/>
            <a:gdLst>
              <a:gd name="connsiteX0" fmla="*/ 0 w 8820454"/>
              <a:gd name="connsiteY0" fmla="*/ 126948 h 761670"/>
              <a:gd name="connsiteX1" fmla="*/ 126948 w 8820454"/>
              <a:gd name="connsiteY1" fmla="*/ 0 h 761670"/>
              <a:gd name="connsiteX2" fmla="*/ 8693506 w 8820454"/>
              <a:gd name="connsiteY2" fmla="*/ 0 h 761670"/>
              <a:gd name="connsiteX3" fmla="*/ 8820454 w 8820454"/>
              <a:gd name="connsiteY3" fmla="*/ 126948 h 761670"/>
              <a:gd name="connsiteX4" fmla="*/ 8820454 w 8820454"/>
              <a:gd name="connsiteY4" fmla="*/ 634722 h 761670"/>
              <a:gd name="connsiteX5" fmla="*/ 8693506 w 8820454"/>
              <a:gd name="connsiteY5" fmla="*/ 761670 h 761670"/>
              <a:gd name="connsiteX6" fmla="*/ 126948 w 8820454"/>
              <a:gd name="connsiteY6" fmla="*/ 761670 h 761670"/>
              <a:gd name="connsiteX7" fmla="*/ 0 w 8820454"/>
              <a:gd name="connsiteY7" fmla="*/ 634722 h 761670"/>
              <a:gd name="connsiteX8" fmla="*/ 0 w 8820454"/>
              <a:gd name="connsiteY8" fmla="*/ 126948 h 76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54" h="761670">
                <a:moveTo>
                  <a:pt x="0" y="126948"/>
                </a:moveTo>
                <a:cubicBezTo>
                  <a:pt x="0" y="56837"/>
                  <a:pt x="56837" y="0"/>
                  <a:pt x="126948" y="0"/>
                </a:cubicBezTo>
                <a:lnTo>
                  <a:pt x="8693506" y="0"/>
                </a:lnTo>
                <a:cubicBezTo>
                  <a:pt x="8763617" y="0"/>
                  <a:pt x="8820454" y="56837"/>
                  <a:pt x="8820454" y="126948"/>
                </a:cubicBezTo>
                <a:lnTo>
                  <a:pt x="8820454" y="634722"/>
                </a:lnTo>
                <a:cubicBezTo>
                  <a:pt x="8820454" y="704833"/>
                  <a:pt x="8763617" y="761670"/>
                  <a:pt x="8693506" y="761670"/>
                </a:cubicBezTo>
                <a:lnTo>
                  <a:pt x="126948" y="761670"/>
                </a:lnTo>
                <a:cubicBezTo>
                  <a:pt x="56837" y="761670"/>
                  <a:pt x="0" y="704833"/>
                  <a:pt x="0" y="634722"/>
                </a:cubicBezTo>
                <a:lnTo>
                  <a:pt x="0" y="1269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292" tIns="155292" rIns="155292" bIns="15529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100" b="1" kern="1200" dirty="0"/>
              <a:t>1.  Що означає розв’язати систему нерівностей?  </a:t>
            </a:r>
            <a:endParaRPr lang="en-US" sz="3100" kern="120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156F431-4D2B-F214-1AA1-2797F5B91F97}"/>
              </a:ext>
            </a:extLst>
          </p:cNvPr>
          <p:cNvSpPr/>
          <p:nvPr/>
        </p:nvSpPr>
        <p:spPr>
          <a:xfrm>
            <a:off x="3184264" y="1814268"/>
            <a:ext cx="8820454" cy="770040"/>
          </a:xfrm>
          <a:custGeom>
            <a:avLst/>
            <a:gdLst>
              <a:gd name="connsiteX0" fmla="*/ 0 w 8820454"/>
              <a:gd name="connsiteY0" fmla="*/ 0 h 770040"/>
              <a:gd name="connsiteX1" fmla="*/ 8820454 w 8820454"/>
              <a:gd name="connsiteY1" fmla="*/ 0 h 770040"/>
              <a:gd name="connsiteX2" fmla="*/ 8820454 w 8820454"/>
              <a:gd name="connsiteY2" fmla="*/ 770040 h 770040"/>
              <a:gd name="connsiteX3" fmla="*/ 0 w 8820454"/>
              <a:gd name="connsiteY3" fmla="*/ 770040 h 770040"/>
              <a:gd name="connsiteX4" fmla="*/ 0 w 8820454"/>
              <a:gd name="connsiteY4" fmla="*/ 0 h 77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454" h="770040">
                <a:moveTo>
                  <a:pt x="0" y="0"/>
                </a:moveTo>
                <a:lnTo>
                  <a:pt x="8820454" y="0"/>
                </a:lnTo>
                <a:lnTo>
                  <a:pt x="8820454" y="770040"/>
                </a:lnTo>
                <a:lnTo>
                  <a:pt x="0" y="770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049" tIns="39370" rIns="220472" bIns="39370" numCol="1" spcCol="1270" anchor="t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uk-UA" sz="2400" b="1" kern="1200" dirty="0"/>
              <a:t>Розв’язати систему нерівностей означає знайти всі її розв'язки або довести, що розв'язків немає.</a:t>
            </a:r>
            <a:endParaRPr lang="en-US" sz="2400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F3A3090-8A4C-CE17-486D-ECE887E61E50}"/>
              </a:ext>
            </a:extLst>
          </p:cNvPr>
          <p:cNvSpPr/>
          <p:nvPr/>
        </p:nvSpPr>
        <p:spPr>
          <a:xfrm>
            <a:off x="3184264" y="2584308"/>
            <a:ext cx="8820454" cy="761670"/>
          </a:xfrm>
          <a:custGeom>
            <a:avLst/>
            <a:gdLst>
              <a:gd name="connsiteX0" fmla="*/ 0 w 8820454"/>
              <a:gd name="connsiteY0" fmla="*/ 126948 h 761670"/>
              <a:gd name="connsiteX1" fmla="*/ 126948 w 8820454"/>
              <a:gd name="connsiteY1" fmla="*/ 0 h 761670"/>
              <a:gd name="connsiteX2" fmla="*/ 8693506 w 8820454"/>
              <a:gd name="connsiteY2" fmla="*/ 0 h 761670"/>
              <a:gd name="connsiteX3" fmla="*/ 8820454 w 8820454"/>
              <a:gd name="connsiteY3" fmla="*/ 126948 h 761670"/>
              <a:gd name="connsiteX4" fmla="*/ 8820454 w 8820454"/>
              <a:gd name="connsiteY4" fmla="*/ 634722 h 761670"/>
              <a:gd name="connsiteX5" fmla="*/ 8693506 w 8820454"/>
              <a:gd name="connsiteY5" fmla="*/ 761670 h 761670"/>
              <a:gd name="connsiteX6" fmla="*/ 126948 w 8820454"/>
              <a:gd name="connsiteY6" fmla="*/ 761670 h 761670"/>
              <a:gd name="connsiteX7" fmla="*/ 0 w 8820454"/>
              <a:gd name="connsiteY7" fmla="*/ 634722 h 761670"/>
              <a:gd name="connsiteX8" fmla="*/ 0 w 8820454"/>
              <a:gd name="connsiteY8" fmla="*/ 126948 h 76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54" h="761670">
                <a:moveTo>
                  <a:pt x="0" y="126948"/>
                </a:moveTo>
                <a:cubicBezTo>
                  <a:pt x="0" y="56837"/>
                  <a:pt x="56837" y="0"/>
                  <a:pt x="126948" y="0"/>
                </a:cubicBezTo>
                <a:lnTo>
                  <a:pt x="8693506" y="0"/>
                </a:lnTo>
                <a:cubicBezTo>
                  <a:pt x="8763617" y="0"/>
                  <a:pt x="8820454" y="56837"/>
                  <a:pt x="8820454" y="126948"/>
                </a:cubicBezTo>
                <a:lnTo>
                  <a:pt x="8820454" y="634722"/>
                </a:lnTo>
                <a:cubicBezTo>
                  <a:pt x="8820454" y="704833"/>
                  <a:pt x="8763617" y="761670"/>
                  <a:pt x="8693506" y="761670"/>
                </a:cubicBezTo>
                <a:lnTo>
                  <a:pt x="126948" y="761670"/>
                </a:lnTo>
                <a:cubicBezTo>
                  <a:pt x="56837" y="761670"/>
                  <a:pt x="0" y="704833"/>
                  <a:pt x="0" y="634722"/>
                </a:cubicBezTo>
                <a:lnTo>
                  <a:pt x="0" y="12694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442759"/>
              <a:satOff val="18175"/>
              <a:lumOff val="-12549"/>
              <a:alphaOff val="0"/>
            </a:schemeClr>
          </a:fillRef>
          <a:effectRef idx="0">
            <a:schemeClr val="accent2">
              <a:hueOff val="-9442759"/>
              <a:satOff val="18175"/>
              <a:lumOff val="-1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292" tIns="155292" rIns="155292" bIns="15529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100" b="1" kern="1200" dirty="0"/>
              <a:t>2. Що називають розв’язком системи нерівностей? </a:t>
            </a:r>
            <a:endParaRPr lang="en-US" sz="3100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ECC2199-4581-68BF-0BE4-A75A2F4F41AD}"/>
              </a:ext>
            </a:extLst>
          </p:cNvPr>
          <p:cNvSpPr/>
          <p:nvPr/>
        </p:nvSpPr>
        <p:spPr>
          <a:xfrm>
            <a:off x="3184264" y="3345978"/>
            <a:ext cx="8820454" cy="1122975"/>
          </a:xfrm>
          <a:custGeom>
            <a:avLst/>
            <a:gdLst>
              <a:gd name="connsiteX0" fmla="*/ 0 w 8820454"/>
              <a:gd name="connsiteY0" fmla="*/ 0 h 1122975"/>
              <a:gd name="connsiteX1" fmla="*/ 8820454 w 8820454"/>
              <a:gd name="connsiteY1" fmla="*/ 0 h 1122975"/>
              <a:gd name="connsiteX2" fmla="*/ 8820454 w 8820454"/>
              <a:gd name="connsiteY2" fmla="*/ 1122975 h 1122975"/>
              <a:gd name="connsiteX3" fmla="*/ 0 w 8820454"/>
              <a:gd name="connsiteY3" fmla="*/ 1122975 h 1122975"/>
              <a:gd name="connsiteX4" fmla="*/ 0 w 8820454"/>
              <a:gd name="connsiteY4" fmla="*/ 0 h 112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454" h="1122975">
                <a:moveTo>
                  <a:pt x="0" y="0"/>
                </a:moveTo>
                <a:lnTo>
                  <a:pt x="8820454" y="0"/>
                </a:lnTo>
                <a:lnTo>
                  <a:pt x="8820454" y="1122975"/>
                </a:lnTo>
                <a:lnTo>
                  <a:pt x="0" y="11229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049" tIns="39370" rIns="220472" bIns="39370" numCol="1" spcCol="1270" anchor="t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uk-UA" sz="2400" b="1" kern="1200" dirty="0"/>
              <a:t>Розв’язком системи нерівностей з однією змінною називають значення змінної, яке перетворює кожну нерівність системи в правильну числову нерівність.</a:t>
            </a:r>
            <a:endParaRPr lang="en-US" sz="2400" kern="12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B2BEE4-22CB-7019-31EA-60753B938822}"/>
              </a:ext>
            </a:extLst>
          </p:cNvPr>
          <p:cNvSpPr/>
          <p:nvPr/>
        </p:nvSpPr>
        <p:spPr>
          <a:xfrm>
            <a:off x="3184264" y="4468953"/>
            <a:ext cx="8820454" cy="761670"/>
          </a:xfrm>
          <a:custGeom>
            <a:avLst/>
            <a:gdLst>
              <a:gd name="connsiteX0" fmla="*/ 0 w 8820454"/>
              <a:gd name="connsiteY0" fmla="*/ 126948 h 761670"/>
              <a:gd name="connsiteX1" fmla="*/ 126948 w 8820454"/>
              <a:gd name="connsiteY1" fmla="*/ 0 h 761670"/>
              <a:gd name="connsiteX2" fmla="*/ 8693506 w 8820454"/>
              <a:gd name="connsiteY2" fmla="*/ 0 h 761670"/>
              <a:gd name="connsiteX3" fmla="*/ 8820454 w 8820454"/>
              <a:gd name="connsiteY3" fmla="*/ 126948 h 761670"/>
              <a:gd name="connsiteX4" fmla="*/ 8820454 w 8820454"/>
              <a:gd name="connsiteY4" fmla="*/ 634722 h 761670"/>
              <a:gd name="connsiteX5" fmla="*/ 8693506 w 8820454"/>
              <a:gd name="connsiteY5" fmla="*/ 761670 h 761670"/>
              <a:gd name="connsiteX6" fmla="*/ 126948 w 8820454"/>
              <a:gd name="connsiteY6" fmla="*/ 761670 h 761670"/>
              <a:gd name="connsiteX7" fmla="*/ 0 w 8820454"/>
              <a:gd name="connsiteY7" fmla="*/ 634722 h 761670"/>
              <a:gd name="connsiteX8" fmla="*/ 0 w 8820454"/>
              <a:gd name="connsiteY8" fmla="*/ 126948 h 76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54" h="761670">
                <a:moveTo>
                  <a:pt x="0" y="126948"/>
                </a:moveTo>
                <a:cubicBezTo>
                  <a:pt x="0" y="56837"/>
                  <a:pt x="56837" y="0"/>
                  <a:pt x="126948" y="0"/>
                </a:cubicBezTo>
                <a:lnTo>
                  <a:pt x="8693506" y="0"/>
                </a:lnTo>
                <a:cubicBezTo>
                  <a:pt x="8763617" y="0"/>
                  <a:pt x="8820454" y="56837"/>
                  <a:pt x="8820454" y="126948"/>
                </a:cubicBezTo>
                <a:lnTo>
                  <a:pt x="8820454" y="634722"/>
                </a:lnTo>
                <a:cubicBezTo>
                  <a:pt x="8820454" y="704833"/>
                  <a:pt x="8763617" y="761670"/>
                  <a:pt x="8693506" y="761670"/>
                </a:cubicBezTo>
                <a:lnTo>
                  <a:pt x="126948" y="761670"/>
                </a:lnTo>
                <a:cubicBezTo>
                  <a:pt x="56837" y="761670"/>
                  <a:pt x="0" y="704833"/>
                  <a:pt x="0" y="634722"/>
                </a:cubicBezTo>
                <a:lnTo>
                  <a:pt x="0" y="12694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8885518"/>
              <a:satOff val="36351"/>
              <a:lumOff val="-25099"/>
              <a:alphaOff val="0"/>
            </a:schemeClr>
          </a:fillRef>
          <a:effectRef idx="0">
            <a:schemeClr val="accent2">
              <a:hueOff val="-18885518"/>
              <a:satOff val="36351"/>
              <a:lumOff val="-250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292" tIns="155292" rIns="155292" bIns="155292" numCol="1" spcCol="1270" anchor="ctr" anchorCtr="0">
            <a:noAutofit/>
          </a:bodyPr>
          <a:lstStyle/>
          <a:p>
            <a:pPr marL="0" lvl="0" indent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100" b="1" kern="1200"/>
              <a:t>3. Що таке множина розв’язків системи нерівностей? </a:t>
            </a:r>
            <a:endParaRPr lang="en-US" sz="3100" kern="12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091E89D-3BF3-5D13-C388-B139E7D54104}"/>
              </a:ext>
            </a:extLst>
          </p:cNvPr>
          <p:cNvSpPr/>
          <p:nvPr/>
        </p:nvSpPr>
        <p:spPr>
          <a:xfrm>
            <a:off x="3184264" y="5230623"/>
            <a:ext cx="8820454" cy="770040"/>
          </a:xfrm>
          <a:custGeom>
            <a:avLst/>
            <a:gdLst>
              <a:gd name="connsiteX0" fmla="*/ 0 w 8820454"/>
              <a:gd name="connsiteY0" fmla="*/ 0 h 770040"/>
              <a:gd name="connsiteX1" fmla="*/ 8820454 w 8820454"/>
              <a:gd name="connsiteY1" fmla="*/ 0 h 770040"/>
              <a:gd name="connsiteX2" fmla="*/ 8820454 w 8820454"/>
              <a:gd name="connsiteY2" fmla="*/ 770040 h 770040"/>
              <a:gd name="connsiteX3" fmla="*/ 0 w 8820454"/>
              <a:gd name="connsiteY3" fmla="*/ 770040 h 770040"/>
              <a:gd name="connsiteX4" fmla="*/ 0 w 8820454"/>
              <a:gd name="connsiteY4" fmla="*/ 0 h 77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0454" h="770040">
                <a:moveTo>
                  <a:pt x="0" y="0"/>
                </a:moveTo>
                <a:lnTo>
                  <a:pt x="8820454" y="0"/>
                </a:lnTo>
                <a:lnTo>
                  <a:pt x="8820454" y="770040"/>
                </a:lnTo>
                <a:lnTo>
                  <a:pt x="0" y="770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0049" tIns="39370" rIns="220472" bIns="39370" numCol="1" spcCol="1270" anchor="t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uk-UA" sz="2400" b="1" kern="1200" dirty="0"/>
              <a:t>Усі розв’язки системи нерівностей утворюють множину розв’язків системи нерівностей</a:t>
            </a: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1571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935A-CBC1-A778-8702-FF5C1E14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F65F-2CD7-6438-DA36-47B9247A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823912"/>
          </a:xfrm>
        </p:spPr>
        <p:txBody>
          <a:bodyPr/>
          <a:lstStyle/>
          <a:p>
            <a:r>
              <a:rPr lang="uk-UA" b="1" dirty="0"/>
              <a:t>Розв'язування вправ</a:t>
            </a:r>
            <a:r>
              <a:rPr lang="en-US" b="1" dirty="0"/>
              <a:t>:</a:t>
            </a:r>
            <a:endParaRPr lang="en-UA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C5606-48F0-D15E-3509-0F836CA44DB9}"/>
              </a:ext>
            </a:extLst>
          </p:cNvPr>
          <p:cNvGrpSpPr/>
          <p:nvPr/>
        </p:nvGrpSpPr>
        <p:grpSpPr>
          <a:xfrm>
            <a:off x="142875" y="3104913"/>
            <a:ext cx="6772275" cy="1643519"/>
            <a:chOff x="751900" y="3089543"/>
            <a:chExt cx="8266756" cy="1643519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408817B-E6B2-65E4-0988-4F2E9DA6F5E1}"/>
                </a:ext>
              </a:extLst>
            </p:cNvPr>
            <p:cNvSpPr/>
            <p:nvPr/>
          </p:nvSpPr>
          <p:spPr>
            <a:xfrm>
              <a:off x="1146242" y="3089543"/>
              <a:ext cx="7872414" cy="1643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F8B907FB-1771-866E-06F3-06432F01B5CC}"/>
                    </a:ext>
                  </a:extLst>
                </p:cNvPr>
                <p:cNvSpPr txBox="1"/>
                <p:nvPr/>
              </p:nvSpPr>
              <p:spPr>
                <a:xfrm>
                  <a:off x="751900" y="3101629"/>
                  <a:ext cx="7979072" cy="14962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F8B907FB-1771-866E-06F3-06432F01B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00" y="3101629"/>
                  <a:ext cx="7979072" cy="1496237"/>
                </a:xfrm>
                <a:prstGeom prst="rect">
                  <a:avLst/>
                </a:prstGeom>
                <a:blipFill>
                  <a:blip r:embed="rId2"/>
                  <a:stretch>
                    <a:fillRect l="-21124" t="-152941" b="-22437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FD559C-B40C-DF5C-9E37-BEC61B349D74}"/>
              </a:ext>
            </a:extLst>
          </p:cNvPr>
          <p:cNvGrpSpPr/>
          <p:nvPr/>
        </p:nvGrpSpPr>
        <p:grpSpPr>
          <a:xfrm>
            <a:off x="456648" y="1233944"/>
            <a:ext cx="6458502" cy="1697100"/>
            <a:chOff x="1143000" y="1232465"/>
            <a:chExt cx="3457693" cy="210507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20CC1DE-05DE-51E7-79A7-F212A35A80EE}"/>
                </a:ext>
              </a:extLst>
            </p:cNvPr>
            <p:cNvSpPr/>
            <p:nvPr/>
          </p:nvSpPr>
          <p:spPr>
            <a:xfrm>
              <a:off x="1143000" y="1298927"/>
              <a:ext cx="3457693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6EB6609D-CDFC-046F-D365-480007329F63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2874835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d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d>
                                  <m:d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6EB6609D-CDFC-046F-D365-480007329F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2874835" cy="2076076"/>
                </a:xfrm>
                <a:prstGeom prst="rect">
                  <a:avLst/>
                </a:prstGeom>
                <a:blipFill>
                  <a:blip r:embed="rId3"/>
                  <a:stretch>
                    <a:fillRect l="-35697" t="-131579" r="-16076" b="-196241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374E61-4F85-E8DF-7BE9-BEE7A4FAD6E7}"/>
              </a:ext>
            </a:extLst>
          </p:cNvPr>
          <p:cNvGrpSpPr/>
          <p:nvPr/>
        </p:nvGrpSpPr>
        <p:grpSpPr>
          <a:xfrm>
            <a:off x="2694510" y="2724971"/>
            <a:ext cx="1529859" cy="633507"/>
            <a:chOff x="3456476" y="1547011"/>
            <a:chExt cx="1529859" cy="1367924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6AE7BFA3-70EF-AD41-1A6E-AB49DF09FE0E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69A623D4-13B8-E384-7FE8-1DEDBDCDF11E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213E1F-87B0-6720-CEC9-A7C3D47EBC34}"/>
              </a:ext>
            </a:extLst>
          </p:cNvPr>
          <p:cNvGrpSpPr/>
          <p:nvPr/>
        </p:nvGrpSpPr>
        <p:grpSpPr>
          <a:xfrm>
            <a:off x="470697" y="4878750"/>
            <a:ext cx="6444453" cy="1643519"/>
            <a:chOff x="1143000" y="4899753"/>
            <a:chExt cx="7872414" cy="1643519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04BAAD-19BF-0EC5-4549-DC8A1267ABC4}"/>
                </a:ext>
              </a:extLst>
            </p:cNvPr>
            <p:cNvSpPr/>
            <p:nvPr/>
          </p:nvSpPr>
          <p:spPr>
            <a:xfrm>
              <a:off x="1143000" y="4899753"/>
              <a:ext cx="7872414" cy="1643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4">
                  <a:extLst>
                    <a:ext uri="{FF2B5EF4-FFF2-40B4-BE49-F238E27FC236}">
                      <a16:creationId xmlns:a16="http://schemas.microsoft.com/office/drawing/2014/main" id="{AD9AC027-809F-998A-5AA0-9D9B644EC964}"/>
                    </a:ext>
                  </a:extLst>
                </p:cNvPr>
                <p:cNvSpPr txBox="1"/>
                <p:nvPr/>
              </p:nvSpPr>
              <p:spPr>
                <a:xfrm>
                  <a:off x="1402484" y="4969055"/>
                  <a:ext cx="4883742" cy="14962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Rounded Rectangle 4">
                  <a:extLst>
                    <a:ext uri="{FF2B5EF4-FFF2-40B4-BE49-F238E27FC236}">
                      <a16:creationId xmlns:a16="http://schemas.microsoft.com/office/drawing/2014/main" id="{AD9AC027-809F-998A-5AA0-9D9B644EC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484" y="4969055"/>
                  <a:ext cx="4883742" cy="1496237"/>
                </a:xfrm>
                <a:prstGeom prst="rect">
                  <a:avLst/>
                </a:prstGeom>
                <a:blipFill>
                  <a:blip r:embed="rId4"/>
                  <a:stretch>
                    <a:fillRect l="-47468" t="-152941" r="-1582" b="-22437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0EC607-4469-0C05-B2CE-B6D333582005}"/>
              </a:ext>
            </a:extLst>
          </p:cNvPr>
          <p:cNvGrpSpPr/>
          <p:nvPr/>
        </p:nvGrpSpPr>
        <p:grpSpPr>
          <a:xfrm>
            <a:off x="2694511" y="4542572"/>
            <a:ext cx="1529859" cy="633507"/>
            <a:chOff x="3456476" y="1547011"/>
            <a:chExt cx="1529859" cy="1367924"/>
          </a:xfrm>
        </p:grpSpPr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D0A0D680-476C-E7D6-FD06-6864B159E50F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12" name="Down Arrow 4">
              <a:extLst>
                <a:ext uri="{FF2B5EF4-FFF2-40B4-BE49-F238E27FC236}">
                  <a16:creationId xmlns:a16="http://schemas.microsoft.com/office/drawing/2014/main" id="{F0BB5E15-2DC8-F583-23B6-CBB83DEDA6EB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3D8B68-ABC4-B25E-1526-839F23DC881E}"/>
              </a:ext>
            </a:extLst>
          </p:cNvPr>
          <p:cNvGrpSpPr/>
          <p:nvPr/>
        </p:nvGrpSpPr>
        <p:grpSpPr>
          <a:xfrm>
            <a:off x="7108802" y="3104913"/>
            <a:ext cx="4813466" cy="1851817"/>
            <a:chOff x="1146242" y="3080054"/>
            <a:chExt cx="7742422" cy="121840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6A14894-5F5F-E414-3195-A1349C84BA4B}"/>
                </a:ext>
              </a:extLst>
            </p:cNvPr>
            <p:cNvSpPr/>
            <p:nvPr/>
          </p:nvSpPr>
          <p:spPr>
            <a:xfrm>
              <a:off x="1146242" y="3089545"/>
              <a:ext cx="7742422" cy="12089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C62829BC-2DA8-0C7A-F0CB-C27123EACA60}"/>
                    </a:ext>
                  </a:extLst>
                </p:cNvPr>
                <p:cNvSpPr txBox="1"/>
                <p:nvPr/>
              </p:nvSpPr>
              <p:spPr>
                <a:xfrm>
                  <a:off x="1372050" y="3080054"/>
                  <a:ext cx="3491474" cy="116478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𝟒𝟒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C62829BC-2DA8-0C7A-F0CB-C27123EAC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2050" y="3080054"/>
                  <a:ext cx="3491474" cy="1164785"/>
                </a:xfrm>
                <a:prstGeom prst="rect">
                  <a:avLst/>
                </a:prstGeom>
                <a:blipFill>
                  <a:blip r:embed="rId5"/>
                  <a:stretch>
                    <a:fillRect l="-129070" t="-201429" r="-46512" b="-29000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08D900-7E30-F1C9-B3CD-1E40E93DBACA}"/>
              </a:ext>
            </a:extLst>
          </p:cNvPr>
          <p:cNvGrpSpPr/>
          <p:nvPr/>
        </p:nvGrpSpPr>
        <p:grpSpPr>
          <a:xfrm>
            <a:off x="7108802" y="1261308"/>
            <a:ext cx="4813466" cy="1686812"/>
            <a:chOff x="1143000" y="1232465"/>
            <a:chExt cx="3457693" cy="207607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82F23ED-8617-97F5-EAF4-BB2EF0B8AD74}"/>
                </a:ext>
              </a:extLst>
            </p:cNvPr>
            <p:cNvSpPr/>
            <p:nvPr/>
          </p:nvSpPr>
          <p:spPr>
            <a:xfrm>
              <a:off x="1143000" y="1298928"/>
              <a:ext cx="3457693" cy="19756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EAD5699B-796B-C1A4-E752-71633C4E17E8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1737680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&gt;−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;|: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32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EAD5699B-796B-C1A4-E752-71633C4E1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1737680" cy="2076076"/>
                </a:xfrm>
                <a:prstGeom prst="rect">
                  <a:avLst/>
                </a:prstGeom>
                <a:blipFill>
                  <a:blip r:embed="rId6"/>
                  <a:stretch>
                    <a:fillRect l="-78534" t="-130597" r="-65445" b="-19403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0C1C9-59CE-6B2C-D9A0-F1F990ECB2FD}"/>
              </a:ext>
            </a:extLst>
          </p:cNvPr>
          <p:cNvGrpSpPr/>
          <p:nvPr/>
        </p:nvGrpSpPr>
        <p:grpSpPr>
          <a:xfrm>
            <a:off x="8750605" y="2772287"/>
            <a:ext cx="1529859" cy="633507"/>
            <a:chOff x="3456476" y="1547011"/>
            <a:chExt cx="1529859" cy="1367924"/>
          </a:xfrm>
        </p:grpSpPr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3373B02C-98F2-5C3E-E3D5-7B50723FC8F6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5" name="Down Arrow 4">
              <a:extLst>
                <a:ext uri="{FF2B5EF4-FFF2-40B4-BE49-F238E27FC236}">
                  <a16:creationId xmlns:a16="http://schemas.microsoft.com/office/drawing/2014/main" id="{1B167BCC-01F4-F9B9-986B-2BF20DBFDEF0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4DBC66-3205-A1B4-7AD5-599F3CE6085F}"/>
              </a:ext>
            </a:extLst>
          </p:cNvPr>
          <p:cNvGrpSpPr/>
          <p:nvPr/>
        </p:nvGrpSpPr>
        <p:grpSpPr>
          <a:xfrm>
            <a:off x="7139602" y="5035912"/>
            <a:ext cx="4782666" cy="1643519"/>
            <a:chOff x="1143000" y="4899753"/>
            <a:chExt cx="7872414" cy="1643519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84609B7-DF85-23E3-5032-18F995CF3428}"/>
                </a:ext>
              </a:extLst>
            </p:cNvPr>
            <p:cNvSpPr/>
            <p:nvPr/>
          </p:nvSpPr>
          <p:spPr>
            <a:xfrm>
              <a:off x="1143000" y="4899753"/>
              <a:ext cx="7872414" cy="164351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4">
                  <a:extLst>
                    <a:ext uri="{FF2B5EF4-FFF2-40B4-BE49-F238E27FC236}">
                      <a16:creationId xmlns:a16="http://schemas.microsoft.com/office/drawing/2014/main" id="{3C778844-72EF-1D08-FB13-B3DB86311D87}"/>
                    </a:ext>
                  </a:extLst>
                </p:cNvPr>
                <p:cNvSpPr txBox="1"/>
                <p:nvPr/>
              </p:nvSpPr>
              <p:spPr>
                <a:xfrm>
                  <a:off x="1348198" y="4981234"/>
                  <a:ext cx="5060327" cy="14962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uk-UA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немає розвязків,</m:t>
                                </m:r>
                              </m:e>
                              <m:e>
                                <m:r>
                                  <a:rPr lang="uk-UA" sz="3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Rounded Rectangle 4">
                  <a:extLst>
                    <a:ext uri="{FF2B5EF4-FFF2-40B4-BE49-F238E27FC236}">
                      <a16:creationId xmlns:a16="http://schemas.microsoft.com/office/drawing/2014/main" id="{3C778844-72EF-1D08-FB13-B3DB86311D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198" y="4981234"/>
                  <a:ext cx="5060327" cy="1496237"/>
                </a:xfrm>
                <a:prstGeom prst="rect">
                  <a:avLst/>
                </a:prstGeom>
                <a:blipFill>
                  <a:blip r:embed="rId7"/>
                  <a:stretch>
                    <a:fillRect l="-92593" t="-245378" r="-15226" b="-349580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03779-681B-F8C7-F896-84B9590AE61A}"/>
              </a:ext>
            </a:extLst>
          </p:cNvPr>
          <p:cNvGrpSpPr/>
          <p:nvPr/>
        </p:nvGrpSpPr>
        <p:grpSpPr>
          <a:xfrm>
            <a:off x="8808666" y="4679568"/>
            <a:ext cx="1529859" cy="633507"/>
            <a:chOff x="3456476" y="1547011"/>
            <a:chExt cx="1529859" cy="1367924"/>
          </a:xfrm>
        </p:grpSpPr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161196D9-1F68-1C14-33FE-A5A6B750BFDA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32" name="Down Arrow 4">
              <a:extLst>
                <a:ext uri="{FF2B5EF4-FFF2-40B4-BE49-F238E27FC236}">
                  <a16:creationId xmlns:a16="http://schemas.microsoft.com/office/drawing/2014/main" id="{CE62F3DC-96A1-DD2A-A22F-F01B1CEC8D09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44CECF3-B920-BDAD-19C9-86700557E984}"/>
              </a:ext>
            </a:extLst>
          </p:cNvPr>
          <p:cNvSpPr txBox="1"/>
          <p:nvPr/>
        </p:nvSpPr>
        <p:spPr>
          <a:xfrm>
            <a:off x="1989344" y="6324599"/>
            <a:ext cx="49258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latin typeface="+mj-lt"/>
              </a:rPr>
              <a:t>ВІДПОВІДЬ</a:t>
            </a:r>
            <a:r>
              <a:rPr lang="en-US" b="1" dirty="0">
                <a:latin typeface="+mj-lt"/>
              </a:rPr>
              <a:t>: </a:t>
            </a:r>
            <a:r>
              <a:rPr lang="uk-UA" sz="2400" b="1" dirty="0">
                <a:latin typeface="+mj-lt"/>
              </a:rPr>
              <a:t>немає розв'язків або </a:t>
            </a:r>
            <a:r>
              <a:rPr lang="en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Symbol" pitchFamily="2" charset="2"/>
              </a:rPr>
              <a:t></a:t>
            </a:r>
            <a:r>
              <a:rPr lang="uk-UA" sz="2400" b="1" dirty="0">
                <a:latin typeface="+mj-lt"/>
              </a:rPr>
              <a:t>  </a:t>
            </a:r>
            <a:endParaRPr lang="en-UA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8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6117F-52DB-892E-97DB-76B745676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DE4A-9C78-ABF6-88F8-6E24BAC2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62027"/>
            <a:ext cx="9906000" cy="82391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Алгоритм розв’язування системи нерівностей з однією змінною</a:t>
            </a:r>
            <a:br>
              <a:rPr lang="uk-UA" b="1" dirty="0"/>
            </a:br>
            <a:endParaRPr lang="en-UA" b="1" dirty="0"/>
          </a:p>
        </p:txBody>
      </p:sp>
      <p:graphicFrame>
        <p:nvGraphicFramePr>
          <p:cNvPr id="6" name="Схема 4">
            <a:extLst>
              <a:ext uri="{FF2B5EF4-FFF2-40B4-BE49-F238E27FC236}">
                <a16:creationId xmlns:a16="http://schemas.microsoft.com/office/drawing/2014/main" id="{04B6287D-25CE-C3AB-3957-E176517ED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051989"/>
              </p:ext>
            </p:extLst>
          </p:nvPr>
        </p:nvGraphicFramePr>
        <p:xfrm>
          <a:off x="881496" y="1514476"/>
          <a:ext cx="10758054" cy="511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7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BEDC-C8F7-1A90-774C-D654B008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9210"/>
            <a:ext cx="9906000" cy="809624"/>
          </a:xfrm>
        </p:spPr>
        <p:txBody>
          <a:bodyPr/>
          <a:lstStyle/>
          <a:p>
            <a:r>
              <a:rPr lang="uk-UA" dirty="0" err="1"/>
              <a:t>Розв</a:t>
            </a:r>
            <a:r>
              <a:rPr lang="en-US" dirty="0"/>
              <a:t>’</a:t>
            </a:r>
            <a:r>
              <a:rPr lang="uk-UA" dirty="0" err="1"/>
              <a:t>яжіть</a:t>
            </a:r>
            <a:r>
              <a:rPr lang="uk-UA" dirty="0"/>
              <a:t> подвійну нерівність</a:t>
            </a:r>
            <a:r>
              <a:rPr lang="en-US" dirty="0"/>
              <a:t>:</a:t>
            </a:r>
            <a:endParaRPr lang="en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1F98748-8B53-5791-E173-A1451CF60923}"/>
                  </a:ext>
                </a:extLst>
              </p:cNvPr>
              <p:cNvSpPr/>
              <p:nvPr/>
            </p:nvSpPr>
            <p:spPr>
              <a:xfrm>
                <a:off x="1143000" y="1267413"/>
                <a:ext cx="5466060" cy="11636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</a:p>
              <a:p>
                <a:endParaRPr lang="en-UA" sz="4000" dirty="0"/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1F98748-8B53-5791-E173-A1451CF60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67413"/>
                <a:ext cx="5466060" cy="1163637"/>
              </a:xfrm>
              <a:prstGeom prst="roundRect">
                <a:avLst>
                  <a:gd name="adj" fmla="val 10000"/>
                </a:avLst>
              </a:prstGeom>
              <a:blipFill>
                <a:blip r:embed="rId2"/>
                <a:stretch>
                  <a:fillRect l="-32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E7F5536-CD48-99A1-5CD8-404F7AB78A28}"/>
                  </a:ext>
                </a:extLst>
              </p:cNvPr>
              <p:cNvSpPr/>
              <p:nvPr/>
            </p:nvSpPr>
            <p:spPr>
              <a:xfrm>
                <a:off x="1143000" y="2631043"/>
                <a:ext cx="5466060" cy="116363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| </a:t>
                </a:r>
                <a14:m>
                  <m:oMath xmlns:m="http://schemas.openxmlformats.org/officeDocument/2006/math">
                    <m:r>
                      <a:rPr lang="en-US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5</a:t>
                </a:r>
              </a:p>
              <a:p>
                <a:endParaRPr lang="en-UA" sz="4000" dirty="0"/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E7F5536-CD48-99A1-5CD8-404F7AB78A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631043"/>
                <a:ext cx="5466060" cy="1163637"/>
              </a:xfrm>
              <a:prstGeom prst="roundRect">
                <a:avLst>
                  <a:gd name="adj" fmla="val 10000"/>
                </a:avLst>
              </a:prstGeom>
              <a:blipFill>
                <a:blip r:embed="rId3"/>
                <a:stretch>
                  <a:fillRect l="-32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211FD67-0B6F-EFB3-C3A6-F8BF822C284B}"/>
                  </a:ext>
                </a:extLst>
              </p:cNvPr>
              <p:cNvSpPr/>
              <p:nvPr/>
            </p:nvSpPr>
            <p:spPr>
              <a:xfrm>
                <a:off x="1143000" y="3920665"/>
                <a:ext cx="5466061" cy="8096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40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US" sz="4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&lt;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4000" b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0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40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</a:p>
              <a:p>
                <a:endParaRPr lang="en-UA" sz="4000" dirty="0"/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3211FD67-0B6F-EFB3-C3A6-F8BF822C2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920665"/>
                <a:ext cx="5466061" cy="809624"/>
              </a:xfrm>
              <a:prstGeom prst="roundRect">
                <a:avLst>
                  <a:gd name="adj" fmla="val 10000"/>
                </a:avLst>
              </a:prstGeom>
              <a:blipFill>
                <a:blip r:embed="rId4"/>
                <a:stretch>
                  <a:fillRect l="-3472" t="-10769" r="-4398" b="-2153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45BF5F0-4025-3B6A-3EE2-C309BA65DA4D}"/>
              </a:ext>
            </a:extLst>
          </p:cNvPr>
          <p:cNvGrpSpPr/>
          <p:nvPr/>
        </p:nvGrpSpPr>
        <p:grpSpPr>
          <a:xfrm>
            <a:off x="1143000" y="4889986"/>
            <a:ext cx="5555014" cy="1619401"/>
            <a:chOff x="1143000" y="5004290"/>
            <a:chExt cx="5555014" cy="161940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A03A51D-493E-FA2F-C975-B4FA1EAD4343}"/>
                </a:ext>
              </a:extLst>
            </p:cNvPr>
            <p:cNvSpPr/>
            <p:nvPr/>
          </p:nvSpPr>
          <p:spPr>
            <a:xfrm>
              <a:off x="1143000" y="5004290"/>
              <a:ext cx="5555014" cy="1619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4">
                  <a:extLst>
                    <a:ext uri="{FF2B5EF4-FFF2-40B4-BE49-F238E27FC236}">
                      <a16:creationId xmlns:a16="http://schemas.microsoft.com/office/drawing/2014/main" id="{E1F2EB9A-583F-5EDB-BB9B-CF80B4A65688}"/>
                    </a:ext>
                  </a:extLst>
                </p:cNvPr>
                <p:cNvSpPr txBox="1"/>
                <p:nvPr/>
              </p:nvSpPr>
              <p:spPr>
                <a:xfrm>
                  <a:off x="1143000" y="5177156"/>
                  <a:ext cx="4164383" cy="11636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Rounded Rectangle 4">
                  <a:extLst>
                    <a:ext uri="{FF2B5EF4-FFF2-40B4-BE49-F238E27FC236}">
                      <a16:creationId xmlns:a16="http://schemas.microsoft.com/office/drawing/2014/main" id="{E1F2EB9A-583F-5EDB-BB9B-CF80B4A65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5177156"/>
                  <a:ext cx="4164383" cy="1163637"/>
                </a:xfrm>
                <a:prstGeom prst="rect">
                  <a:avLst/>
                </a:prstGeom>
                <a:blipFill>
                  <a:blip r:embed="rId5"/>
                  <a:stretch>
                    <a:fillRect l="-58055" t="-273118" r="-4559" b="-389247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0F613B-73ED-B903-7204-09FED8EAFDA7}"/>
              </a:ext>
            </a:extLst>
          </p:cNvPr>
          <p:cNvGrpSpPr/>
          <p:nvPr/>
        </p:nvGrpSpPr>
        <p:grpSpPr>
          <a:xfrm>
            <a:off x="7420741" y="1215150"/>
            <a:ext cx="3310933" cy="1619401"/>
            <a:chOff x="7420741" y="1215150"/>
            <a:chExt cx="3310933" cy="161940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9BD409A-5FB5-BD7D-A23F-7ADA65A4C8E2}"/>
                </a:ext>
              </a:extLst>
            </p:cNvPr>
            <p:cNvSpPr/>
            <p:nvPr/>
          </p:nvSpPr>
          <p:spPr>
            <a:xfrm>
              <a:off x="7420741" y="1215150"/>
              <a:ext cx="3310933" cy="1619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FD3BD24-8952-A1B0-3760-2306E5088906}"/>
                    </a:ext>
                  </a:extLst>
                </p:cNvPr>
                <p:cNvSpPr txBox="1"/>
                <p:nvPr/>
              </p:nvSpPr>
              <p:spPr>
                <a:xfrm>
                  <a:off x="7420741" y="1382386"/>
                  <a:ext cx="2592888" cy="11636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𝟒𝟖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6FD3BD24-8952-A1B0-3760-2306E5088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741" y="1382386"/>
                  <a:ext cx="2592888" cy="1163637"/>
                </a:xfrm>
                <a:prstGeom prst="rect">
                  <a:avLst/>
                </a:prstGeom>
                <a:blipFill>
                  <a:blip r:embed="rId6"/>
                  <a:stretch>
                    <a:fillRect l="-92683" t="-272043" r="-4878" b="-389247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4D8B86-B25F-037D-3DD0-16B0963708F5}"/>
              </a:ext>
            </a:extLst>
          </p:cNvPr>
          <p:cNvGrpSpPr/>
          <p:nvPr/>
        </p:nvGrpSpPr>
        <p:grpSpPr>
          <a:xfrm>
            <a:off x="7420741" y="3028193"/>
            <a:ext cx="3310934" cy="1619401"/>
            <a:chOff x="7420741" y="3028193"/>
            <a:chExt cx="3310934" cy="1619401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163EF40-A6E9-2BF1-ABEF-5E5243A5A489}"/>
                </a:ext>
              </a:extLst>
            </p:cNvPr>
            <p:cNvSpPr/>
            <p:nvPr/>
          </p:nvSpPr>
          <p:spPr>
            <a:xfrm>
              <a:off x="7420741" y="3028193"/>
              <a:ext cx="3310934" cy="16194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4">
                  <a:extLst>
                    <a:ext uri="{FF2B5EF4-FFF2-40B4-BE49-F238E27FC236}">
                      <a16:creationId xmlns:a16="http://schemas.microsoft.com/office/drawing/2014/main" id="{CF8CBC78-5964-7687-D70B-2FE1B39D9E8E}"/>
                    </a:ext>
                  </a:extLst>
                </p:cNvPr>
                <p:cNvSpPr txBox="1"/>
                <p:nvPr/>
              </p:nvSpPr>
              <p:spPr>
                <a:xfrm>
                  <a:off x="7420741" y="3185065"/>
                  <a:ext cx="2592888" cy="12947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0" name="Rounded Rectangle 4">
                  <a:extLst>
                    <a:ext uri="{FF2B5EF4-FFF2-40B4-BE49-F238E27FC236}">
                      <a16:creationId xmlns:a16="http://schemas.microsoft.com/office/drawing/2014/main" id="{CF8CBC78-5964-7687-D70B-2FE1B39D9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741" y="3185065"/>
                  <a:ext cx="2592888" cy="1294721"/>
                </a:xfrm>
                <a:prstGeom prst="rect">
                  <a:avLst/>
                </a:prstGeom>
                <a:blipFill>
                  <a:blip r:embed="rId7"/>
                  <a:stretch>
                    <a:fillRect l="-92683" t="-241748" r="-4878" b="-346602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4482D5-9124-E329-AB59-2461E5B4CA3A}"/>
              </a:ext>
            </a:extLst>
          </p:cNvPr>
          <p:cNvGrpSpPr/>
          <p:nvPr/>
        </p:nvGrpSpPr>
        <p:grpSpPr>
          <a:xfrm>
            <a:off x="3111100" y="2289237"/>
            <a:ext cx="1529859" cy="633507"/>
            <a:chOff x="3456476" y="1547011"/>
            <a:chExt cx="1529859" cy="1367924"/>
          </a:xfrm>
        </p:grpSpPr>
        <p:sp>
          <p:nvSpPr>
            <p:cNvPr id="22" name="Down Arrow 21">
              <a:extLst>
                <a:ext uri="{FF2B5EF4-FFF2-40B4-BE49-F238E27FC236}">
                  <a16:creationId xmlns:a16="http://schemas.microsoft.com/office/drawing/2014/main" id="{3B241061-8B2D-38D6-EA3C-FB5207D53D5A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3" name="Down Arrow 4">
              <a:extLst>
                <a:ext uri="{FF2B5EF4-FFF2-40B4-BE49-F238E27FC236}">
                  <a16:creationId xmlns:a16="http://schemas.microsoft.com/office/drawing/2014/main" id="{E8AA6DAE-2F1B-1981-9963-E083C18E5367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3F5BD5-DB37-EEE6-A850-66539E0921EB}"/>
              </a:ext>
            </a:extLst>
          </p:cNvPr>
          <p:cNvGrpSpPr/>
          <p:nvPr/>
        </p:nvGrpSpPr>
        <p:grpSpPr>
          <a:xfrm>
            <a:off x="3155577" y="3640660"/>
            <a:ext cx="1529859" cy="519610"/>
            <a:chOff x="3456476" y="1547011"/>
            <a:chExt cx="1529859" cy="1367924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44F92318-3986-1B67-4CBC-826849C00260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6" name="Down Arrow 4">
              <a:extLst>
                <a:ext uri="{FF2B5EF4-FFF2-40B4-BE49-F238E27FC236}">
                  <a16:creationId xmlns:a16="http://schemas.microsoft.com/office/drawing/2014/main" id="{B1D5A728-888F-6BB8-C575-4DA7946D217F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A6F7D9-101B-26AA-84D5-463365841CE1}"/>
              </a:ext>
            </a:extLst>
          </p:cNvPr>
          <p:cNvGrpSpPr/>
          <p:nvPr/>
        </p:nvGrpSpPr>
        <p:grpSpPr>
          <a:xfrm>
            <a:off x="3155577" y="4604730"/>
            <a:ext cx="1529859" cy="538695"/>
            <a:chOff x="3456476" y="1547011"/>
            <a:chExt cx="1529859" cy="1367924"/>
          </a:xfrm>
        </p:grpSpPr>
        <p:sp>
          <p:nvSpPr>
            <p:cNvPr id="28" name="Down Arrow 27">
              <a:extLst>
                <a:ext uri="{FF2B5EF4-FFF2-40B4-BE49-F238E27FC236}">
                  <a16:creationId xmlns:a16="http://schemas.microsoft.com/office/drawing/2014/main" id="{CA6F4988-04E5-44F6-99E9-05C967EA19BF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9" name="Down Arrow 4">
              <a:extLst>
                <a:ext uri="{FF2B5EF4-FFF2-40B4-BE49-F238E27FC236}">
                  <a16:creationId xmlns:a16="http://schemas.microsoft.com/office/drawing/2014/main" id="{9290F654-62A8-1056-1D07-900AEF81A7FC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521418-AB63-9E50-6CDE-2CBAB0D2B6EB}"/>
              </a:ext>
            </a:extLst>
          </p:cNvPr>
          <p:cNvGrpSpPr/>
          <p:nvPr/>
        </p:nvGrpSpPr>
        <p:grpSpPr>
          <a:xfrm>
            <a:off x="8311277" y="2671349"/>
            <a:ext cx="1529859" cy="633507"/>
            <a:chOff x="3456476" y="1547011"/>
            <a:chExt cx="1529859" cy="1367924"/>
          </a:xfrm>
        </p:grpSpPr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03E8F152-983F-11BC-6F6F-7C041E97DA35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32" name="Down Arrow 4">
              <a:extLst>
                <a:ext uri="{FF2B5EF4-FFF2-40B4-BE49-F238E27FC236}">
                  <a16:creationId xmlns:a16="http://schemas.microsoft.com/office/drawing/2014/main" id="{348267FD-5361-D211-D378-2172F0C892EB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pic>
        <p:nvPicPr>
          <p:cNvPr id="7" name="Picture 6" descr="A black and white image of a fish scale&#10;&#10;Description automatically generated">
            <a:extLst>
              <a:ext uri="{FF2B5EF4-FFF2-40B4-BE49-F238E27FC236}">
                <a16:creationId xmlns:a16="http://schemas.microsoft.com/office/drawing/2014/main" id="{5E02B2F8-9FC4-C03C-87FF-00207E2E2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569" y="4730289"/>
            <a:ext cx="4326731" cy="1570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2F078B56-52DA-3CE9-7ED5-C5EEBD3C6A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17569" y="5918602"/>
                <a:ext cx="4558698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i="1" kern="1200" cap="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sz="3600" dirty="0"/>
                  <a:t>Відповідь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-22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A" sz="3600" dirty="0"/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2F078B56-52DA-3CE9-7ED5-C5EEBD3C6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569" y="5918602"/>
                <a:ext cx="4558698" cy="823912"/>
              </a:xfrm>
              <a:prstGeom prst="rect">
                <a:avLst/>
              </a:prstGeom>
              <a:blipFill>
                <a:blip r:embed="rId9"/>
                <a:stretch>
                  <a:fillRect l="-3611" t="-1538" r="-1389" b="-1076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4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C2312-EB2E-83BB-0466-FE5D24B5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54196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ЗАДАЧА: </a:t>
            </a:r>
            <a:r>
              <a:rPr lang="en-US" sz="2600" dirty="0" err="1">
                <a:effectLst/>
              </a:rPr>
              <a:t>Одна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господиня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купила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на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ринку</a:t>
            </a:r>
            <a:r>
              <a:rPr lang="en-US" sz="2600" dirty="0">
                <a:effectLst/>
              </a:rPr>
              <a:t> </a:t>
            </a:r>
            <a:r>
              <a:rPr lang="en-US" sz="2600" b="1" i="0" dirty="0">
                <a:effectLst/>
                <a:latin typeface="+mn-lt"/>
              </a:rPr>
              <a:t>10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кг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яблук</a:t>
            </a:r>
            <a:r>
              <a:rPr lang="en-US" sz="2600" dirty="0">
                <a:effectLst/>
              </a:rPr>
              <a:t> і </a:t>
            </a:r>
            <a:r>
              <a:rPr lang="en-US" sz="2600" dirty="0" err="1">
                <a:effectLst/>
              </a:rPr>
              <a:t>заплатила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за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них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більше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ніж</a:t>
            </a:r>
            <a:r>
              <a:rPr lang="en-US" sz="2600" dirty="0">
                <a:effectLst/>
              </a:rPr>
              <a:t> </a:t>
            </a:r>
            <a:r>
              <a:rPr lang="en-US" sz="2600" b="1" i="0" dirty="0">
                <a:effectLst/>
                <a:latin typeface="+mn-lt"/>
              </a:rPr>
              <a:t>18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грн</a:t>
            </a:r>
            <a:r>
              <a:rPr lang="en-US" sz="2600" dirty="0">
                <a:effectLst/>
              </a:rPr>
              <a:t>. </a:t>
            </a:r>
            <a:r>
              <a:rPr lang="en-US" sz="2600" dirty="0" err="1">
                <a:effectLst/>
              </a:rPr>
              <a:t>Друга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господиня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купила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такі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ж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яблука</a:t>
            </a:r>
            <a:r>
              <a:rPr lang="en-US" sz="2600" dirty="0">
                <a:effectLst/>
              </a:rPr>
              <a:t> і </a:t>
            </a:r>
            <a:r>
              <a:rPr lang="en-US" sz="2600" dirty="0" err="1">
                <a:effectLst/>
              </a:rPr>
              <a:t>заплатила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за</a:t>
            </a:r>
            <a:r>
              <a:rPr lang="en-US" sz="2600" dirty="0">
                <a:effectLst/>
              </a:rPr>
              <a:t> </a:t>
            </a:r>
            <a:r>
              <a:rPr lang="en-US" sz="2600" b="1" i="0" dirty="0">
                <a:effectLst/>
                <a:latin typeface="+mn-lt"/>
              </a:rPr>
              <a:t>5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кг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менше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ніж</a:t>
            </a:r>
            <a:r>
              <a:rPr lang="en-US" sz="2600" dirty="0">
                <a:effectLst/>
              </a:rPr>
              <a:t> </a:t>
            </a:r>
            <a:r>
              <a:rPr lang="en-US" sz="2600" b="1" i="0" dirty="0">
                <a:effectLst/>
                <a:latin typeface="+mn-lt"/>
              </a:rPr>
              <a:t>14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грн</a:t>
            </a:r>
            <a:r>
              <a:rPr lang="en-US" sz="2600" dirty="0">
                <a:effectLst/>
              </a:rPr>
              <a:t>. </a:t>
            </a:r>
            <a:r>
              <a:rPr lang="en-US" sz="2600" dirty="0" err="1">
                <a:effectLst/>
              </a:rPr>
              <a:t>За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якою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ціною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купували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яблука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господині</a:t>
            </a:r>
            <a:r>
              <a:rPr lang="en-US" sz="2600" dirty="0">
                <a:effectLst/>
              </a:rPr>
              <a:t>?</a:t>
            </a:r>
            <a:endParaRPr lang="en-US" sz="2600" b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Moustache Face with Solid Fill">
            <a:extLst>
              <a:ext uri="{FF2B5EF4-FFF2-40B4-BE49-F238E27FC236}">
                <a16:creationId xmlns:a16="http://schemas.microsoft.com/office/drawing/2014/main" id="{7A1460DB-4832-4563-F184-46124C56B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51981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8AEB6-06D7-4F23-BC34-30312F85E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327-CC02-41BD-9B45-5B84E8D3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3986213" cy="823912"/>
          </a:xfrm>
        </p:spPr>
        <p:txBody>
          <a:bodyPr/>
          <a:lstStyle/>
          <a:p>
            <a:r>
              <a:rPr lang="uk-UA" b="1" dirty="0"/>
              <a:t>Розв’язання</a:t>
            </a:r>
            <a:r>
              <a:rPr lang="en-US" b="1" dirty="0"/>
              <a:t>:</a:t>
            </a:r>
            <a:endParaRPr lang="en-UA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7BECC4-3FFE-A00B-5061-12CD00DA2294}"/>
              </a:ext>
            </a:extLst>
          </p:cNvPr>
          <p:cNvGrpSpPr/>
          <p:nvPr/>
        </p:nvGrpSpPr>
        <p:grpSpPr>
          <a:xfrm>
            <a:off x="6470769" y="3428999"/>
            <a:ext cx="2906734" cy="2195186"/>
            <a:chOff x="2433619" y="0"/>
            <a:chExt cx="3552861" cy="216470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5A73044-A1DA-43A9-251D-9079FA009E67}"/>
                </a:ext>
              </a:extLst>
            </p:cNvPr>
            <p:cNvSpPr/>
            <p:nvPr/>
          </p:nvSpPr>
          <p:spPr>
            <a:xfrm>
              <a:off x="2433619" y="0"/>
              <a:ext cx="3552861" cy="20103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B457368D-2B09-5620-93AC-E4C327C32D67}"/>
                    </a:ext>
                  </a:extLst>
                </p:cNvPr>
                <p:cNvSpPr txBox="1"/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 defTabSz="1778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uk-UA" sz="4000" b="1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b="1" kern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ounded Rectangle 4">
                  <a:extLst>
                    <a:ext uri="{FF2B5EF4-FFF2-40B4-BE49-F238E27FC236}">
                      <a16:creationId xmlns:a16="http://schemas.microsoft.com/office/drawing/2014/main" id="{B457368D-2B09-5620-93AC-E4C327C32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0778" y="272160"/>
                  <a:ext cx="2569307" cy="1892541"/>
                </a:xfrm>
                <a:prstGeom prst="rect">
                  <a:avLst/>
                </a:prstGeom>
                <a:blipFill>
                  <a:blip r:embed="rId2"/>
                  <a:stretch>
                    <a:fillRect l="-114458" t="-160131" r="-30120" b="-202614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370F85-AE1C-F42D-DB18-54AF554D368E}"/>
              </a:ext>
            </a:extLst>
          </p:cNvPr>
          <p:cNvGrpSpPr/>
          <p:nvPr/>
        </p:nvGrpSpPr>
        <p:grpSpPr>
          <a:xfrm>
            <a:off x="1143000" y="3360920"/>
            <a:ext cx="4947781" cy="2106690"/>
            <a:chOff x="1143000" y="3360920"/>
            <a:chExt cx="4947781" cy="210669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C613501-35C4-376E-E87B-A229351FB586}"/>
                </a:ext>
              </a:extLst>
            </p:cNvPr>
            <p:cNvSpPr/>
            <p:nvPr/>
          </p:nvSpPr>
          <p:spPr>
            <a:xfrm>
              <a:off x="1143000" y="3428999"/>
              <a:ext cx="4947781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78C9F2EE-F1DA-1A2B-121C-FDE30D8543BB}"/>
                    </a:ext>
                  </a:extLst>
                </p:cNvPr>
                <p:cNvSpPr txBox="1"/>
                <p:nvPr/>
              </p:nvSpPr>
              <p:spPr>
                <a:xfrm>
                  <a:off x="1191195" y="3360920"/>
                  <a:ext cx="4286149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|: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|:</m:t>
                                </m:r>
                                <m:r>
                                  <a:rPr lang="en-US" sz="4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" name="Rounded Rectangle 4">
                  <a:extLst>
                    <a:ext uri="{FF2B5EF4-FFF2-40B4-BE49-F238E27FC236}">
                      <a16:creationId xmlns:a16="http://schemas.microsoft.com/office/drawing/2014/main" id="{78C9F2EE-F1DA-1A2B-121C-FDE30D8543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195" y="3360920"/>
                  <a:ext cx="4286149" cy="2076076"/>
                </a:xfrm>
                <a:prstGeom prst="rect">
                  <a:avLst/>
                </a:prstGeom>
                <a:blipFill>
                  <a:blip r:embed="rId3"/>
                  <a:stretch>
                    <a:fillRect l="-51622" t="-132121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080454-F7A4-E4F5-6B69-FD735B64AA61}"/>
              </a:ext>
            </a:extLst>
          </p:cNvPr>
          <p:cNvGrpSpPr/>
          <p:nvPr/>
        </p:nvGrpSpPr>
        <p:grpSpPr>
          <a:xfrm rot="16200000">
            <a:off x="5655736" y="3919027"/>
            <a:ext cx="1529859" cy="959860"/>
            <a:chOff x="3456476" y="1547011"/>
            <a:chExt cx="1529859" cy="1367924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1D8076D1-C1CE-9F2E-1D85-60AE430B6F1A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53EBCB02-4A5C-66E5-43A5-877C9BE1B630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2F94DD-35D2-B906-6662-2BAC0A7789F2}"/>
              </a:ext>
            </a:extLst>
          </p:cNvPr>
          <p:cNvGrpSpPr/>
          <p:nvPr/>
        </p:nvGrpSpPr>
        <p:grpSpPr>
          <a:xfrm>
            <a:off x="1143000" y="1232465"/>
            <a:ext cx="3457693" cy="2105073"/>
            <a:chOff x="1143000" y="1232465"/>
            <a:chExt cx="3457693" cy="210507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4D52FE0-91A0-6858-86E0-6368A68D1AEA}"/>
                </a:ext>
              </a:extLst>
            </p:cNvPr>
            <p:cNvSpPr/>
            <p:nvPr/>
          </p:nvSpPr>
          <p:spPr>
            <a:xfrm>
              <a:off x="1143000" y="1298927"/>
              <a:ext cx="3457693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6010BAFA-0642-318E-C9A6-7FA3A90E4E63}"/>
                    </a:ext>
                  </a:extLst>
                </p:cNvPr>
                <p:cNvSpPr txBox="1"/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uk-UA" sz="4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4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1" name="Rounded Rectangle 4">
                  <a:extLst>
                    <a:ext uri="{FF2B5EF4-FFF2-40B4-BE49-F238E27FC236}">
                      <a16:creationId xmlns:a16="http://schemas.microsoft.com/office/drawing/2014/main" id="{6010BAFA-0642-318E-C9A6-7FA3A90E4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2607" y="1232465"/>
                  <a:ext cx="3234133" cy="2076076"/>
                </a:xfrm>
                <a:prstGeom prst="rect">
                  <a:avLst/>
                </a:prstGeom>
                <a:blipFill>
                  <a:blip r:embed="rId4"/>
                  <a:stretch>
                    <a:fillRect l="-68235" t="-131515" b="-19757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A91393-7D67-D51F-5ECB-62DBFC0A7318}"/>
              </a:ext>
            </a:extLst>
          </p:cNvPr>
          <p:cNvGrpSpPr/>
          <p:nvPr/>
        </p:nvGrpSpPr>
        <p:grpSpPr>
          <a:xfrm>
            <a:off x="2049567" y="3081403"/>
            <a:ext cx="1529859" cy="720355"/>
            <a:chOff x="3456476" y="1547011"/>
            <a:chExt cx="1529859" cy="1367924"/>
          </a:xfrm>
        </p:grpSpPr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AB1A8AE1-4F9B-2B1E-8CCE-B38BEB780B37}"/>
                </a:ext>
              </a:extLst>
            </p:cNvPr>
            <p:cNvSpPr/>
            <p:nvPr/>
          </p:nvSpPr>
          <p:spPr>
            <a:xfrm>
              <a:off x="3456476" y="1547011"/>
              <a:ext cx="1529859" cy="1367924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A"/>
            </a:p>
          </p:txBody>
        </p:sp>
        <p:sp>
          <p:nvSpPr>
            <p:cNvPr id="24" name="Down Arrow 4">
              <a:extLst>
                <a:ext uri="{FF2B5EF4-FFF2-40B4-BE49-F238E27FC236}">
                  <a16:creationId xmlns:a16="http://schemas.microsoft.com/office/drawing/2014/main" id="{F2AB72ED-3DB7-39A0-0315-525FFDC049BD}"/>
                </a:ext>
              </a:extLst>
            </p:cNvPr>
            <p:cNvSpPr txBox="1"/>
            <p:nvPr/>
          </p:nvSpPr>
          <p:spPr>
            <a:xfrm>
              <a:off x="3800694" y="1547011"/>
              <a:ext cx="841423" cy="1029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9F26206F-1361-1D03-5007-17E4E0DB1D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7655" y="5604335"/>
                <a:ext cx="4947780" cy="8239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i="1" kern="1200" cap="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sz="3600" dirty="0"/>
                  <a:t>Відповідь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1,8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2,8</a:t>
                </a:r>
                <a:r>
                  <a: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endParaRPr lang="en-UA" sz="3600" dirty="0"/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9F26206F-1361-1D03-5007-17E4E0DB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655" y="5604335"/>
                <a:ext cx="4947780" cy="823912"/>
              </a:xfrm>
              <a:prstGeom prst="rect">
                <a:avLst/>
              </a:prstGeom>
              <a:blipFill>
                <a:blip r:embed="rId5"/>
                <a:stretch>
                  <a:fillRect l="-3325" t="-1515" b="-909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20">
            <a:extLst>
              <a:ext uri="{FF2B5EF4-FFF2-40B4-BE49-F238E27FC236}">
                <a16:creationId xmlns:a16="http://schemas.microsoft.com/office/drawing/2014/main" id="{2487B9F8-DA7E-EB5C-E86C-09AE3F468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89" y="5577078"/>
            <a:ext cx="6092949" cy="11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A34275-CD0A-499C-9600-C96742FA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52546B-EF97-46E8-A930-3A033410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587" y="2720800"/>
            <a:ext cx="3470809" cy="41326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801F4A-0A74-45E0-8E5A-65A65252A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-4540"/>
            <a:ext cx="1274412" cy="49672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245F29-ABE7-4BB1-8164-5F4C4604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257800" y="0"/>
            <a:ext cx="6926614" cy="112236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A054451-D8B4-EB48-BDAD-2F318A1D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014" y="1122363"/>
            <a:ext cx="3316463" cy="3025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700"/>
              <a:t>Турбуємося про своє здоров’я</a:t>
            </a:r>
            <a:br>
              <a:rPr lang="en-US" sz="3700"/>
            </a:br>
            <a:br>
              <a:rPr lang="en-US" sz="3700"/>
            </a:br>
            <a:r>
              <a:rPr lang="en-US" sz="3700"/>
              <a:t>вправа “Здорові очі”</a:t>
            </a:r>
            <a:endParaRPr lang="en-US" sz="37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00EEAF-0634-4EEB-81E5-9FBC2170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6051582"/>
            <a:ext cx="4847312" cy="8064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E11676-332F-449D-9A03-6CE4ED25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225160" y="0"/>
            <a:ext cx="3541141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yeball Exercises.mp4">
            <a:hlinkClick r:id="" action="ppaction://media"/>
            <a:extLst>
              <a:ext uri="{FF2B5EF4-FFF2-40B4-BE49-F238E27FC236}">
                <a16:creationId xmlns:a16="http://schemas.microsoft.com/office/drawing/2014/main" id="{F658C900-DC7D-608D-3258-928970EE954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755" y="322320"/>
            <a:ext cx="7753259" cy="58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DE303-5604-C0F1-9CBD-A2731925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8" y="1645542"/>
            <a:ext cx="3094383" cy="58409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b="1" dirty="0"/>
              <a:t>ДЕВІЗ УРОКУ:</a:t>
            </a: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br>
              <a:rPr lang="en-US" sz="3100" b="1" dirty="0"/>
            </a:br>
            <a:endParaRPr lang="en-US" sz="3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4CA4B-AADE-97CA-0663-B4582BA797D3}"/>
              </a:ext>
            </a:extLst>
          </p:cNvPr>
          <p:cNvSpPr txBox="1"/>
          <p:nvPr/>
        </p:nvSpPr>
        <p:spPr>
          <a:xfrm>
            <a:off x="8753061" y="3637722"/>
            <a:ext cx="2663687" cy="202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  <a:spcBef>
                <a:spcPts val="1000"/>
              </a:spcBef>
              <a:buSzPct val="80000"/>
            </a:pPr>
            <a:r>
              <a:rPr kumimoji="0" lang="en-US" b="1" i="1" u="none" strike="noStrike" cap="all" spc="30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ОноРе Де Бальзак</a:t>
            </a:r>
            <a:endParaRPr lang="en-US" b="1" cap="all" spc="300">
              <a:solidFill>
                <a:schemeClr val="tx2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1AB547C-B64A-7196-A008-F63BD1A57263}"/>
              </a:ext>
            </a:extLst>
          </p:cNvPr>
          <p:cNvSpPr txBox="1"/>
          <p:nvPr/>
        </p:nvSpPr>
        <p:spPr>
          <a:xfrm>
            <a:off x="2619957" y="2355574"/>
            <a:ext cx="7686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“Усі людські вміння</a:t>
            </a:r>
            <a:r>
              <a:rPr lang="uk-UA" sz="4000" b="1" dirty="0">
                <a:latin typeface="+mj-lt"/>
              </a:rPr>
              <a:t> -</a:t>
            </a:r>
            <a:r>
              <a:rPr lang="en-US" sz="4000" b="1" dirty="0">
                <a:latin typeface="+mj-lt"/>
              </a:rPr>
              <a:t> це суміш терпіння і </a:t>
            </a:r>
            <a:r>
              <a:rPr lang="en-US" sz="4000" b="1" dirty="0" err="1">
                <a:latin typeface="+mj-lt"/>
              </a:rPr>
              <a:t>часу</a:t>
            </a:r>
            <a:r>
              <a:rPr lang="uk-UA" sz="4000" b="1" dirty="0">
                <a:latin typeface="+mj-lt"/>
              </a:rPr>
              <a:t>.”</a:t>
            </a:r>
            <a:endParaRPr lang="en-U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998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E9D3906-2326-41A8-81ED-03D3A38FB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98FDB75-8534-4735-AF49-9D2EAF7D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4EF532-641A-4CC5-A071-83BEEC207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850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ED3A-2A2D-2EFB-0D61-7929FEB3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05" y="1004776"/>
            <a:ext cx="7899991" cy="3372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ВИКОНУЄМО ВПРАВИ САМОСТІЙНО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8725"/>
            <a:ext cx="7548282" cy="17962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0990" y="0"/>
            <a:ext cx="1050158" cy="4850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71715" y="2788404"/>
            <a:ext cx="2788334" cy="203944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7102" y="3429000"/>
            <a:ext cx="4854899" cy="1421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04B14B-9533-46E5-A48D-58ECB1B40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213112" y="0"/>
            <a:ext cx="2978888" cy="43389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640572" y="0"/>
            <a:ext cx="6551428" cy="10047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2BFEE7-73FF-065D-9C35-F1D41187AA42}"/>
              </a:ext>
            </a:extLst>
          </p:cNvPr>
          <p:cNvSpPr txBox="1"/>
          <p:nvPr/>
        </p:nvSpPr>
        <p:spPr>
          <a:xfrm>
            <a:off x="1348635" y="5530983"/>
            <a:ext cx="949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latin typeface="+mj-lt"/>
                <a:hlinkClick r:id="rId2"/>
              </a:rPr>
              <a:t>ПОСИЛАННЯ ДЛЯ ЗАВДАННЯ</a:t>
            </a:r>
            <a:endParaRPr lang="en-UA" sz="3600" b="1" i="1" dirty="0">
              <a:latin typeface="+mj-lt"/>
            </a:endParaRPr>
          </a:p>
        </p:txBody>
      </p:sp>
      <p:pic>
        <p:nvPicPr>
          <p:cNvPr id="5" name="Content Placeholder 9" descr="A blue chain with a black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741EE6D-9B71-B96E-B3F9-D7129EA42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46005" y="5465855"/>
            <a:ext cx="711460" cy="71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27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768" y="0"/>
            <a:ext cx="5014232" cy="6868738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713264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408998"/>
              <a:gd name="connsiteY0" fmla="*/ 4762 h 6868738"/>
              <a:gd name="connsiteX1" fmla="*/ 4408998 w 4408998"/>
              <a:gd name="connsiteY1" fmla="*/ 0 h 6868738"/>
              <a:gd name="connsiteX2" fmla="*/ 2713264 w 4408998"/>
              <a:gd name="connsiteY2" fmla="*/ 6868738 h 6868738"/>
              <a:gd name="connsiteX3" fmla="*/ 0 w 4408998"/>
              <a:gd name="connsiteY3" fmla="*/ 6868738 h 6868738"/>
              <a:gd name="connsiteX4" fmla="*/ 0 w 4408998"/>
              <a:gd name="connsiteY4" fmla="*/ 4762 h 686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998" h="6868738">
                <a:moveTo>
                  <a:pt x="0" y="4762"/>
                </a:moveTo>
                <a:lnTo>
                  <a:pt x="4408998" y="0"/>
                </a:lnTo>
                <a:lnTo>
                  <a:pt x="2713264" y="6868738"/>
                </a:lnTo>
                <a:lnTo>
                  <a:pt x="0" y="6868738"/>
                </a:lnTo>
                <a:lnTo>
                  <a:pt x="0" y="47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586B7-6327-3CB8-46F3-FA49FE3A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472" y="461224"/>
            <a:ext cx="3498748" cy="12741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dirty="0" err="1"/>
              <a:t>Підсумок</a:t>
            </a:r>
            <a:r>
              <a:rPr lang="en-US" dirty="0"/>
              <a:t> </a:t>
            </a:r>
            <a:r>
              <a:rPr lang="en-US" dirty="0" err="1"/>
              <a:t>уроку</a:t>
            </a:r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5D40F5-A8C4-4952-BCA6-4D0D14F8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8751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ircular colorful wheel with white text&#10;&#10;Description automatically generated">
            <a:extLst>
              <a:ext uri="{FF2B5EF4-FFF2-40B4-BE49-F238E27FC236}">
                <a16:creationId xmlns:a16="http://schemas.microsoft.com/office/drawing/2014/main" id="{323F8020-3083-DB14-0A6D-2189AEF2A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28" y="361950"/>
            <a:ext cx="5067300" cy="5067300"/>
          </a:xfrm>
          <a:prstGeom prst="rect">
            <a:avLst/>
          </a:prstGeom>
        </p:spPr>
      </p:pic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EB694825-76CB-67F5-094B-C96E80FB5AAC}"/>
              </a:ext>
            </a:extLst>
          </p:cNvPr>
          <p:cNvSpPr/>
          <p:nvPr/>
        </p:nvSpPr>
        <p:spPr>
          <a:xfrm>
            <a:off x="1860529" y="5505450"/>
            <a:ext cx="3777142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+mj-lt"/>
              </a:rPr>
              <a:t>КРУТИТИ</a:t>
            </a:r>
            <a:endParaRPr lang="en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70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DFF1D-0A08-0341-99E2-70572B17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19114"/>
            <a:ext cx="9944100" cy="1382156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Як ви почувайтесь на завершення уроку? Які ваші емоції та враження?</a:t>
            </a:r>
            <a:br>
              <a:rPr lang="ru-UA" b="1"/>
            </a:b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687B9-0120-1842-9307-9F4BB580B832}"/>
              </a:ext>
            </a:extLst>
          </p:cNvPr>
          <p:cNvSpPr txBox="1"/>
          <p:nvPr/>
        </p:nvSpPr>
        <p:spPr>
          <a:xfrm>
            <a:off x="2569488" y="5530983"/>
            <a:ext cx="6052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>
                <a:latin typeface="+mj-lt"/>
                <a:hlinkClick r:id="rId2"/>
              </a:rPr>
              <a:t>ПОСИЛАННЯ НА ДОШКУ</a:t>
            </a:r>
            <a:endParaRPr lang="en-GB" sz="3600" b="1" i="1" dirty="0">
              <a:latin typeface="+mj-lt"/>
            </a:endParaRPr>
          </a:p>
          <a:p>
            <a:pPr algn="ctr"/>
            <a:r>
              <a:rPr lang="ru-RU" sz="2400" dirty="0"/>
              <a:t>(</a:t>
            </a:r>
            <a:r>
              <a:rPr lang="uk-UA" sz="2400" dirty="0"/>
              <a:t>код доступу – FJMZMMZ)</a:t>
            </a:r>
            <a:r>
              <a:rPr lang="ru-UA" sz="2400"/>
              <a:t> </a:t>
            </a:r>
            <a:endParaRPr lang="en-UA" sz="2400" b="1" i="1" dirty="0">
              <a:latin typeface="+mj-lt"/>
            </a:endParaRPr>
          </a:p>
        </p:txBody>
      </p:sp>
      <p:pic>
        <p:nvPicPr>
          <p:cNvPr id="5" name="Content Placeholder 9" descr="A blue chain with a black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ABBA4A3-9C37-A248-A3F2-A351364C8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64468" y="5465854"/>
            <a:ext cx="711460" cy="71146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CFFD5A1-BF0F-F84C-9439-C770EE8F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6" y="4729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 descr="Scan me!">
            <a:extLst>
              <a:ext uri="{FF2B5EF4-FFF2-40B4-BE49-F238E27FC236}">
                <a16:creationId xmlns:a16="http://schemas.microsoft.com/office/drawing/2014/main" id="{75008E43-CA49-364F-8809-F0561614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78" y="47291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9012969-D8B4-D648-85C8-47D862BFA56A}"/>
              </a:ext>
            </a:extLst>
          </p:cNvPr>
          <p:cNvSpPr txBox="1">
            <a:spLocks/>
          </p:cNvSpPr>
          <p:nvPr/>
        </p:nvSpPr>
        <p:spPr>
          <a:xfrm>
            <a:off x="1114426" y="2094048"/>
            <a:ext cx="9701212" cy="1218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i="0" dirty="0">
                <a:latin typeface="+mn-lt"/>
              </a:rPr>
              <a:t>Оберіть один зі </a:t>
            </a:r>
            <a:r>
              <a:rPr lang="uk-UA" i="0" dirty="0" err="1">
                <a:latin typeface="+mn-lt"/>
              </a:rPr>
              <a:t>смайликів</a:t>
            </a:r>
            <a:r>
              <a:rPr lang="uk-UA" i="0" dirty="0">
                <a:latin typeface="+mn-lt"/>
              </a:rPr>
              <a:t> та прикріпіть його на дошку </a:t>
            </a:r>
            <a:endParaRPr lang="ru-RU" i="0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99B17-2670-CD4F-BADD-8242900BB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15" y="3479084"/>
            <a:ext cx="1801813" cy="18018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E3853E-F4AE-5F4A-A666-2791669720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9763" y="3520139"/>
            <a:ext cx="1692275" cy="1692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2FF252-154A-F146-AF68-9A39707FF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5627" y="3454355"/>
            <a:ext cx="1758059" cy="17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9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F430E9F-3B61-4A75-9A34-1EF839CC7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A93CC3-99AA-471D-9142-5BD2235D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5A1EFF-2E6F-4210-A283-AF9BE5B07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C9A7BB-4074-4704-B5B6-B526355D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5622E3-2C65-496F-9C3F-CBEE219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4ED111D-3746-4B9C-AEE8-7AB83467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AE1D3C-1EF9-4A89-B613-EE7B78910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E48358-DBCE-1E13-2AB3-7E75153C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497395"/>
            <a:ext cx="10064376" cy="1229756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Домашнє завдання</a:t>
            </a:r>
            <a:endParaRPr lang="en-UA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E80A3F-530A-4181-887F-9AAF6DCBF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6737BF-F2FD-8354-6C58-6E41A3A6B1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402877"/>
              </p:ext>
            </p:extLst>
          </p:nvPr>
        </p:nvGraphicFramePr>
        <p:xfrm>
          <a:off x="773918" y="1943949"/>
          <a:ext cx="10775645" cy="229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67E58F5-D44B-94E3-1504-B59A6D0720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183589"/>
              </p:ext>
            </p:extLst>
          </p:nvPr>
        </p:nvGraphicFramePr>
        <p:xfrm>
          <a:off x="708177" y="4400974"/>
          <a:ext cx="10775645" cy="229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9444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7455E-5920-F749-BDC6-C854D1CD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Використані</a:t>
            </a:r>
            <a:r>
              <a:rPr lang="ru-RU" b="1" dirty="0"/>
              <a:t> ДЖЕРЕЛА: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B19FB-1ABF-8048-944A-40B7C428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37705"/>
            <a:ext cx="9906000" cy="402442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2"/>
              </a:rPr>
              <a:t>https://naurok.com.ua/test/join?gamecode=2114393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3"/>
              </a:rPr>
              <a:t>https://wordwall.net/uk/resource/66565541/числові-проміжки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4"/>
              </a:rPr>
              <a:t>https://learningapps.org/display?v=pfpqrgpya24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5"/>
              </a:rPr>
              <a:t>https://wordwall.net/uk/resource/80961204/знайти-перерізи-наступних-проміжків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6"/>
              </a:rPr>
              <a:t>https://www.classtime.com/code/AHVQA6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7"/>
              </a:rPr>
              <a:t>https://wordwall.net/uk/resource/81128962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8"/>
              </a:rPr>
              <a:t>https://flinga.fi/s/FJMZMMZ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9"/>
              </a:rPr>
              <a:t>https://youtu.be/b2ywLeFJYps?si=k3ypf5l508oJ95q4</a:t>
            </a:r>
            <a:endParaRPr lang="ru-UA" sz="2200" b="1"/>
          </a:p>
          <a:p>
            <a:pPr marL="457200" lvl="0" indent="-457200">
              <a:buFont typeface="+mj-lt"/>
              <a:buAutoNum type="arabicPeriod"/>
            </a:pPr>
            <a:r>
              <a:rPr lang="uk-UA" sz="2200" b="1" u="sng" dirty="0">
                <a:hlinkClick r:id="rId10"/>
              </a:rPr>
              <a:t>https://vseosvita.ua/test/go-settings?code=kiu156</a:t>
            </a:r>
            <a:endParaRPr lang="ru-UA" sz="2200" b="1"/>
          </a:p>
        </p:txBody>
      </p:sp>
    </p:spTree>
    <p:extLst>
      <p:ext uri="{BB962C8B-B14F-4D97-AF65-F5344CB8AC3E}">
        <p14:creationId xmlns:p14="http://schemas.microsoft.com/office/powerpoint/2010/main" val="230813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DA675104-024F-3E41-AB15-E8ED3665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7773"/>
            <a:ext cx="5840798" cy="889686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Папуга</a:t>
            </a:r>
            <a:r>
              <a:rPr lang="ru-RU" sz="4000" b="1" dirty="0"/>
              <a:t>, </a:t>
            </a:r>
            <a:r>
              <a:rPr lang="ru-RU" sz="4000" b="1" dirty="0" err="1"/>
              <a:t>Мавпа</a:t>
            </a:r>
            <a:r>
              <a:rPr lang="ru-RU" sz="4000" b="1" dirty="0"/>
              <a:t> і число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C74E83-61BF-4742-8903-6C2E52DDA23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143875" y="2033588"/>
            <a:ext cx="4048125" cy="40243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B80B4-1A32-D849-81E4-ACFC26446DCC}"/>
              </a:ext>
            </a:extLst>
          </p:cNvPr>
          <p:cNvSpPr txBox="1"/>
          <p:nvPr/>
        </p:nvSpPr>
        <p:spPr>
          <a:xfrm>
            <a:off x="7179275" y="5897015"/>
            <a:ext cx="279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ВІДПОВІДЬ: </a:t>
            </a:r>
            <a:r>
              <a:rPr lang="ru-RU" sz="28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86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7BF6E0A-A0D8-464E-9412-47A6DBED8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7459"/>
            <a:ext cx="7756096" cy="459955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</a:rPr>
              <a:t>Папуга і мавпа обговорюють певне число. Відомо, що папуга завжди говорить правду, а мавпа завжди бреше.</a:t>
            </a:r>
          </a:p>
          <a:p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>
                <a:solidFill>
                  <a:schemeClr val="tx1"/>
                </a:solidFill>
              </a:rPr>
              <a:t>Мавпа</a:t>
            </a:r>
            <a:r>
              <a:rPr lang="uk-UA" sz="2800" dirty="0">
                <a:solidFill>
                  <a:schemeClr val="tx1"/>
                </a:solidFill>
              </a:rPr>
              <a:t>: число непарне.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>
                <a:solidFill>
                  <a:schemeClr val="tx1"/>
                </a:solidFill>
              </a:rPr>
              <a:t>Папуга</a:t>
            </a:r>
            <a:r>
              <a:rPr lang="uk-UA" sz="2800" dirty="0">
                <a:solidFill>
                  <a:schemeClr val="tx1"/>
                </a:solidFill>
              </a:rPr>
              <a:t>: у цьому двозначному числі цифра десятків на </a:t>
            </a:r>
            <a:r>
              <a:rPr lang="uk-UA" sz="2800" dirty="0">
                <a:solidFill>
                  <a:schemeClr val="tx1"/>
                </a:solidFill>
                <a:ea typeface="Cambria Math" panose="02040503050406030204" pitchFamily="18" charset="0"/>
              </a:rPr>
              <a:t>2</a:t>
            </a:r>
            <a:r>
              <a:rPr lang="uk-UA" sz="2800" dirty="0">
                <a:solidFill>
                  <a:schemeClr val="tx1"/>
                </a:solidFill>
              </a:rPr>
              <a:t> більше, ніж цифра одиниць.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>
                <a:solidFill>
                  <a:schemeClr val="tx1"/>
                </a:solidFill>
              </a:rPr>
              <a:t>Мавпа</a:t>
            </a:r>
            <a:r>
              <a:rPr lang="uk-UA" sz="2800" dirty="0">
                <a:solidFill>
                  <a:schemeClr val="tx1"/>
                </a:solidFill>
              </a:rPr>
              <a:t>: У ньому є така ж цифра, як у числі </a:t>
            </a:r>
            <a:r>
              <a:rPr lang="uk-UA" sz="2800" dirty="0">
                <a:solidFill>
                  <a:schemeClr val="tx1"/>
                </a:solidFill>
                <a:ea typeface="Cambria Math" panose="02040503050406030204" pitchFamily="18" charset="0"/>
              </a:rPr>
              <a:t>24.</a:t>
            </a:r>
            <a:br>
              <a:rPr lang="uk-UA" sz="2800" dirty="0">
                <a:solidFill>
                  <a:schemeClr val="tx1"/>
                </a:solidFill>
              </a:rPr>
            </a:b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Яке число обговорюють мавпа та папуга?</a:t>
            </a:r>
            <a:br>
              <a:rPr lang="ru-UA" sz="280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2E09-51E8-D11B-2D3B-99829FB9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200" b="1" dirty="0"/>
              <a:t>Перевірка домашнього завдання</a:t>
            </a:r>
            <a:endParaRPr lang="en-UA" sz="4200" b="1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A9B78A4-31B0-7AF0-6B28-DD7511097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832" y="2489721"/>
            <a:ext cx="8822532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E113C-F983-7E5F-0DB5-8E8BC75E7CF2}"/>
              </a:ext>
            </a:extLst>
          </p:cNvPr>
          <p:cNvSpPr txBox="1"/>
          <p:nvPr/>
        </p:nvSpPr>
        <p:spPr>
          <a:xfrm>
            <a:off x="1684734" y="1601515"/>
            <a:ext cx="949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+mj-lt"/>
                <a:hlinkClick r:id="rId3"/>
              </a:rPr>
              <a:t>Посилання для завдання</a:t>
            </a:r>
            <a:endParaRPr lang="en-UA" sz="4000" b="1" dirty="0">
              <a:latin typeface="+mj-lt"/>
            </a:endParaRPr>
          </a:p>
        </p:txBody>
      </p:sp>
      <p:pic>
        <p:nvPicPr>
          <p:cNvPr id="9" name="Content Placeholder 9" descr="A blue chain with a black backgroun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7F5DBB8-6BCD-7B87-8483-9F6880A2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83631" y="1530449"/>
            <a:ext cx="888206" cy="8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0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FF4BD241-F172-410B-B0DE-9D7344B3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0"/>
            <a:ext cx="4850735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320626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320626 w 6125882"/>
              <a:gd name="connsiteY4" fmla="*/ 0 h 6857998"/>
              <a:gd name="connsiteX0" fmla="*/ 2034528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034528 w 5839784"/>
              <a:gd name="connsiteY4" fmla="*/ 0 h 6857998"/>
              <a:gd name="connsiteX0" fmla="*/ 2482758 w 5839784"/>
              <a:gd name="connsiteY0" fmla="*/ 10951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82758 w 5839784"/>
              <a:gd name="connsiteY4" fmla="*/ 10951 h 6857998"/>
              <a:gd name="connsiteX0" fmla="*/ 2495565 w 5839784"/>
              <a:gd name="connsiteY0" fmla="*/ 0 h 6857998"/>
              <a:gd name="connsiteX1" fmla="*/ 5839784 w 5839784"/>
              <a:gd name="connsiteY1" fmla="*/ 0 h 6857998"/>
              <a:gd name="connsiteX2" fmla="*/ 5839784 w 5839784"/>
              <a:gd name="connsiteY2" fmla="*/ 6857998 h 6857998"/>
              <a:gd name="connsiteX3" fmla="*/ 0 w 5839784"/>
              <a:gd name="connsiteY3" fmla="*/ 6856093 h 6857998"/>
              <a:gd name="connsiteX4" fmla="*/ 2495565 w 5839784"/>
              <a:gd name="connsiteY4" fmla="*/ 0 h 6857998"/>
              <a:gd name="connsiteX0" fmla="*/ 2328480 w 5672699"/>
              <a:gd name="connsiteY0" fmla="*/ 0 h 6857998"/>
              <a:gd name="connsiteX1" fmla="*/ 5672699 w 5672699"/>
              <a:gd name="connsiteY1" fmla="*/ 0 h 6857998"/>
              <a:gd name="connsiteX2" fmla="*/ 5672699 w 5672699"/>
              <a:gd name="connsiteY2" fmla="*/ 6857998 h 6857998"/>
              <a:gd name="connsiteX3" fmla="*/ 0 w 5672699"/>
              <a:gd name="connsiteY3" fmla="*/ 6856093 h 6857998"/>
              <a:gd name="connsiteX4" fmla="*/ 2328480 w 5672699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2699" h="6857998">
                <a:moveTo>
                  <a:pt x="2328480" y="0"/>
                </a:moveTo>
                <a:lnTo>
                  <a:pt x="5672699" y="0"/>
                </a:lnTo>
                <a:lnTo>
                  <a:pt x="5672699" y="6857998"/>
                </a:lnTo>
                <a:lnTo>
                  <a:pt x="0" y="6856093"/>
                </a:lnTo>
                <a:lnTo>
                  <a:pt x="232848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ACE75-2D1E-8271-9C2F-94B49B89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03" y="571711"/>
            <a:ext cx="4515220" cy="1348676"/>
          </a:xfrm>
        </p:spPr>
        <p:txBody>
          <a:bodyPr anchor="t">
            <a:normAutofit/>
          </a:bodyPr>
          <a:lstStyle/>
          <a:p>
            <a:r>
              <a:rPr lang="uk-UA" sz="4000" b="1" dirty="0"/>
              <a:t>Інтелектуальна розминка</a:t>
            </a:r>
            <a:endParaRPr lang="en-UA" sz="40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CEFB97-33B1-4F90-A6B8-EAA26EEA1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93" y="4305300"/>
            <a:ext cx="4515220" cy="25527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hlinkClick r:id="rId2"/>
            <a:extLst>
              <a:ext uri="{FF2B5EF4-FFF2-40B4-BE49-F238E27FC236}">
                <a16:creationId xmlns:a16="http://schemas.microsoft.com/office/drawing/2014/main" id="{39FA6B3A-0A21-26D6-3662-7726D2A0EE10}"/>
              </a:ext>
            </a:extLst>
          </p:cNvPr>
          <p:cNvSpPr/>
          <p:nvPr/>
        </p:nvSpPr>
        <p:spPr>
          <a:xfrm>
            <a:off x="5146923" y="1291604"/>
            <a:ext cx="6289466" cy="1348676"/>
          </a:xfrm>
          <a:custGeom>
            <a:avLst/>
            <a:gdLst>
              <a:gd name="connsiteX0" fmla="*/ 0 w 5566706"/>
              <a:gd name="connsiteY0" fmla="*/ 198953 h 1193692"/>
              <a:gd name="connsiteX1" fmla="*/ 198953 w 5566706"/>
              <a:gd name="connsiteY1" fmla="*/ 0 h 1193692"/>
              <a:gd name="connsiteX2" fmla="*/ 5367753 w 5566706"/>
              <a:gd name="connsiteY2" fmla="*/ 0 h 1193692"/>
              <a:gd name="connsiteX3" fmla="*/ 5566706 w 5566706"/>
              <a:gd name="connsiteY3" fmla="*/ 198953 h 1193692"/>
              <a:gd name="connsiteX4" fmla="*/ 5566706 w 5566706"/>
              <a:gd name="connsiteY4" fmla="*/ 994739 h 1193692"/>
              <a:gd name="connsiteX5" fmla="*/ 5367753 w 5566706"/>
              <a:gd name="connsiteY5" fmla="*/ 1193692 h 1193692"/>
              <a:gd name="connsiteX6" fmla="*/ 198953 w 5566706"/>
              <a:gd name="connsiteY6" fmla="*/ 1193692 h 1193692"/>
              <a:gd name="connsiteX7" fmla="*/ 0 w 5566706"/>
              <a:gd name="connsiteY7" fmla="*/ 994739 h 1193692"/>
              <a:gd name="connsiteX8" fmla="*/ 0 w 5566706"/>
              <a:gd name="connsiteY8" fmla="*/ 198953 h 11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706" h="1193692">
                <a:moveTo>
                  <a:pt x="0" y="198953"/>
                </a:moveTo>
                <a:cubicBezTo>
                  <a:pt x="0" y="89074"/>
                  <a:pt x="89074" y="0"/>
                  <a:pt x="198953" y="0"/>
                </a:cubicBezTo>
                <a:lnTo>
                  <a:pt x="5367753" y="0"/>
                </a:lnTo>
                <a:cubicBezTo>
                  <a:pt x="5477632" y="0"/>
                  <a:pt x="5566706" y="89074"/>
                  <a:pt x="5566706" y="198953"/>
                </a:cubicBezTo>
                <a:lnTo>
                  <a:pt x="5566706" y="994739"/>
                </a:lnTo>
                <a:cubicBezTo>
                  <a:pt x="5566706" y="1104618"/>
                  <a:pt x="5477632" y="1193692"/>
                  <a:pt x="5367753" y="1193692"/>
                </a:cubicBezTo>
                <a:lnTo>
                  <a:pt x="198953" y="1193692"/>
                </a:lnTo>
                <a:cubicBezTo>
                  <a:pt x="89074" y="1193692"/>
                  <a:pt x="0" y="1104618"/>
                  <a:pt x="0" y="994739"/>
                </a:cubicBezTo>
                <a:lnTo>
                  <a:pt x="0" y="1989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951" tIns="164951" rIns="164951" bIns="164951" numCol="1" spcCol="1270" anchor="ctr" anchorCtr="0">
            <a:noAutofit/>
          </a:bodyPr>
          <a:lstStyle/>
          <a:p>
            <a:pPr algn="ctr" defTabSz="1393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136" b="1" kern="12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Числові інтервали</a:t>
            </a:r>
            <a:endParaRPr lang="en-US" sz="2800" b="1" u="none" kern="1200" dirty="0">
              <a:latin typeface="+mj-lt"/>
            </a:endParaRPr>
          </a:p>
        </p:txBody>
      </p:sp>
      <p:sp>
        <p:nvSpPr>
          <p:cNvPr id="7" name="Freeform 6">
            <a:hlinkClick r:id="rId3"/>
            <a:extLst>
              <a:ext uri="{FF2B5EF4-FFF2-40B4-BE49-F238E27FC236}">
                <a16:creationId xmlns:a16="http://schemas.microsoft.com/office/drawing/2014/main" id="{AC7A0F5F-47E9-25A8-32AB-5388E23AD4A9}"/>
              </a:ext>
            </a:extLst>
          </p:cNvPr>
          <p:cNvSpPr/>
          <p:nvPr/>
        </p:nvSpPr>
        <p:spPr>
          <a:xfrm>
            <a:off x="5146923" y="2731390"/>
            <a:ext cx="6289466" cy="1348676"/>
          </a:xfrm>
          <a:custGeom>
            <a:avLst/>
            <a:gdLst>
              <a:gd name="connsiteX0" fmla="*/ 0 w 5566706"/>
              <a:gd name="connsiteY0" fmla="*/ 198953 h 1193692"/>
              <a:gd name="connsiteX1" fmla="*/ 198953 w 5566706"/>
              <a:gd name="connsiteY1" fmla="*/ 0 h 1193692"/>
              <a:gd name="connsiteX2" fmla="*/ 5367753 w 5566706"/>
              <a:gd name="connsiteY2" fmla="*/ 0 h 1193692"/>
              <a:gd name="connsiteX3" fmla="*/ 5566706 w 5566706"/>
              <a:gd name="connsiteY3" fmla="*/ 198953 h 1193692"/>
              <a:gd name="connsiteX4" fmla="*/ 5566706 w 5566706"/>
              <a:gd name="connsiteY4" fmla="*/ 994739 h 1193692"/>
              <a:gd name="connsiteX5" fmla="*/ 5367753 w 5566706"/>
              <a:gd name="connsiteY5" fmla="*/ 1193692 h 1193692"/>
              <a:gd name="connsiteX6" fmla="*/ 198953 w 5566706"/>
              <a:gd name="connsiteY6" fmla="*/ 1193692 h 1193692"/>
              <a:gd name="connsiteX7" fmla="*/ 0 w 5566706"/>
              <a:gd name="connsiteY7" fmla="*/ 994739 h 1193692"/>
              <a:gd name="connsiteX8" fmla="*/ 0 w 5566706"/>
              <a:gd name="connsiteY8" fmla="*/ 198953 h 11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706" h="1193692">
                <a:moveTo>
                  <a:pt x="0" y="198953"/>
                </a:moveTo>
                <a:cubicBezTo>
                  <a:pt x="0" y="89074"/>
                  <a:pt x="89074" y="0"/>
                  <a:pt x="198953" y="0"/>
                </a:cubicBezTo>
                <a:lnTo>
                  <a:pt x="5367753" y="0"/>
                </a:lnTo>
                <a:cubicBezTo>
                  <a:pt x="5477632" y="0"/>
                  <a:pt x="5566706" y="89074"/>
                  <a:pt x="5566706" y="198953"/>
                </a:cubicBezTo>
                <a:lnTo>
                  <a:pt x="5566706" y="994739"/>
                </a:lnTo>
                <a:cubicBezTo>
                  <a:pt x="5566706" y="1104618"/>
                  <a:pt x="5477632" y="1193692"/>
                  <a:pt x="5367753" y="1193692"/>
                </a:cubicBezTo>
                <a:lnTo>
                  <a:pt x="198953" y="1193692"/>
                </a:lnTo>
                <a:cubicBezTo>
                  <a:pt x="89074" y="1193692"/>
                  <a:pt x="0" y="1104618"/>
                  <a:pt x="0" y="994739"/>
                </a:cubicBezTo>
                <a:lnTo>
                  <a:pt x="0" y="1989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6295173"/>
              <a:satOff val="12117"/>
              <a:lumOff val="-8366"/>
              <a:alphaOff val="0"/>
            </a:schemeClr>
          </a:fillRef>
          <a:effectRef idx="0">
            <a:schemeClr val="accent2">
              <a:hueOff val="-6295173"/>
              <a:satOff val="12117"/>
              <a:lumOff val="-83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951" tIns="164951" rIns="164951" bIns="164951" numCol="1" spcCol="1270" anchor="ctr" anchorCtr="0">
            <a:noAutofit/>
          </a:bodyPr>
          <a:lstStyle/>
          <a:p>
            <a:pPr algn="ctr" defTabSz="1393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136" b="1" kern="12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Цілі числа з числового проміжку</a:t>
            </a:r>
            <a:endParaRPr lang="en-US" sz="2800" b="1" kern="1200" dirty="0">
              <a:latin typeface="+mj-lt"/>
            </a:endParaRPr>
          </a:p>
        </p:txBody>
      </p:sp>
      <p:sp>
        <p:nvSpPr>
          <p:cNvPr id="8" name="Freeform 7">
            <a:hlinkClick r:id="rId4"/>
            <a:extLst>
              <a:ext uri="{FF2B5EF4-FFF2-40B4-BE49-F238E27FC236}">
                <a16:creationId xmlns:a16="http://schemas.microsoft.com/office/drawing/2014/main" id="{8676315C-0B8C-7D18-484B-6753B23545C9}"/>
              </a:ext>
            </a:extLst>
          </p:cNvPr>
          <p:cNvSpPr/>
          <p:nvPr/>
        </p:nvSpPr>
        <p:spPr>
          <a:xfrm>
            <a:off x="5146923" y="4171177"/>
            <a:ext cx="6289466" cy="1348676"/>
          </a:xfrm>
          <a:custGeom>
            <a:avLst/>
            <a:gdLst>
              <a:gd name="connsiteX0" fmla="*/ 0 w 5566706"/>
              <a:gd name="connsiteY0" fmla="*/ 198953 h 1193692"/>
              <a:gd name="connsiteX1" fmla="*/ 198953 w 5566706"/>
              <a:gd name="connsiteY1" fmla="*/ 0 h 1193692"/>
              <a:gd name="connsiteX2" fmla="*/ 5367753 w 5566706"/>
              <a:gd name="connsiteY2" fmla="*/ 0 h 1193692"/>
              <a:gd name="connsiteX3" fmla="*/ 5566706 w 5566706"/>
              <a:gd name="connsiteY3" fmla="*/ 198953 h 1193692"/>
              <a:gd name="connsiteX4" fmla="*/ 5566706 w 5566706"/>
              <a:gd name="connsiteY4" fmla="*/ 994739 h 1193692"/>
              <a:gd name="connsiteX5" fmla="*/ 5367753 w 5566706"/>
              <a:gd name="connsiteY5" fmla="*/ 1193692 h 1193692"/>
              <a:gd name="connsiteX6" fmla="*/ 198953 w 5566706"/>
              <a:gd name="connsiteY6" fmla="*/ 1193692 h 1193692"/>
              <a:gd name="connsiteX7" fmla="*/ 0 w 5566706"/>
              <a:gd name="connsiteY7" fmla="*/ 994739 h 1193692"/>
              <a:gd name="connsiteX8" fmla="*/ 0 w 5566706"/>
              <a:gd name="connsiteY8" fmla="*/ 198953 h 11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6706" h="1193692">
                <a:moveTo>
                  <a:pt x="0" y="198953"/>
                </a:moveTo>
                <a:cubicBezTo>
                  <a:pt x="0" y="89074"/>
                  <a:pt x="89074" y="0"/>
                  <a:pt x="198953" y="0"/>
                </a:cubicBezTo>
                <a:lnTo>
                  <a:pt x="5367753" y="0"/>
                </a:lnTo>
                <a:cubicBezTo>
                  <a:pt x="5477632" y="0"/>
                  <a:pt x="5566706" y="89074"/>
                  <a:pt x="5566706" y="198953"/>
                </a:cubicBezTo>
                <a:lnTo>
                  <a:pt x="5566706" y="994739"/>
                </a:lnTo>
                <a:cubicBezTo>
                  <a:pt x="5566706" y="1104618"/>
                  <a:pt x="5477632" y="1193692"/>
                  <a:pt x="5367753" y="1193692"/>
                </a:cubicBezTo>
                <a:lnTo>
                  <a:pt x="198953" y="1193692"/>
                </a:lnTo>
                <a:cubicBezTo>
                  <a:pt x="89074" y="1193692"/>
                  <a:pt x="0" y="1104618"/>
                  <a:pt x="0" y="994739"/>
                </a:cubicBezTo>
                <a:lnTo>
                  <a:pt x="0" y="19895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2590346"/>
              <a:satOff val="24234"/>
              <a:lumOff val="-16733"/>
              <a:alphaOff val="0"/>
            </a:schemeClr>
          </a:fillRef>
          <a:effectRef idx="0">
            <a:schemeClr val="accent2">
              <a:hueOff val="-12590346"/>
              <a:satOff val="24234"/>
              <a:lumOff val="-167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951" tIns="164951" rIns="164951" bIns="164951" numCol="1" spcCol="1270" anchor="ctr" anchorCtr="0">
            <a:noAutofit/>
          </a:bodyPr>
          <a:lstStyle/>
          <a:p>
            <a:pPr algn="ctr" defTabSz="13939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136" b="1" kern="1200" dirty="0">
                <a:solidFill>
                  <a:schemeClr val="lt1"/>
                </a:solidFill>
                <a:latin typeface="+mj-lt"/>
                <a:ea typeface="+mn-ea"/>
                <a:cs typeface="+mn-cs"/>
              </a:rPr>
              <a:t>Знайти перерізи наступних проміжків</a:t>
            </a:r>
            <a:endParaRPr lang="en-US" sz="2800" b="1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7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9876E-B497-1B11-42BC-2B0867F6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uk-UA" b="1" dirty="0"/>
              <a:t>ПОМІРКУЙТЕ</a:t>
            </a:r>
            <a:r>
              <a:rPr lang="en-US" b="1" dirty="0"/>
              <a:t>:</a:t>
            </a:r>
            <a:endParaRPr lang="en-UA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4235A-B8AD-7571-73FE-106223671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9552" y="2623302"/>
                <a:ext cx="9932896" cy="3553660"/>
              </a:xfrm>
            </p:spPr>
            <p:txBody>
              <a:bodyPr anchor="ctr">
                <a:noAutofit/>
              </a:bodyPr>
              <a:lstStyle/>
              <a:p>
                <a:r>
                  <a:rPr lang="uk-UA" dirty="0">
                    <a:latin typeface="+mj-lt"/>
                  </a:rPr>
                  <a:t>Знайдіть область визначення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uk-UA" dirty="0">
                    <a:latin typeface="+mj-lt"/>
                  </a:rPr>
                  <a:t>виразу</a:t>
                </a:r>
                <a:r>
                  <a:rPr lang="en-US" dirty="0">
                    <a:latin typeface="+mj-lt"/>
                  </a:rPr>
                  <a:t>:</a:t>
                </a:r>
                <a:endParaRPr lang="uk-UA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uk-UA" b="1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uk-UA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uk-UA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k-U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uk-UA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b="1" dirty="0"/>
                  <a:t> 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uk-UA" dirty="0">
                    <a:latin typeface="+mj-lt"/>
                  </a:rPr>
                  <a:t>Чи існує трикутник зі сторонами, які пропорційні числам </a:t>
                </a:r>
                <a:r>
                  <a:rPr lang="uk-UA" b="1" dirty="0"/>
                  <a:t>7</a:t>
                </a:r>
                <a:r>
                  <a:rPr lang="en-US" b="1" dirty="0"/>
                  <a:t>; 4; 12</a:t>
                </a:r>
                <a:r>
                  <a:rPr lang="en-US" dirty="0"/>
                  <a:t> ?</a:t>
                </a:r>
              </a:p>
              <a:p>
                <a:pPr marL="0" indent="0">
                  <a:buNone/>
                </a:pPr>
                <a:endParaRPr lang="en-US" dirty="0">
                  <a:latin typeface="+mj-lt"/>
                </a:endParaRPr>
              </a:p>
              <a:p>
                <a:r>
                  <a:rPr lang="uk-UA" dirty="0">
                    <a:effectLst/>
                    <a:latin typeface="+mj-lt"/>
                    <a:ea typeface="Times New Roman" panose="02020603050405020304" pitchFamily="18" charset="0"/>
                  </a:rPr>
                  <a:t>Одна господиня купила на ринку </a:t>
                </a:r>
                <a:r>
                  <a:rPr lang="uk-UA" b="1" dirty="0">
                    <a:effectLst/>
                    <a:ea typeface="Times New Roman" panose="02020603050405020304" pitchFamily="18" charset="0"/>
                  </a:rPr>
                  <a:t>10</a:t>
                </a:r>
                <a:r>
                  <a:rPr lang="uk-UA" dirty="0">
                    <a:effectLst/>
                    <a:latin typeface="+mj-lt"/>
                    <a:ea typeface="Times New Roman" panose="02020603050405020304" pitchFamily="18" charset="0"/>
                  </a:rPr>
                  <a:t> кг яблук і заплатила за них більше, ніж </a:t>
                </a:r>
                <a:r>
                  <a:rPr lang="uk-UA" b="1" dirty="0">
                    <a:effectLst/>
                    <a:ea typeface="Times New Roman" panose="02020603050405020304" pitchFamily="18" charset="0"/>
                  </a:rPr>
                  <a:t>18</a:t>
                </a:r>
                <a:r>
                  <a:rPr lang="uk-UA" dirty="0">
                    <a:effectLst/>
                    <a:latin typeface="+mj-lt"/>
                    <a:ea typeface="Times New Roman" panose="02020603050405020304" pitchFamily="18" charset="0"/>
                  </a:rPr>
                  <a:t> грн. Друга господиня купила такі ж яблука і заплатила за </a:t>
                </a:r>
                <a:r>
                  <a:rPr lang="uk-UA" b="1" dirty="0">
                    <a:effectLst/>
                    <a:ea typeface="Times New Roman" panose="02020603050405020304" pitchFamily="18" charset="0"/>
                  </a:rPr>
                  <a:t>5</a:t>
                </a:r>
                <a:r>
                  <a:rPr lang="uk-UA" dirty="0">
                    <a:effectLst/>
                    <a:latin typeface="+mj-lt"/>
                    <a:ea typeface="Times New Roman" panose="02020603050405020304" pitchFamily="18" charset="0"/>
                  </a:rPr>
                  <a:t> кг менше, ніж </a:t>
                </a:r>
                <a:r>
                  <a:rPr lang="uk-UA" b="1" dirty="0">
                    <a:effectLst/>
                    <a:ea typeface="Times New Roman" panose="02020603050405020304" pitchFamily="18" charset="0"/>
                  </a:rPr>
                  <a:t>14</a:t>
                </a:r>
                <a:r>
                  <a:rPr lang="uk-UA" dirty="0">
                    <a:effectLst/>
                    <a:latin typeface="+mj-lt"/>
                    <a:ea typeface="Times New Roman" panose="02020603050405020304" pitchFamily="18" charset="0"/>
                  </a:rPr>
                  <a:t> грн. За якою ціною купували яблука господині?</a:t>
                </a:r>
                <a:endParaRPr lang="en-UA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C4235A-B8AD-7571-73FE-106223671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552" y="2623302"/>
                <a:ext cx="9932896" cy="3553660"/>
              </a:xfrm>
              <a:blipFill>
                <a:blip r:embed="rId2"/>
                <a:stretch>
                  <a:fillRect l="-383" t="-15658" b="-427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4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FA49195-69EB-4E39-A68A-C232E2D03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9A92F9DC-743D-47E7-A019-EE09540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3789" y="6628"/>
            <a:ext cx="4518211" cy="685799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882" h="6857998">
                <a:moveTo>
                  <a:pt x="2702091" y="0"/>
                </a:moveTo>
                <a:lnTo>
                  <a:pt x="6125882" y="0"/>
                </a:lnTo>
                <a:lnTo>
                  <a:pt x="6125882" y="6857998"/>
                </a:lnTo>
                <a:lnTo>
                  <a:pt x="0" y="6846045"/>
                </a:lnTo>
                <a:lnTo>
                  <a:pt x="270209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84A97-1DF7-8EDB-0445-26F05A48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48" y="1645542"/>
            <a:ext cx="7009948" cy="3516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b="1" dirty="0" err="1"/>
              <a:t>Системи</a:t>
            </a:r>
            <a:r>
              <a:rPr lang="en-US" sz="5100" b="1" dirty="0"/>
              <a:t> </a:t>
            </a:r>
            <a:r>
              <a:rPr lang="en-US" sz="5100" b="1" dirty="0" err="1"/>
              <a:t>лінійних</a:t>
            </a:r>
            <a:r>
              <a:rPr lang="en-US" sz="5100" b="1" dirty="0"/>
              <a:t> нерівностей </a:t>
            </a:r>
            <a:r>
              <a:rPr lang="en-US" sz="5100" b="1" dirty="0" err="1"/>
              <a:t>з</a:t>
            </a:r>
            <a:r>
              <a:rPr lang="en-US" sz="5100" b="1" dirty="0"/>
              <a:t> </a:t>
            </a:r>
            <a:r>
              <a:rPr lang="en-US" sz="5100" b="1" dirty="0" err="1"/>
              <a:t>однією</a:t>
            </a:r>
            <a:r>
              <a:rPr lang="en-US" sz="5100" b="1" dirty="0"/>
              <a:t> </a:t>
            </a:r>
            <a:r>
              <a:rPr lang="en-US" sz="5100" b="1" dirty="0" err="1"/>
              <a:t>змінною</a:t>
            </a:r>
            <a:r>
              <a:rPr lang="en-US" sz="5100" b="1" dirty="0"/>
              <a:t> </a:t>
            </a:r>
            <a:r>
              <a:rPr lang="en-US" sz="5100" b="1" dirty="0" err="1"/>
              <a:t>та</a:t>
            </a:r>
            <a:r>
              <a:rPr lang="en-US" sz="5100" b="1" dirty="0"/>
              <a:t> </a:t>
            </a:r>
            <a:r>
              <a:rPr lang="en-US" sz="5100" b="1" dirty="0" err="1"/>
              <a:t>їх</a:t>
            </a:r>
            <a:r>
              <a:rPr lang="en-US" sz="5100" b="1" dirty="0"/>
              <a:t> </a:t>
            </a:r>
            <a:r>
              <a:rPr lang="en-US" sz="5100" b="1" dirty="0" err="1"/>
              <a:t>розв’язування</a:t>
            </a:r>
            <a:endParaRPr lang="en-US" sz="5100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3280B82-CD55-43FD-92C4-F05E2A8D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5898776" cy="13506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A4F542-D561-4AFB-8321-EB900BAF0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1613647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4D9248B-0006-4BFE-8110-40C16E45C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173896"/>
            <a:ext cx="3094383" cy="3684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593BB5-7AFA-4C8F-AECA-CE733B1FD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038522" y="0"/>
            <a:ext cx="2153476" cy="44461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21483B-CE28-412B-9C71-9BE081E9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277412" y="-1"/>
            <a:ext cx="3914588" cy="20977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C9F4738-DD27-44BE-98C6-AB0B2296B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46383" y="5811078"/>
            <a:ext cx="4678017" cy="1046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4C10EA2-1BD8-4267-AA7D-AB8CCA53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98777" y="5307496"/>
            <a:ext cx="6293223" cy="155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0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EC1D-E1B4-1A97-06FD-52E5610A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Очікувані результати</a:t>
            </a:r>
            <a:r>
              <a:rPr lang="en-US" b="1" dirty="0"/>
              <a:t>:</a:t>
            </a:r>
            <a:endParaRPr lang="en-UA" b="1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9A7F25-273F-27C8-1047-BFB260283FB7}"/>
              </a:ext>
            </a:extLst>
          </p:cNvPr>
          <p:cNvSpPr/>
          <p:nvPr/>
        </p:nvSpPr>
        <p:spPr>
          <a:xfrm>
            <a:off x="1143000" y="2063365"/>
            <a:ext cx="9906000" cy="1909440"/>
          </a:xfrm>
          <a:custGeom>
            <a:avLst/>
            <a:gdLst>
              <a:gd name="connsiteX0" fmla="*/ 0 w 9906000"/>
              <a:gd name="connsiteY0" fmla="*/ 318246 h 1909440"/>
              <a:gd name="connsiteX1" fmla="*/ 318246 w 9906000"/>
              <a:gd name="connsiteY1" fmla="*/ 0 h 1909440"/>
              <a:gd name="connsiteX2" fmla="*/ 9587754 w 9906000"/>
              <a:gd name="connsiteY2" fmla="*/ 0 h 1909440"/>
              <a:gd name="connsiteX3" fmla="*/ 9906000 w 9906000"/>
              <a:gd name="connsiteY3" fmla="*/ 318246 h 1909440"/>
              <a:gd name="connsiteX4" fmla="*/ 9906000 w 9906000"/>
              <a:gd name="connsiteY4" fmla="*/ 1591194 h 1909440"/>
              <a:gd name="connsiteX5" fmla="*/ 9587754 w 9906000"/>
              <a:gd name="connsiteY5" fmla="*/ 1909440 h 1909440"/>
              <a:gd name="connsiteX6" fmla="*/ 318246 w 9906000"/>
              <a:gd name="connsiteY6" fmla="*/ 1909440 h 1909440"/>
              <a:gd name="connsiteX7" fmla="*/ 0 w 9906000"/>
              <a:gd name="connsiteY7" fmla="*/ 1591194 h 1909440"/>
              <a:gd name="connsiteX8" fmla="*/ 0 w 9906000"/>
              <a:gd name="connsiteY8" fmla="*/ 318246 h 190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0" h="1909440">
                <a:moveTo>
                  <a:pt x="0" y="318246"/>
                </a:moveTo>
                <a:cubicBezTo>
                  <a:pt x="0" y="142484"/>
                  <a:pt x="142484" y="0"/>
                  <a:pt x="318246" y="0"/>
                </a:cubicBezTo>
                <a:lnTo>
                  <a:pt x="9587754" y="0"/>
                </a:lnTo>
                <a:cubicBezTo>
                  <a:pt x="9763516" y="0"/>
                  <a:pt x="9906000" y="142484"/>
                  <a:pt x="9906000" y="318246"/>
                </a:cubicBezTo>
                <a:lnTo>
                  <a:pt x="9906000" y="1591194"/>
                </a:lnTo>
                <a:cubicBezTo>
                  <a:pt x="9906000" y="1766956"/>
                  <a:pt x="9763516" y="1909440"/>
                  <a:pt x="9587754" y="1909440"/>
                </a:cubicBezTo>
                <a:lnTo>
                  <a:pt x="318246" y="1909440"/>
                </a:lnTo>
                <a:cubicBezTo>
                  <a:pt x="142484" y="1909440"/>
                  <a:pt x="0" y="1766956"/>
                  <a:pt x="0" y="1591194"/>
                </a:cubicBezTo>
                <a:lnTo>
                  <a:pt x="0" y="3182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751" tIns="222751" rIns="222751" bIns="22275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400" b="1" kern="1200" dirty="0"/>
              <a:t>Маємо ознайомитися з означеннями системи лінійних нерівностей з однією змінною та розв'язку системи нерівностей</a:t>
            </a:r>
            <a:r>
              <a:rPr lang="en-US" sz="3400" b="1" kern="1200" dirty="0"/>
              <a:t>;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6B39D39-40EB-F4D8-2FE4-0886614D5822}"/>
              </a:ext>
            </a:extLst>
          </p:cNvPr>
          <p:cNvSpPr/>
          <p:nvPr/>
        </p:nvSpPr>
        <p:spPr>
          <a:xfrm>
            <a:off x="1143000" y="4070726"/>
            <a:ext cx="9906000" cy="1909440"/>
          </a:xfrm>
          <a:custGeom>
            <a:avLst/>
            <a:gdLst>
              <a:gd name="connsiteX0" fmla="*/ 0 w 9906000"/>
              <a:gd name="connsiteY0" fmla="*/ 318246 h 1909440"/>
              <a:gd name="connsiteX1" fmla="*/ 318246 w 9906000"/>
              <a:gd name="connsiteY1" fmla="*/ 0 h 1909440"/>
              <a:gd name="connsiteX2" fmla="*/ 9587754 w 9906000"/>
              <a:gd name="connsiteY2" fmla="*/ 0 h 1909440"/>
              <a:gd name="connsiteX3" fmla="*/ 9906000 w 9906000"/>
              <a:gd name="connsiteY3" fmla="*/ 318246 h 1909440"/>
              <a:gd name="connsiteX4" fmla="*/ 9906000 w 9906000"/>
              <a:gd name="connsiteY4" fmla="*/ 1591194 h 1909440"/>
              <a:gd name="connsiteX5" fmla="*/ 9587754 w 9906000"/>
              <a:gd name="connsiteY5" fmla="*/ 1909440 h 1909440"/>
              <a:gd name="connsiteX6" fmla="*/ 318246 w 9906000"/>
              <a:gd name="connsiteY6" fmla="*/ 1909440 h 1909440"/>
              <a:gd name="connsiteX7" fmla="*/ 0 w 9906000"/>
              <a:gd name="connsiteY7" fmla="*/ 1591194 h 1909440"/>
              <a:gd name="connsiteX8" fmla="*/ 0 w 9906000"/>
              <a:gd name="connsiteY8" fmla="*/ 318246 h 190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0" h="1909440">
                <a:moveTo>
                  <a:pt x="0" y="318246"/>
                </a:moveTo>
                <a:cubicBezTo>
                  <a:pt x="0" y="142484"/>
                  <a:pt x="142484" y="0"/>
                  <a:pt x="318246" y="0"/>
                </a:cubicBezTo>
                <a:lnTo>
                  <a:pt x="9587754" y="0"/>
                </a:lnTo>
                <a:cubicBezTo>
                  <a:pt x="9763516" y="0"/>
                  <a:pt x="9906000" y="142484"/>
                  <a:pt x="9906000" y="318246"/>
                </a:cubicBezTo>
                <a:lnTo>
                  <a:pt x="9906000" y="1591194"/>
                </a:lnTo>
                <a:cubicBezTo>
                  <a:pt x="9906000" y="1766956"/>
                  <a:pt x="9763516" y="1909440"/>
                  <a:pt x="9587754" y="1909440"/>
                </a:cubicBezTo>
                <a:lnTo>
                  <a:pt x="318246" y="1909440"/>
                </a:lnTo>
                <a:cubicBezTo>
                  <a:pt x="142484" y="1909440"/>
                  <a:pt x="0" y="1766956"/>
                  <a:pt x="0" y="1591194"/>
                </a:cubicBezTo>
                <a:lnTo>
                  <a:pt x="0" y="3182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751" tIns="222751" rIns="222751" bIns="222751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400" b="1" kern="1200" dirty="0"/>
              <a:t>Маємо навчитися розв'язувати задачі та приклади, що передбачають розв'язування</a:t>
            </a:r>
            <a:r>
              <a:rPr lang="en-US" sz="3400" b="1" kern="1200" dirty="0"/>
              <a:t> </a:t>
            </a:r>
            <a:r>
              <a:rPr lang="uk-UA" sz="3400" b="1" kern="1200" dirty="0"/>
              <a:t>систем лінійних нерівностей з однією змінною</a:t>
            </a:r>
            <a:r>
              <a:rPr lang="en-US" sz="3400" b="1" dirty="0"/>
              <a:t>.</a:t>
            </a:r>
            <a:endParaRPr lang="en-US" sz="3400" b="1" kern="1200" dirty="0"/>
          </a:p>
        </p:txBody>
      </p:sp>
    </p:spTree>
    <p:extLst>
      <p:ext uri="{BB962C8B-B14F-4D97-AF65-F5344CB8AC3E}">
        <p14:creationId xmlns:p14="http://schemas.microsoft.com/office/powerpoint/2010/main" val="332044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A4AB-8FAA-0908-FD56-DE456B4F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08349"/>
            <a:ext cx="9906000" cy="1382156"/>
          </a:xfrm>
        </p:spPr>
        <p:txBody>
          <a:bodyPr/>
          <a:lstStyle/>
          <a:p>
            <a:r>
              <a:rPr lang="uk-UA" b="1" dirty="0"/>
              <a:t>Чи є числа </a:t>
            </a:r>
            <a:r>
              <a:rPr lang="uk-UA" b="1" i="0" dirty="0">
                <a:latin typeface="+mn-lt"/>
              </a:rPr>
              <a:t>-4</a:t>
            </a:r>
            <a:r>
              <a:rPr lang="en-US" b="1" i="0" dirty="0">
                <a:latin typeface="+mn-lt"/>
              </a:rPr>
              <a:t>; 0; 5</a:t>
            </a:r>
            <a:r>
              <a:rPr lang="uk-UA" b="1" i="0" dirty="0">
                <a:latin typeface="+mn-lt"/>
              </a:rPr>
              <a:t> </a:t>
            </a:r>
            <a:r>
              <a:rPr lang="uk-UA" b="1" dirty="0"/>
              <a:t>розв'язками системи нерівностей?</a:t>
            </a:r>
            <a:endParaRPr lang="en-UA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7608A8-3162-C8BB-24F6-B4366B2606DA}"/>
              </a:ext>
            </a:extLst>
          </p:cNvPr>
          <p:cNvGrpSpPr/>
          <p:nvPr/>
        </p:nvGrpSpPr>
        <p:grpSpPr>
          <a:xfrm>
            <a:off x="2308442" y="2158420"/>
            <a:ext cx="7575115" cy="3189147"/>
            <a:chOff x="1143000" y="3360920"/>
            <a:chExt cx="4947781" cy="210669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EA4F70C9-4C9E-1569-C3E3-BBD3D0748391}"/>
                </a:ext>
              </a:extLst>
            </p:cNvPr>
            <p:cNvSpPr/>
            <p:nvPr/>
          </p:nvSpPr>
          <p:spPr>
            <a:xfrm>
              <a:off x="1143000" y="3428999"/>
              <a:ext cx="4947781" cy="2038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4000" dirty="0"/>
            </a:p>
            <a:p>
              <a:endParaRPr lang="en-UA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4">
                  <a:extLst>
                    <a:ext uri="{FF2B5EF4-FFF2-40B4-BE49-F238E27FC236}">
                      <a16:creationId xmlns:a16="http://schemas.microsoft.com/office/drawing/2014/main" id="{50064F74-B956-EAAF-ADEC-54785D51E4BD}"/>
                    </a:ext>
                  </a:extLst>
                </p:cNvPr>
                <p:cNvSpPr txBox="1"/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0" tIns="152400" rIns="152400" bIns="152400" numCol="1" spcCol="1270" anchor="ctr" anchorCtr="0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uk-UA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uk-UA" sz="6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uk-UA" sz="6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6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uk-UA" sz="60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60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uk-UA" sz="60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uk-UA" sz="6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6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6000" dirty="0"/>
                </a:p>
              </p:txBody>
            </p:sp>
          </mc:Choice>
          <mc:Fallback xmlns="">
            <p:sp>
              <p:nvSpPr>
                <p:cNvPr id="7" name="Rounded Rectangle 4">
                  <a:extLst>
                    <a:ext uri="{FF2B5EF4-FFF2-40B4-BE49-F238E27FC236}">
                      <a16:creationId xmlns:a16="http://schemas.microsoft.com/office/drawing/2014/main" id="{50064F74-B956-EAAF-ADEC-54785D51E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196" y="3360920"/>
                  <a:ext cx="4691404" cy="2076076"/>
                </a:xfrm>
                <a:prstGeom prst="rect">
                  <a:avLst/>
                </a:prstGeom>
                <a:blipFill>
                  <a:blip r:embed="rId2"/>
                  <a:stretch>
                    <a:fillRect l="-30511" t="-131325" b="-196386"/>
                  </a:stretch>
                </a:blipFill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27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736</Words>
  <Application>Microsoft Macintosh PowerPoint</Application>
  <PresentationFormat>Широкоэкранный</PresentationFormat>
  <Paragraphs>102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Aptos</vt:lpstr>
      <vt:lpstr>Arial</vt:lpstr>
      <vt:lpstr>Cambria Math</vt:lpstr>
      <vt:lpstr>Symbol</vt:lpstr>
      <vt:lpstr>Times New Roman</vt:lpstr>
      <vt:lpstr>Univers Condensed Light</vt:lpstr>
      <vt:lpstr>Walbaum Display Light</vt:lpstr>
      <vt:lpstr>AngleLinesVTI</vt:lpstr>
      <vt:lpstr>Системи лінійних нерівностей з однією змінною</vt:lpstr>
      <vt:lpstr>ДЕВІЗ УРОКУ:     </vt:lpstr>
      <vt:lpstr>Папуга, Мавпа і число</vt:lpstr>
      <vt:lpstr>Перевірка домашнього завдання</vt:lpstr>
      <vt:lpstr>Інтелектуальна розминка</vt:lpstr>
      <vt:lpstr>ПОМІРКУЙТЕ:</vt:lpstr>
      <vt:lpstr>Системи лінійних нерівностей з однією змінною та їх розв’язування</vt:lpstr>
      <vt:lpstr>Очікувані результати:</vt:lpstr>
      <vt:lpstr>Чи є числа -4; 0; 5 розв'язками системи нерівностей?</vt:lpstr>
      <vt:lpstr>Розв'язати систему нерівностей:</vt:lpstr>
      <vt:lpstr>Розв'язати систему нерівностей:</vt:lpstr>
      <vt:lpstr>Розв'язати систему нерівностей:</vt:lpstr>
      <vt:lpstr>Робота з підручником - 9 клас, Алгебра, Н.С. Прокопенко, 2021 р. (стор. 78-79)</vt:lpstr>
      <vt:lpstr>Розв'язування вправ:</vt:lpstr>
      <vt:lpstr>Алгоритм розв’язування системи нерівностей з однією змінною </vt:lpstr>
      <vt:lpstr>Розв’яжіть подвійну нерівність:</vt:lpstr>
      <vt:lpstr>ЗАДАЧА: Одна господиня купила на ринку 10 кг яблук і заплатила за них більше, ніж 18 грн. Друга господиня купила такі ж яблука і заплатила за 5 кг менше, ніж 14 грн. За якою ціною купували яблука господині?</vt:lpstr>
      <vt:lpstr>Розв’язання:</vt:lpstr>
      <vt:lpstr>Турбуємося про своє здоров’я  вправа “Здорові очі”</vt:lpstr>
      <vt:lpstr>ВИКОНУЄМО ВПРАВИ САМОСТІЙНО</vt:lpstr>
      <vt:lpstr>Підсумок уроку</vt:lpstr>
      <vt:lpstr>Як ви почувайтесь на завершення уроку? Які ваші емоції та враження? </vt:lpstr>
      <vt:lpstr>Домашнє завдання</vt:lpstr>
      <vt:lpstr>Використані ДЖЕРЕЛА: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Системи лінійних нерівностей з однією змінною</dc:title>
  <dc:creator>Oleksandr Kokhan</dc:creator>
  <cp:lastModifiedBy>Oleksandr Kokhan</cp:lastModifiedBy>
  <cp:revision>48</cp:revision>
  <dcterms:created xsi:type="dcterms:W3CDTF">2024-11-02T17:11:51Z</dcterms:created>
  <dcterms:modified xsi:type="dcterms:W3CDTF">2024-11-16T21:30:42Z</dcterms:modified>
</cp:coreProperties>
</file>