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"/>
      <p:regular r:id="rId17"/>
    </p:embeddedFont>
    <p:embeddedFont>
      <p:font typeface="Cantora One"/>
      <p:regular r:id="rId18"/>
    </p:embeddedFont>
    <p:embeddedFont>
      <p:font typeface="Jorick"/>
      <p:regular r:id="rId19"/>
    </p:embeddedFont>
    <p:embeddedFont>
      <p:font typeface="Malik"/>
      <p:regular r:id="rId20"/>
    </p:embeddedFont>
    <p:embeddedFont>
      <p:font typeface="Malik Bold"/>
      <p:regular r:id="rId21"/>
    </p:embeddedFont>
    <p:embeddedFont>
      <p:font typeface="Malik Medium"/>
      <p:regular r:id="rId22"/>
    </p:embeddedFont>
    <p:embeddedFont>
      <p:font typeface="Poppins" panose="00000500000000000000" pitchFamily="2" charset="0"/>
      <p:regular r:id="rId23"/>
    </p:embeddedFont>
    <p:embeddedFont>
      <p:font typeface="Poppins Semi-Bold"/>
      <p:regular r:id="rId24"/>
    </p:embeddedFont>
    <p:embeddedFont>
      <p:font typeface="Sloop Script Pro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padlet.com/addmin10021901/padlet-rhajmfqnr9jcz1aa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hyperlink" Target="https://miro.com/welcomeonboard/S0h2VmFBa3ladnVpN2ZKa3M4WHZMbmNBZ0ZvR0k4VnZHbElGK2RJUGRta1plWFAvcmtQN3ZLRExnV3BOdWluaVQ1ckFwM2NHUlFKVUpZaE1sQ2QreElNTEFhTnptazR6Q3lxeWZNMzF3VHg0bUZwbnBwV3lJQzRCNC9scHY4SjkhZQ==?share_link_id=795307019065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hyperlink" Target="https://wordwall.net/ru/resource/8206141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sv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7.sv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6.sv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0.sv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6.sv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1.png"/><Relationship Id="rId5" Type="http://schemas.openxmlformats.org/officeDocument/2006/relationships/image" Target="../media/image10.png"/><Relationship Id="rId10" Type="http://schemas.openxmlformats.org/officeDocument/2006/relationships/image" Target="../media/image50.sv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851773"/>
            <a:ext cx="16448572" cy="6329864"/>
          </a:xfrm>
          <a:custGeom>
            <a:avLst/>
            <a:gdLst/>
            <a:ahLst/>
            <a:cxnLst/>
            <a:rect l="l" t="t" r="r" b="b"/>
            <a:pathLst>
              <a:path w="16448572" h="6329864">
                <a:moveTo>
                  <a:pt x="0" y="0"/>
                </a:moveTo>
                <a:lnTo>
                  <a:pt x="16448572" y="0"/>
                </a:lnTo>
                <a:lnTo>
                  <a:pt x="16448572" y="6329864"/>
                </a:lnTo>
                <a:lnTo>
                  <a:pt x="0" y="6329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97125" y="-2037674"/>
            <a:ext cx="6440590" cy="7054380"/>
          </a:xfrm>
          <a:custGeom>
            <a:avLst/>
            <a:gdLst/>
            <a:ahLst/>
            <a:cxnLst/>
            <a:rect l="l" t="t" r="r" b="b"/>
            <a:pathLst>
              <a:path w="6440590" h="7054380">
                <a:moveTo>
                  <a:pt x="0" y="0"/>
                </a:moveTo>
                <a:lnTo>
                  <a:pt x="6440590" y="0"/>
                </a:lnTo>
                <a:lnTo>
                  <a:pt x="6440590" y="7054379"/>
                </a:lnTo>
                <a:lnTo>
                  <a:pt x="0" y="7054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81655" y="3196720"/>
            <a:ext cx="12542661" cy="152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sz="60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Національно- визвольна війна українського народу</a:t>
            </a:r>
          </a:p>
        </p:txBody>
      </p:sp>
      <p:sp>
        <p:nvSpPr>
          <p:cNvPr id="5" name="Freeform 5"/>
          <p:cNvSpPr/>
          <p:nvPr/>
        </p:nvSpPr>
        <p:spPr>
          <a:xfrm rot="-10800000">
            <a:off x="-1760437" y="4654447"/>
            <a:ext cx="6440590" cy="7054380"/>
          </a:xfrm>
          <a:custGeom>
            <a:avLst/>
            <a:gdLst/>
            <a:ahLst/>
            <a:cxnLst/>
            <a:rect l="l" t="t" r="r" b="b"/>
            <a:pathLst>
              <a:path w="6440590" h="7054380">
                <a:moveTo>
                  <a:pt x="0" y="0"/>
                </a:moveTo>
                <a:lnTo>
                  <a:pt x="6440590" y="0"/>
                </a:lnTo>
                <a:lnTo>
                  <a:pt x="6440590" y="7054380"/>
                </a:lnTo>
                <a:lnTo>
                  <a:pt x="0" y="705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62158" y="5320984"/>
            <a:ext cx="8614333" cy="76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99"/>
              </a:lnSpc>
            </a:pPr>
            <a:r>
              <a:rPr lang="en-US" sz="4799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воєнні події 1648-1649 рр.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78451" y="7796161"/>
            <a:ext cx="11686818" cy="188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EFDFCE"/>
                </a:solidFill>
                <a:latin typeface="Arimo Bold"/>
                <a:ea typeface="Arimo Bold"/>
                <a:cs typeface="Arimo Bold"/>
                <a:sym typeface="Arimo Bold"/>
              </a:rPr>
              <a:t>Підготувала: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EFDFCE"/>
                </a:solidFill>
                <a:latin typeface="Arimo Bold"/>
                <a:ea typeface="Arimo Bold"/>
                <a:cs typeface="Arimo Bold"/>
                <a:sym typeface="Arimo Bold"/>
              </a:rPr>
              <a:t>вчитель історії Академічного ліцею “Європейський”</a:t>
            </a: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EFDFCE"/>
                </a:solidFill>
                <a:latin typeface="Arimo Bold"/>
                <a:ea typeface="Arimo Bold"/>
                <a:cs typeface="Arimo Bold"/>
                <a:sym typeface="Arimo Bold"/>
              </a:rPr>
              <a:t>Таранич Олена Вікторівна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" y="7854935"/>
            <a:ext cx="9644998" cy="6021575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4" y="0"/>
                </a:lnTo>
                <a:lnTo>
                  <a:pt x="10304504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644996" y="7308416"/>
            <a:ext cx="8643003" cy="6568094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5" y="0"/>
                </a:lnTo>
                <a:lnTo>
                  <a:pt x="10304505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0011">
            <a:off x="2330880" y="810901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90011">
            <a:off x="14672508" y="62055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744"/>
            <a:ext cx="3026599" cy="2734945"/>
          </a:xfrm>
          <a:custGeom>
            <a:avLst/>
            <a:gdLst/>
            <a:ahLst/>
            <a:cxnLst/>
            <a:rect l="l" t="t" r="r" b="b"/>
            <a:pathLst>
              <a:path w="3026599" h="2734945">
                <a:moveTo>
                  <a:pt x="0" y="0"/>
                </a:moveTo>
                <a:lnTo>
                  <a:pt x="3026599" y="0"/>
                </a:lnTo>
                <a:lnTo>
                  <a:pt x="3026599" y="2734945"/>
                </a:lnTo>
                <a:lnTo>
                  <a:pt x="0" y="2734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9200" y="2072718"/>
            <a:ext cx="16295970" cy="9539744"/>
          </a:xfrm>
          <a:custGeom>
            <a:avLst/>
            <a:gdLst/>
            <a:ahLst/>
            <a:cxnLst/>
            <a:rect l="l" t="t" r="r" b="b"/>
            <a:pathLst>
              <a:path w="15130745" h="8511044">
                <a:moveTo>
                  <a:pt x="0" y="0"/>
                </a:moveTo>
                <a:lnTo>
                  <a:pt x="15130745" y="0"/>
                </a:lnTo>
                <a:lnTo>
                  <a:pt x="15130745" y="8511044"/>
                </a:lnTo>
                <a:lnTo>
                  <a:pt x="0" y="8511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08544" y="170180"/>
            <a:ext cx="7086495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Група 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" y="7854935"/>
            <a:ext cx="9644998" cy="5746765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4" y="0"/>
                </a:lnTo>
                <a:lnTo>
                  <a:pt x="10304504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644996" y="7308416"/>
            <a:ext cx="8871603" cy="6293284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5" y="0"/>
                </a:lnTo>
                <a:lnTo>
                  <a:pt x="10304505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0011">
            <a:off x="2330880" y="810901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90011">
            <a:off x="14672508" y="62055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744"/>
            <a:ext cx="3026599" cy="2734945"/>
          </a:xfrm>
          <a:custGeom>
            <a:avLst/>
            <a:gdLst/>
            <a:ahLst/>
            <a:cxnLst/>
            <a:rect l="l" t="t" r="r" b="b"/>
            <a:pathLst>
              <a:path w="3026599" h="2734945">
                <a:moveTo>
                  <a:pt x="0" y="0"/>
                </a:moveTo>
                <a:lnTo>
                  <a:pt x="3026599" y="0"/>
                </a:lnTo>
                <a:lnTo>
                  <a:pt x="3026599" y="2734945"/>
                </a:lnTo>
                <a:lnTo>
                  <a:pt x="0" y="2734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2600" y="2047531"/>
            <a:ext cx="16116300" cy="8810970"/>
          </a:xfrm>
          <a:custGeom>
            <a:avLst/>
            <a:gdLst/>
            <a:ahLst/>
            <a:cxnLst/>
            <a:rect l="l" t="t" r="r" b="b"/>
            <a:pathLst>
              <a:path w="15695746" h="8828857">
                <a:moveTo>
                  <a:pt x="0" y="0"/>
                </a:moveTo>
                <a:lnTo>
                  <a:pt x="15695746" y="0"/>
                </a:lnTo>
                <a:lnTo>
                  <a:pt x="15695746" y="8828857"/>
                </a:lnTo>
                <a:lnTo>
                  <a:pt x="0" y="8828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600753" y="-77921"/>
            <a:ext cx="7086495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Група 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018817"/>
            <a:ext cx="6500169" cy="6861983"/>
          </a:xfrm>
          <a:custGeom>
            <a:avLst/>
            <a:gdLst/>
            <a:ahLst/>
            <a:cxnLst/>
            <a:rect l="l" t="t" r="r" b="b"/>
            <a:pathLst>
              <a:path w="6500169" h="6861983">
                <a:moveTo>
                  <a:pt x="0" y="0"/>
                </a:moveTo>
                <a:lnTo>
                  <a:pt x="6500169" y="0"/>
                </a:lnTo>
                <a:lnTo>
                  <a:pt x="6500169" y="6861983"/>
                </a:lnTo>
                <a:lnTo>
                  <a:pt x="0" y="686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5400000">
            <a:off x="12873094" y="7301745"/>
            <a:ext cx="5071491" cy="8229600"/>
          </a:xfrm>
          <a:custGeom>
            <a:avLst/>
            <a:gdLst/>
            <a:ahLst/>
            <a:cxnLst/>
            <a:rect l="l" t="t" r="r" b="b"/>
            <a:pathLst>
              <a:path w="5071491" h="8229600">
                <a:moveTo>
                  <a:pt x="0" y="0"/>
                </a:moveTo>
                <a:lnTo>
                  <a:pt x="5071491" y="0"/>
                </a:lnTo>
                <a:lnTo>
                  <a:pt x="5071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75513" y="-2153976"/>
            <a:ext cx="10419513" cy="3542634"/>
          </a:xfrm>
          <a:custGeom>
            <a:avLst/>
            <a:gdLst/>
            <a:ahLst/>
            <a:cxnLst/>
            <a:rect l="l" t="t" r="r" b="b"/>
            <a:pathLst>
              <a:path w="10419513" h="3542634">
                <a:moveTo>
                  <a:pt x="0" y="0"/>
                </a:moveTo>
                <a:lnTo>
                  <a:pt x="10419513" y="0"/>
                </a:lnTo>
                <a:lnTo>
                  <a:pt x="10419513" y="3542635"/>
                </a:lnTo>
                <a:lnTo>
                  <a:pt x="0" y="3542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774844" y="613827"/>
            <a:ext cx="8968837" cy="109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4"/>
              </a:lnSpc>
              <a:spcBef>
                <a:spcPct val="0"/>
              </a:spcBef>
            </a:pPr>
            <a:r>
              <a:rPr lang="en-US" sz="8300" spc="-257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Робота з картою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47929" y="1943799"/>
            <a:ext cx="12184617" cy="797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0311B"/>
                </a:solidFill>
                <a:latin typeface="Jorick"/>
                <a:ea typeface="Jorick"/>
                <a:cs typeface="Jorick"/>
                <a:sym typeface="Jorick"/>
              </a:rPr>
              <a:t>1) позначте синім кольором місця-геолокації перемоги козаків у 1648 р.</a:t>
            </a:r>
          </a:p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0311B"/>
                </a:solidFill>
                <a:latin typeface="Jorick"/>
                <a:ea typeface="Jorick"/>
                <a:cs typeface="Jorick"/>
                <a:sym typeface="Jorick"/>
              </a:rPr>
              <a:t>2) позначте червоним кольором місця-геолокації перемоги польсько-литовських військ у 1649 р.</a:t>
            </a:r>
          </a:p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60311B"/>
                </a:solidFill>
                <a:latin typeface="Jorick"/>
                <a:ea typeface="Jorick"/>
                <a:cs typeface="Jorick"/>
                <a:sym typeface="Jorick"/>
              </a:rPr>
              <a:t>3) позначте фіолетовим кольором Микитинську січ.</a:t>
            </a:r>
          </a:p>
          <a:p>
            <a:pPr algn="ctr">
              <a:lnSpc>
                <a:spcPts val="6299"/>
              </a:lnSpc>
            </a:pPr>
            <a:r>
              <a:rPr lang="en-US" sz="4500" u="sng">
                <a:solidFill>
                  <a:srgbClr val="69745E"/>
                </a:solidFill>
                <a:latin typeface="Jorick"/>
                <a:ea typeface="Jorick"/>
                <a:cs typeface="Jorick"/>
                <a:sym typeface="Jorick"/>
                <a:hlinkClick r:id="rId7" tooltip="https://padlet.com/addmin10021901/padlet-rhajmfqnr9jcz1aa"/>
              </a:rPr>
              <a:t>https://padlet.com/addmin10021901/padlet-rhajmfqnr9jcz1aa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endParaRPr lang="en-US" sz="4500" u="sng">
              <a:solidFill>
                <a:srgbClr val="69745E"/>
              </a:solidFill>
              <a:latin typeface="Jorick"/>
              <a:ea typeface="Jorick"/>
              <a:cs typeface="Jorick"/>
              <a:sym typeface="Jorick"/>
              <a:hlinkClick r:id="rId7" tooltip="https://padlet.com/addmin10021901/padlet-rhajmfqnr9jcz1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873094" y="7301745"/>
            <a:ext cx="5071491" cy="8229600"/>
          </a:xfrm>
          <a:custGeom>
            <a:avLst/>
            <a:gdLst/>
            <a:ahLst/>
            <a:cxnLst/>
            <a:rect l="l" t="t" r="r" b="b"/>
            <a:pathLst>
              <a:path w="5071491" h="8229600">
                <a:moveTo>
                  <a:pt x="0" y="0"/>
                </a:moveTo>
                <a:lnTo>
                  <a:pt x="5071491" y="0"/>
                </a:lnTo>
                <a:lnTo>
                  <a:pt x="5071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5513" y="-2153976"/>
            <a:ext cx="10419513" cy="3542634"/>
          </a:xfrm>
          <a:custGeom>
            <a:avLst/>
            <a:gdLst/>
            <a:ahLst/>
            <a:cxnLst/>
            <a:rect l="l" t="t" r="r" b="b"/>
            <a:pathLst>
              <a:path w="10419513" h="3542634">
                <a:moveTo>
                  <a:pt x="0" y="0"/>
                </a:moveTo>
                <a:lnTo>
                  <a:pt x="10419513" y="0"/>
                </a:lnTo>
                <a:lnTo>
                  <a:pt x="10419513" y="3542635"/>
                </a:lnTo>
                <a:lnTo>
                  <a:pt x="0" y="3542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08317" y="6103946"/>
            <a:ext cx="2996588" cy="4183054"/>
          </a:xfrm>
          <a:custGeom>
            <a:avLst/>
            <a:gdLst/>
            <a:ahLst/>
            <a:cxnLst/>
            <a:rect l="l" t="t" r="r" b="b"/>
            <a:pathLst>
              <a:path w="2996588" h="4183054">
                <a:moveTo>
                  <a:pt x="0" y="0"/>
                </a:moveTo>
                <a:lnTo>
                  <a:pt x="2996588" y="0"/>
                </a:lnTo>
                <a:lnTo>
                  <a:pt x="2996588" y="4183054"/>
                </a:lnTo>
                <a:lnTo>
                  <a:pt x="0" y="4183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3138883" y="7933590"/>
            <a:ext cx="5388838" cy="8229600"/>
          </a:xfrm>
          <a:custGeom>
            <a:avLst/>
            <a:gdLst/>
            <a:ahLst/>
            <a:cxnLst/>
            <a:rect l="l" t="t" r="r" b="b"/>
            <a:pathLst>
              <a:path w="5388838" h="8229600">
                <a:moveTo>
                  <a:pt x="0" y="0"/>
                </a:moveTo>
                <a:lnTo>
                  <a:pt x="5388839" y="0"/>
                </a:lnTo>
                <a:lnTo>
                  <a:pt x="53888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4267840" y="-4826257"/>
            <a:ext cx="4341114" cy="8229600"/>
          </a:xfrm>
          <a:custGeom>
            <a:avLst/>
            <a:gdLst/>
            <a:ahLst/>
            <a:cxnLst/>
            <a:rect l="l" t="t" r="r" b="b"/>
            <a:pathLst>
              <a:path w="4341114" h="8229600">
                <a:moveTo>
                  <a:pt x="0" y="0"/>
                </a:moveTo>
                <a:lnTo>
                  <a:pt x="4341114" y="0"/>
                </a:lnTo>
                <a:lnTo>
                  <a:pt x="43411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1459100"/>
            <a:ext cx="5545521" cy="5261313"/>
          </a:xfrm>
          <a:custGeom>
            <a:avLst/>
            <a:gdLst/>
            <a:ahLst/>
            <a:cxnLst/>
            <a:rect l="l" t="t" r="r" b="b"/>
            <a:pathLst>
              <a:path w="5545521" h="5261313">
                <a:moveTo>
                  <a:pt x="0" y="0"/>
                </a:moveTo>
                <a:lnTo>
                  <a:pt x="5545521" y="0"/>
                </a:lnTo>
                <a:lnTo>
                  <a:pt x="5545521" y="5261312"/>
                </a:lnTo>
                <a:lnTo>
                  <a:pt x="0" y="52613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14979" y="2125181"/>
            <a:ext cx="9107588" cy="7133119"/>
          </a:xfrm>
          <a:custGeom>
            <a:avLst/>
            <a:gdLst/>
            <a:ahLst/>
            <a:cxnLst/>
            <a:rect l="l" t="t" r="r" b="b"/>
            <a:pathLst>
              <a:path w="9107588" h="7133119">
                <a:moveTo>
                  <a:pt x="0" y="0"/>
                </a:moveTo>
                <a:lnTo>
                  <a:pt x="9107588" y="0"/>
                </a:lnTo>
                <a:lnTo>
                  <a:pt x="9107588" y="7133119"/>
                </a:lnTo>
                <a:lnTo>
                  <a:pt x="0" y="7133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25621" y="191430"/>
            <a:ext cx="7836758" cy="119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17"/>
              </a:lnSpc>
              <a:spcBef>
                <a:spcPct val="0"/>
              </a:spcBef>
            </a:pPr>
            <a:r>
              <a:rPr lang="en-US" sz="9099" spc="-282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swot-аналіз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070" y="6964424"/>
            <a:ext cx="5570637" cy="276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2200" b="1">
                <a:solidFill>
                  <a:srgbClr val="60311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Використовуючи стікери на дошці Miro,визначте сильні та слабкі сторони договору, можливості та загрози, які він створював.</a:t>
            </a:r>
          </a:p>
          <a:p>
            <a:pPr algn="ctr">
              <a:lnSpc>
                <a:spcPts val="3363"/>
              </a:lnSpc>
            </a:pPr>
            <a:r>
              <a:rPr lang="en-US" sz="1900" b="1" u="sng">
                <a:solidFill>
                  <a:srgbClr val="60311B"/>
                </a:solidFill>
                <a:latin typeface="Poppins Semi-Bold"/>
                <a:ea typeface="Poppins Semi-Bold"/>
                <a:cs typeface="Poppins Semi-Bold"/>
                <a:sym typeface="Poppins Semi-Bold"/>
                <a:hlinkClick r:id="rId11" tooltip="https://miro.com/welcomeonboard/S0h2VmFBa3ladnVpN2ZKa3M4WHZMbmNBZ0ZvR0k4VnZHbElGK2RJUGRta1plWFAvcmtQN3ZLRExnV3BOdWluaVQ1ckFwM2NHUlFKVUpZaE1sQ2QreElNTEFhTnptazR6Q3lxeWZNMzF3VHg0bUZwbnBwV3lJQzRCNC9scHY4SjkhZQ==?share_link_id=795307019065"/>
              </a:rPr>
              <a:t>065</a:t>
            </a:r>
          </a:p>
          <a:p>
            <a:pPr algn="ctr">
              <a:lnSpc>
                <a:spcPts val="3363"/>
              </a:lnSpc>
            </a:pPr>
            <a:endParaRPr lang="en-US" sz="1900" b="1" u="sng">
              <a:solidFill>
                <a:srgbClr val="60311B"/>
              </a:solidFill>
              <a:latin typeface="Poppins Semi-Bold"/>
              <a:ea typeface="Poppins Semi-Bold"/>
              <a:cs typeface="Poppins Semi-Bold"/>
              <a:sym typeface="Poppins Semi-Bold"/>
              <a:hlinkClick r:id="rId11" tooltip="https://miro.com/welcomeonboard/S0h2VmFBa3ladnVpN2ZKa3M4WHZMbmNBZ0ZvR0k4VnZHbElGK2RJUGRta1plWFAvcmtQN3ZLRExnV3BOdWluaVQ1ckFwM2NHUlFKVUpZaE1sQ2QreElNTEFhTnptazR6Q3lxeWZNMzF3VHg0bUZwbnBwV3lJQzRCNC9scHY4SjkhZQ==?share_link_id=795307019065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51129" y="562291"/>
            <a:ext cx="8288165" cy="111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30"/>
              </a:lnSpc>
              <a:spcBef>
                <a:spcPct val="0"/>
              </a:spcBef>
            </a:pPr>
            <a:r>
              <a:rPr lang="en-US" sz="8500" spc="-263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РЕФЛЕКСІЯ</a:t>
            </a:r>
          </a:p>
        </p:txBody>
      </p:sp>
      <p:sp>
        <p:nvSpPr>
          <p:cNvPr id="4" name="Freeform 4"/>
          <p:cNvSpPr/>
          <p:nvPr/>
        </p:nvSpPr>
        <p:spPr>
          <a:xfrm>
            <a:off x="-808611" y="7354490"/>
            <a:ext cx="6362393" cy="5145586"/>
          </a:xfrm>
          <a:custGeom>
            <a:avLst/>
            <a:gdLst/>
            <a:ahLst/>
            <a:cxnLst/>
            <a:rect l="l" t="t" r="r" b="b"/>
            <a:pathLst>
              <a:path w="6362393" h="5145586">
                <a:moveTo>
                  <a:pt x="0" y="0"/>
                </a:moveTo>
                <a:lnTo>
                  <a:pt x="6362394" y="0"/>
                </a:lnTo>
                <a:lnTo>
                  <a:pt x="6362394" y="5145586"/>
                </a:lnTo>
                <a:lnTo>
                  <a:pt x="0" y="514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7621" y="3213505"/>
            <a:ext cx="7836758" cy="24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9"/>
              </a:lnSpc>
            </a:pPr>
            <a:r>
              <a:rPr lang="en-US" sz="2700" b="1">
                <a:solidFill>
                  <a:srgbClr val="60311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Перейдіть за покликанням та виконайте інтерактивну вправу на ресурсі wordwall</a:t>
            </a:r>
          </a:p>
          <a:p>
            <a:pPr algn="l">
              <a:lnSpc>
                <a:spcPts val="4779"/>
              </a:lnSpc>
            </a:pPr>
            <a:r>
              <a:rPr lang="en-US" sz="2700" b="1" u="sng">
                <a:solidFill>
                  <a:srgbClr val="60311B"/>
                </a:solidFill>
                <a:latin typeface="Poppins Semi-Bold"/>
                <a:ea typeface="Poppins Semi-Bold"/>
                <a:cs typeface="Poppins Semi-Bold"/>
                <a:sym typeface="Poppins Semi-Bold"/>
                <a:hlinkClick r:id="rId4" tooltip="https://wordwall.net/ru/resource/82061411"/>
              </a:rPr>
              <a:t>https://wordwall.net/ru/resource/82061411</a:t>
            </a:r>
            <a:r>
              <a:rPr lang="en-US" sz="2700" b="1">
                <a:solidFill>
                  <a:srgbClr val="60311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  <a:p>
            <a:pPr algn="l">
              <a:lnSpc>
                <a:spcPts val="5309"/>
              </a:lnSpc>
            </a:pPr>
            <a:endParaRPr lang="en-US" sz="2700" b="1">
              <a:solidFill>
                <a:srgbClr val="60311B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216618" y="1601655"/>
            <a:ext cx="6890499" cy="7083691"/>
          </a:xfrm>
          <a:custGeom>
            <a:avLst/>
            <a:gdLst/>
            <a:ahLst/>
            <a:cxnLst/>
            <a:rect l="l" t="t" r="r" b="b"/>
            <a:pathLst>
              <a:path w="6890499" h="7083691">
                <a:moveTo>
                  <a:pt x="0" y="0"/>
                </a:moveTo>
                <a:lnTo>
                  <a:pt x="6890499" y="0"/>
                </a:lnTo>
                <a:lnTo>
                  <a:pt x="6890499" y="7083690"/>
                </a:lnTo>
                <a:lnTo>
                  <a:pt x="0" y="7083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216618" y="-1315847"/>
            <a:ext cx="9194302" cy="2344547"/>
          </a:xfrm>
          <a:custGeom>
            <a:avLst/>
            <a:gdLst/>
            <a:ahLst/>
            <a:cxnLst/>
            <a:rect l="l" t="t" r="r" b="b"/>
            <a:pathLst>
              <a:path w="9194302" h="2344547">
                <a:moveTo>
                  <a:pt x="0" y="0"/>
                </a:moveTo>
                <a:lnTo>
                  <a:pt x="9194302" y="0"/>
                </a:lnTo>
                <a:lnTo>
                  <a:pt x="9194302" y="2344547"/>
                </a:lnTo>
                <a:lnTo>
                  <a:pt x="0" y="2344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14114" y="6495695"/>
            <a:ext cx="7836758" cy="3032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9"/>
              </a:lnSpc>
            </a:pPr>
            <a:r>
              <a:rPr lang="en-US" sz="2700" b="1">
                <a:solidFill>
                  <a:srgbClr val="60311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Перейдіть за покликанням та напишіть те, що найбільше запамяталося (не більше двох слів)</a:t>
            </a:r>
          </a:p>
          <a:p>
            <a:pPr algn="l">
              <a:lnSpc>
                <a:spcPts val="4779"/>
              </a:lnSpc>
            </a:pPr>
            <a:r>
              <a:rPr lang="en-US" sz="2700">
                <a:solidFill>
                  <a:srgbClr val="60311B"/>
                </a:solidFill>
                <a:latin typeface="Poppins"/>
                <a:ea typeface="Poppins"/>
                <a:cs typeface="Poppins"/>
                <a:sym typeface="Poppins"/>
              </a:rPr>
              <a:t>https://www.menti.com/aljifmyhxhx8</a:t>
            </a:r>
          </a:p>
          <a:p>
            <a:pPr algn="l">
              <a:lnSpc>
                <a:spcPts val="5309"/>
              </a:lnSpc>
            </a:pPr>
            <a:endParaRPr lang="en-US" sz="2700">
              <a:solidFill>
                <a:srgbClr val="60311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24689" y="582324"/>
            <a:ext cx="14638621" cy="8950902"/>
          </a:xfrm>
          <a:custGeom>
            <a:avLst/>
            <a:gdLst/>
            <a:ahLst/>
            <a:cxnLst/>
            <a:rect l="l" t="t" r="r" b="b"/>
            <a:pathLst>
              <a:path w="14638621" h="8950902">
                <a:moveTo>
                  <a:pt x="0" y="0"/>
                </a:moveTo>
                <a:lnTo>
                  <a:pt x="14638622" y="0"/>
                </a:lnTo>
                <a:lnTo>
                  <a:pt x="14638622" y="8950902"/>
                </a:lnTo>
                <a:lnTo>
                  <a:pt x="0" y="895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9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93371" y="4829077"/>
            <a:ext cx="11301259" cy="4704149"/>
          </a:xfrm>
          <a:custGeom>
            <a:avLst/>
            <a:gdLst/>
            <a:ahLst/>
            <a:cxnLst/>
            <a:rect l="l" t="t" r="r" b="b"/>
            <a:pathLst>
              <a:path w="11301259" h="4704149">
                <a:moveTo>
                  <a:pt x="0" y="0"/>
                </a:moveTo>
                <a:lnTo>
                  <a:pt x="11301258" y="0"/>
                </a:lnTo>
                <a:lnTo>
                  <a:pt x="11301258" y="4704149"/>
                </a:lnTo>
                <a:lnTo>
                  <a:pt x="0" y="4704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70838" y="2781208"/>
            <a:ext cx="9546325" cy="1781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06"/>
              </a:lnSpc>
              <a:spcBef>
                <a:spcPct val="0"/>
              </a:spcBef>
            </a:pP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Прочитати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параграф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21.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Розпочати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скла</a:t>
            </a:r>
            <a:r>
              <a:rPr lang="uk-UA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дання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ментальн</a:t>
            </a:r>
            <a:r>
              <a:rPr lang="uk-UA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ої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карт</a:t>
            </a:r>
            <a:r>
              <a:rPr lang="uk-UA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и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на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платформі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 </a:t>
            </a:r>
            <a:r>
              <a:rPr lang="en-US" sz="4700" spc="-145" dirty="0" err="1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Coogle</a:t>
            </a:r>
            <a:r>
              <a:rPr lang="en-US" sz="4700" spc="-145" dirty="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65045" y="1396852"/>
            <a:ext cx="12964144" cy="129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1"/>
              </a:lnSpc>
              <a:spcBef>
                <a:spcPct val="0"/>
              </a:spcBef>
            </a:pPr>
            <a:r>
              <a:rPr lang="en-US" sz="10002" spc="-310">
                <a:solidFill>
                  <a:srgbClr val="60311B"/>
                </a:solidFill>
                <a:latin typeface="Cantora One"/>
                <a:ea typeface="Cantora One"/>
                <a:cs typeface="Cantora One"/>
                <a:sym typeface="Cantora One"/>
              </a:rPr>
              <a:t>Домашнє завдання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44" b="-9444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6359685" y="984159"/>
            <a:ext cx="12066185" cy="7690989"/>
          </a:xfrm>
          <a:custGeom>
            <a:avLst/>
            <a:gdLst/>
            <a:ahLst/>
            <a:cxnLst/>
            <a:rect l="l" t="t" r="r" b="b"/>
            <a:pathLst>
              <a:path w="12066185" h="7690989">
                <a:moveTo>
                  <a:pt x="0" y="0"/>
                </a:moveTo>
                <a:lnTo>
                  <a:pt x="12066184" y="0"/>
                </a:lnTo>
                <a:lnTo>
                  <a:pt x="12066184" y="7690988"/>
                </a:lnTo>
                <a:lnTo>
                  <a:pt x="0" y="7690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99085">
            <a:off x="4322168" y="-1378387"/>
            <a:ext cx="13964138" cy="13043774"/>
          </a:xfrm>
          <a:custGeom>
            <a:avLst/>
            <a:gdLst/>
            <a:ahLst/>
            <a:cxnLst/>
            <a:rect l="l" t="t" r="r" b="b"/>
            <a:pathLst>
              <a:path w="13964138" h="13043774">
                <a:moveTo>
                  <a:pt x="0" y="0"/>
                </a:moveTo>
                <a:lnTo>
                  <a:pt x="13964138" y="0"/>
                </a:lnTo>
                <a:lnTo>
                  <a:pt x="13964138" y="13043774"/>
                </a:lnTo>
                <a:lnTo>
                  <a:pt x="0" y="13043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99085">
            <a:off x="71702" y="-346303"/>
            <a:ext cx="7396467" cy="13043774"/>
          </a:xfrm>
          <a:custGeom>
            <a:avLst/>
            <a:gdLst/>
            <a:ahLst/>
            <a:cxnLst/>
            <a:rect l="l" t="t" r="r" b="b"/>
            <a:pathLst>
              <a:path w="7396467" h="13043774">
                <a:moveTo>
                  <a:pt x="0" y="0"/>
                </a:moveTo>
                <a:lnTo>
                  <a:pt x="7396467" y="0"/>
                </a:lnTo>
                <a:lnTo>
                  <a:pt x="7396467" y="13043774"/>
                </a:lnTo>
                <a:lnTo>
                  <a:pt x="0" y="13043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8794"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279" y="1719691"/>
            <a:ext cx="8097073" cy="750082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8468464" y="300065"/>
            <a:ext cx="1351073" cy="1457270"/>
          </a:xfrm>
          <a:custGeom>
            <a:avLst/>
            <a:gdLst/>
            <a:ahLst/>
            <a:cxnLst/>
            <a:rect l="l" t="t" r="r" b="b"/>
            <a:pathLst>
              <a:path w="1351073" h="1457270">
                <a:moveTo>
                  <a:pt x="0" y="0"/>
                </a:moveTo>
                <a:lnTo>
                  <a:pt x="1351072" y="0"/>
                </a:lnTo>
                <a:lnTo>
                  <a:pt x="1351072" y="1457270"/>
                </a:lnTo>
                <a:lnTo>
                  <a:pt x="0" y="1457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90011">
            <a:off x="102205" y="810901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0011">
            <a:off x="13123689" y="920616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6"/>
                </a:lnTo>
                <a:lnTo>
                  <a:pt x="0" y="13259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04897" y="6907592"/>
            <a:ext cx="4344948" cy="3728755"/>
          </a:xfrm>
          <a:custGeom>
            <a:avLst/>
            <a:gdLst/>
            <a:ahLst/>
            <a:cxnLst/>
            <a:rect l="l" t="t" r="r" b="b"/>
            <a:pathLst>
              <a:path w="4344948" h="3728755">
                <a:moveTo>
                  <a:pt x="0" y="0"/>
                </a:moveTo>
                <a:lnTo>
                  <a:pt x="4344948" y="0"/>
                </a:lnTo>
                <a:lnTo>
                  <a:pt x="4344948" y="3728755"/>
                </a:lnTo>
                <a:lnTo>
                  <a:pt x="0" y="37287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883671">
            <a:off x="-653647" y="347274"/>
            <a:ext cx="3364693" cy="4895718"/>
          </a:xfrm>
          <a:custGeom>
            <a:avLst/>
            <a:gdLst/>
            <a:ahLst/>
            <a:cxnLst/>
            <a:rect l="l" t="t" r="r" b="b"/>
            <a:pathLst>
              <a:path w="3364693" h="4895718">
                <a:moveTo>
                  <a:pt x="0" y="0"/>
                </a:moveTo>
                <a:lnTo>
                  <a:pt x="3364694" y="0"/>
                </a:lnTo>
                <a:lnTo>
                  <a:pt x="3364694" y="4895717"/>
                </a:lnTo>
                <a:lnTo>
                  <a:pt x="0" y="4895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12172" y="2795133"/>
            <a:ext cx="1519107" cy="1653449"/>
          </a:xfrm>
          <a:custGeom>
            <a:avLst/>
            <a:gdLst/>
            <a:ahLst/>
            <a:cxnLst/>
            <a:rect l="l" t="t" r="r" b="b"/>
            <a:pathLst>
              <a:path w="1519107" h="1653449">
                <a:moveTo>
                  <a:pt x="0" y="0"/>
                </a:moveTo>
                <a:lnTo>
                  <a:pt x="1519106" y="0"/>
                </a:lnTo>
                <a:lnTo>
                  <a:pt x="1519106" y="1653449"/>
                </a:lnTo>
                <a:lnTo>
                  <a:pt x="0" y="1653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30543" y="4829653"/>
            <a:ext cx="1604538" cy="1604538"/>
          </a:xfrm>
          <a:custGeom>
            <a:avLst/>
            <a:gdLst/>
            <a:ahLst/>
            <a:cxnLst/>
            <a:rect l="l" t="t" r="r" b="b"/>
            <a:pathLst>
              <a:path w="1604538" h="1604538">
                <a:moveTo>
                  <a:pt x="0" y="0"/>
                </a:moveTo>
                <a:lnTo>
                  <a:pt x="1604538" y="0"/>
                </a:lnTo>
                <a:lnTo>
                  <a:pt x="1604538" y="1604538"/>
                </a:lnTo>
                <a:lnTo>
                  <a:pt x="0" y="1604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69416" y="2867083"/>
            <a:ext cx="1559498" cy="1655837"/>
          </a:xfrm>
          <a:custGeom>
            <a:avLst/>
            <a:gdLst/>
            <a:ahLst/>
            <a:cxnLst/>
            <a:rect l="l" t="t" r="r" b="b"/>
            <a:pathLst>
              <a:path w="1559498" h="1655837">
                <a:moveTo>
                  <a:pt x="0" y="0"/>
                </a:moveTo>
                <a:lnTo>
                  <a:pt x="1559498" y="0"/>
                </a:lnTo>
                <a:lnTo>
                  <a:pt x="1559498" y="1655838"/>
                </a:lnTo>
                <a:lnTo>
                  <a:pt x="0" y="16558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849165" y="4649598"/>
            <a:ext cx="1686026" cy="1964649"/>
          </a:xfrm>
          <a:custGeom>
            <a:avLst/>
            <a:gdLst/>
            <a:ahLst/>
            <a:cxnLst/>
            <a:rect l="l" t="t" r="r" b="b"/>
            <a:pathLst>
              <a:path w="1686026" h="1964649">
                <a:moveTo>
                  <a:pt x="0" y="0"/>
                </a:moveTo>
                <a:lnTo>
                  <a:pt x="1686025" y="0"/>
                </a:lnTo>
                <a:lnTo>
                  <a:pt x="1686025" y="1964648"/>
                </a:lnTo>
                <a:lnTo>
                  <a:pt x="0" y="19646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935081" y="6004197"/>
            <a:ext cx="1574121" cy="2148305"/>
          </a:xfrm>
          <a:custGeom>
            <a:avLst/>
            <a:gdLst/>
            <a:ahLst/>
            <a:cxnLst/>
            <a:rect l="l" t="t" r="r" b="b"/>
            <a:pathLst>
              <a:path w="1574121" h="2148305">
                <a:moveTo>
                  <a:pt x="0" y="0"/>
                </a:moveTo>
                <a:lnTo>
                  <a:pt x="1574121" y="0"/>
                </a:lnTo>
                <a:lnTo>
                  <a:pt x="1574121" y="2148305"/>
                </a:lnTo>
                <a:lnTo>
                  <a:pt x="0" y="214830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198513" y="3705708"/>
            <a:ext cx="5955208" cy="211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Правила роботи на уроці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44" b="-9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68464" y="-4363373"/>
            <a:ext cx="10304505" cy="6568094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4" y="0"/>
                </a:lnTo>
                <a:lnTo>
                  <a:pt x="10304504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36041" y="-3816854"/>
            <a:ext cx="10304505" cy="6568094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5" y="0"/>
                </a:lnTo>
                <a:lnTo>
                  <a:pt x="10304505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99085">
            <a:off x="1157913" y="-2243530"/>
            <a:ext cx="16578518" cy="15485843"/>
          </a:xfrm>
          <a:custGeom>
            <a:avLst/>
            <a:gdLst/>
            <a:ahLst/>
            <a:cxnLst/>
            <a:rect l="l" t="t" r="r" b="b"/>
            <a:pathLst>
              <a:path w="16578518" h="15485843">
                <a:moveTo>
                  <a:pt x="0" y="0"/>
                </a:moveTo>
                <a:lnTo>
                  <a:pt x="16578518" y="0"/>
                </a:lnTo>
                <a:lnTo>
                  <a:pt x="16578518" y="15485843"/>
                </a:lnTo>
                <a:lnTo>
                  <a:pt x="0" y="15485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68464" y="0"/>
            <a:ext cx="1351073" cy="1457270"/>
          </a:xfrm>
          <a:custGeom>
            <a:avLst/>
            <a:gdLst/>
            <a:ahLst/>
            <a:cxnLst/>
            <a:rect l="l" t="t" r="r" b="b"/>
            <a:pathLst>
              <a:path w="1351073" h="1457270">
                <a:moveTo>
                  <a:pt x="0" y="0"/>
                </a:moveTo>
                <a:lnTo>
                  <a:pt x="1351072" y="0"/>
                </a:lnTo>
                <a:lnTo>
                  <a:pt x="1351072" y="1457270"/>
                </a:lnTo>
                <a:lnTo>
                  <a:pt x="0" y="14572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1757">
            <a:off x="11797628" y="8256769"/>
            <a:ext cx="4586641" cy="1077861"/>
          </a:xfrm>
          <a:custGeom>
            <a:avLst/>
            <a:gdLst/>
            <a:ahLst/>
            <a:cxnLst/>
            <a:rect l="l" t="t" r="r" b="b"/>
            <a:pathLst>
              <a:path w="4586641" h="1077861">
                <a:moveTo>
                  <a:pt x="0" y="0"/>
                </a:moveTo>
                <a:lnTo>
                  <a:pt x="4586641" y="0"/>
                </a:lnTo>
                <a:lnTo>
                  <a:pt x="4586641" y="1077860"/>
                </a:lnTo>
                <a:lnTo>
                  <a:pt x="0" y="1077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41757">
            <a:off x="1662805" y="959877"/>
            <a:ext cx="4586641" cy="1077861"/>
          </a:xfrm>
          <a:custGeom>
            <a:avLst/>
            <a:gdLst/>
            <a:ahLst/>
            <a:cxnLst/>
            <a:rect l="l" t="t" r="r" b="b"/>
            <a:pathLst>
              <a:path w="4586641" h="1077861">
                <a:moveTo>
                  <a:pt x="0" y="0"/>
                </a:moveTo>
                <a:lnTo>
                  <a:pt x="4586642" y="0"/>
                </a:lnTo>
                <a:lnTo>
                  <a:pt x="4586642" y="1077861"/>
                </a:lnTo>
                <a:lnTo>
                  <a:pt x="0" y="10778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248051"/>
            <a:ext cx="3625644" cy="3038949"/>
          </a:xfrm>
          <a:custGeom>
            <a:avLst/>
            <a:gdLst/>
            <a:ahLst/>
            <a:cxnLst/>
            <a:rect l="l" t="t" r="r" b="b"/>
            <a:pathLst>
              <a:path w="3625644" h="3038949">
                <a:moveTo>
                  <a:pt x="0" y="0"/>
                </a:moveTo>
                <a:lnTo>
                  <a:pt x="3625644" y="0"/>
                </a:lnTo>
                <a:lnTo>
                  <a:pt x="3625644" y="3038949"/>
                </a:lnTo>
                <a:lnTo>
                  <a:pt x="0" y="303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4132815"/>
            <a:ext cx="6607990" cy="5443332"/>
          </a:xfrm>
          <a:custGeom>
            <a:avLst/>
            <a:gdLst/>
            <a:ahLst/>
            <a:cxnLst/>
            <a:rect l="l" t="t" r="r" b="b"/>
            <a:pathLst>
              <a:path w="6607990" h="5443332">
                <a:moveTo>
                  <a:pt x="0" y="0"/>
                </a:moveTo>
                <a:lnTo>
                  <a:pt x="6607990" y="0"/>
                </a:lnTo>
                <a:lnTo>
                  <a:pt x="6607990" y="5443332"/>
                </a:lnTo>
                <a:lnTo>
                  <a:pt x="0" y="5443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66531" y="2176145"/>
            <a:ext cx="9893897" cy="172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500"/>
              </a:lnSpc>
              <a:buAutoNum type="arabicPeriod"/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Перейдіть за покликанням</a:t>
            </a:r>
          </a:p>
          <a:p>
            <a:pPr marL="777240" lvl="1" indent="-388620" algn="l">
              <a:lnSpc>
                <a:spcPts val="4500"/>
              </a:lnSpc>
              <a:buAutoNum type="arabicPeriod"/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У вказаній графі введіть своє прізвище та ім’я</a:t>
            </a:r>
          </a:p>
          <a:p>
            <a:pPr marL="777240" lvl="1" indent="-388620" algn="l">
              <a:lnSpc>
                <a:spcPts val="4500"/>
              </a:lnSpc>
              <a:buAutoNum type="arabicPeriod"/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Натисніть “Старт” та виконайте завдання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55055" y="836909"/>
            <a:ext cx="11577890" cy="136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6300" b="1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Перевірка домашнього завдання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6473" y="4910111"/>
            <a:ext cx="10309885" cy="3707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СТАРТ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https://redmenta.com/uk/solve?ks_id=944498888&amp;utm_source=redmenta&amp;utm_medium=worksheet&amp;utm_campaign=worksheet_share</a:t>
            </a:r>
          </a:p>
          <a:p>
            <a:pPr algn="ctr">
              <a:lnSpc>
                <a:spcPts val="12460"/>
              </a:lnSpc>
              <a:spcBef>
                <a:spcPct val="0"/>
              </a:spcBef>
            </a:pPr>
            <a:endParaRPr lang="en-US" sz="1700">
              <a:solidFill>
                <a:srgbClr val="592718"/>
              </a:solidFill>
              <a:latin typeface="Jorick"/>
              <a:ea typeface="Jorick"/>
              <a:cs typeface="Jorick"/>
              <a:sym typeface="Jori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44" b="-9444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6359685" y="984159"/>
            <a:ext cx="12066185" cy="7690989"/>
          </a:xfrm>
          <a:custGeom>
            <a:avLst/>
            <a:gdLst/>
            <a:ahLst/>
            <a:cxnLst/>
            <a:rect l="l" t="t" r="r" b="b"/>
            <a:pathLst>
              <a:path w="12066185" h="7690989">
                <a:moveTo>
                  <a:pt x="0" y="0"/>
                </a:moveTo>
                <a:lnTo>
                  <a:pt x="12066184" y="0"/>
                </a:lnTo>
                <a:lnTo>
                  <a:pt x="12066184" y="7690988"/>
                </a:lnTo>
                <a:lnTo>
                  <a:pt x="0" y="7690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99085">
            <a:off x="4103118" y="-1384539"/>
            <a:ext cx="14003288" cy="13043774"/>
          </a:xfrm>
          <a:custGeom>
            <a:avLst/>
            <a:gdLst/>
            <a:ahLst/>
            <a:cxnLst/>
            <a:rect l="l" t="t" r="r" b="b"/>
            <a:pathLst>
              <a:path w="14003288" h="13043774">
                <a:moveTo>
                  <a:pt x="0" y="0"/>
                </a:moveTo>
                <a:lnTo>
                  <a:pt x="14003288" y="0"/>
                </a:lnTo>
                <a:lnTo>
                  <a:pt x="14003288" y="13043774"/>
                </a:lnTo>
                <a:lnTo>
                  <a:pt x="0" y="13043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0" b="-140"/>
            </a:stretch>
          </a:blipFill>
        </p:spPr>
      </p:sp>
      <p:sp>
        <p:nvSpPr>
          <p:cNvPr id="5" name="Freeform 5"/>
          <p:cNvSpPr/>
          <p:nvPr/>
        </p:nvSpPr>
        <p:spPr>
          <a:xfrm rot="-1099085">
            <a:off x="386156" y="-346303"/>
            <a:ext cx="7396467" cy="13043774"/>
          </a:xfrm>
          <a:custGeom>
            <a:avLst/>
            <a:gdLst/>
            <a:ahLst/>
            <a:cxnLst/>
            <a:rect l="l" t="t" r="r" b="b"/>
            <a:pathLst>
              <a:path w="7396467" h="13043774">
                <a:moveTo>
                  <a:pt x="0" y="0"/>
                </a:moveTo>
                <a:lnTo>
                  <a:pt x="7396467" y="0"/>
                </a:lnTo>
                <a:lnTo>
                  <a:pt x="7396467" y="13043774"/>
                </a:lnTo>
                <a:lnTo>
                  <a:pt x="0" y="13043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87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47971" y="3159222"/>
            <a:ext cx="3348079" cy="334807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184" y="0"/>
                  </a:moveTo>
                  <a:lnTo>
                    <a:pt x="759616" y="0"/>
                  </a:lnTo>
                  <a:cubicBezTo>
                    <a:pt x="788989" y="0"/>
                    <a:pt x="812800" y="23811"/>
                    <a:pt x="812800" y="53184"/>
                  </a:cubicBezTo>
                  <a:lnTo>
                    <a:pt x="812800" y="759616"/>
                  </a:lnTo>
                  <a:cubicBezTo>
                    <a:pt x="812800" y="788989"/>
                    <a:pt x="788989" y="812800"/>
                    <a:pt x="759616" y="812800"/>
                  </a:cubicBezTo>
                  <a:lnTo>
                    <a:pt x="53184" y="812800"/>
                  </a:lnTo>
                  <a:cubicBezTo>
                    <a:pt x="23811" y="812800"/>
                    <a:pt x="0" y="788989"/>
                    <a:pt x="0" y="759616"/>
                  </a:cubicBezTo>
                  <a:lnTo>
                    <a:pt x="0" y="53184"/>
                  </a:lnTo>
                  <a:cubicBezTo>
                    <a:pt x="0" y="23811"/>
                    <a:pt x="23811" y="0"/>
                    <a:pt x="53184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516072" y="3282072"/>
            <a:ext cx="3348079" cy="33480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3184" y="0"/>
                  </a:moveTo>
                  <a:lnTo>
                    <a:pt x="759616" y="0"/>
                  </a:lnTo>
                  <a:cubicBezTo>
                    <a:pt x="788989" y="0"/>
                    <a:pt x="812800" y="23811"/>
                    <a:pt x="812800" y="53184"/>
                  </a:cubicBezTo>
                  <a:lnTo>
                    <a:pt x="812800" y="759616"/>
                  </a:lnTo>
                  <a:cubicBezTo>
                    <a:pt x="812800" y="788989"/>
                    <a:pt x="788989" y="812800"/>
                    <a:pt x="759616" y="812800"/>
                  </a:cubicBezTo>
                  <a:lnTo>
                    <a:pt x="53184" y="812800"/>
                  </a:lnTo>
                  <a:cubicBezTo>
                    <a:pt x="23811" y="812800"/>
                    <a:pt x="0" y="788989"/>
                    <a:pt x="0" y="759616"/>
                  </a:cubicBezTo>
                  <a:lnTo>
                    <a:pt x="0" y="53184"/>
                  </a:lnTo>
                  <a:cubicBezTo>
                    <a:pt x="0" y="23811"/>
                    <a:pt x="23811" y="0"/>
                    <a:pt x="53184" y="0"/>
                  </a:cubicBezTo>
                  <a:close/>
                </a:path>
              </a:pathLst>
            </a:custGeom>
            <a:blipFill>
              <a:blip r:embed="rId7"/>
              <a:stretch>
                <a:fillRect t="-16105" b="-161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8468464" y="300065"/>
            <a:ext cx="1351073" cy="1457270"/>
          </a:xfrm>
          <a:custGeom>
            <a:avLst/>
            <a:gdLst/>
            <a:ahLst/>
            <a:cxnLst/>
            <a:rect l="l" t="t" r="r" b="b"/>
            <a:pathLst>
              <a:path w="1351073" h="1457270">
                <a:moveTo>
                  <a:pt x="0" y="0"/>
                </a:moveTo>
                <a:lnTo>
                  <a:pt x="1351072" y="0"/>
                </a:lnTo>
                <a:lnTo>
                  <a:pt x="1351072" y="1457270"/>
                </a:lnTo>
                <a:lnTo>
                  <a:pt x="0" y="1457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880210">
            <a:off x="13737988" y="1090144"/>
            <a:ext cx="4586641" cy="1077861"/>
          </a:xfrm>
          <a:custGeom>
            <a:avLst/>
            <a:gdLst/>
            <a:ahLst/>
            <a:cxnLst/>
            <a:rect l="l" t="t" r="r" b="b"/>
            <a:pathLst>
              <a:path w="4586641" h="1077861">
                <a:moveTo>
                  <a:pt x="0" y="0"/>
                </a:moveTo>
                <a:lnTo>
                  <a:pt x="4586641" y="0"/>
                </a:lnTo>
                <a:lnTo>
                  <a:pt x="4586641" y="1077860"/>
                </a:lnTo>
                <a:lnTo>
                  <a:pt x="0" y="107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80210">
            <a:off x="-10372" y="7911843"/>
            <a:ext cx="4586641" cy="1077861"/>
          </a:xfrm>
          <a:custGeom>
            <a:avLst/>
            <a:gdLst/>
            <a:ahLst/>
            <a:cxnLst/>
            <a:rect l="l" t="t" r="r" b="b"/>
            <a:pathLst>
              <a:path w="4586641" h="1077861">
                <a:moveTo>
                  <a:pt x="0" y="0"/>
                </a:moveTo>
                <a:lnTo>
                  <a:pt x="4586641" y="0"/>
                </a:lnTo>
                <a:lnTo>
                  <a:pt x="4586641" y="1077861"/>
                </a:lnTo>
                <a:lnTo>
                  <a:pt x="0" y="10778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3372" y="759560"/>
            <a:ext cx="2845530" cy="2095345"/>
          </a:xfrm>
          <a:custGeom>
            <a:avLst/>
            <a:gdLst/>
            <a:ahLst/>
            <a:cxnLst/>
            <a:rect l="l" t="t" r="r" b="b"/>
            <a:pathLst>
              <a:path w="2845530" h="2095345">
                <a:moveTo>
                  <a:pt x="0" y="0"/>
                </a:moveTo>
                <a:lnTo>
                  <a:pt x="2845530" y="0"/>
                </a:lnTo>
                <a:lnTo>
                  <a:pt x="2845530" y="2095345"/>
                </a:lnTo>
                <a:lnTo>
                  <a:pt x="0" y="2095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66286" y="6507301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847971" y="6769201"/>
            <a:ext cx="3026099" cy="114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600" b="1">
                <a:solidFill>
                  <a:srgbClr val="592718"/>
                </a:solidFill>
                <a:latin typeface="Malik Bold"/>
                <a:ea typeface="Malik Bold"/>
                <a:cs typeface="Malik Bold"/>
                <a:sym typeface="Malik Bold"/>
              </a:rPr>
              <a:t>ВІДСКАНУЙ QR-КОД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4389" y="1505249"/>
            <a:ext cx="10740513" cy="102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ЗВЕРНЕННЯ Б. ХМЕЛЬНИЦЬКОГО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38521" y="6974941"/>
            <a:ext cx="342563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</a:pPr>
            <a:r>
              <a:rPr lang="en-US" sz="2999" b="1">
                <a:solidFill>
                  <a:srgbClr val="592718"/>
                </a:solidFill>
                <a:latin typeface="Malik Medium"/>
                <a:ea typeface="Malik Medium"/>
                <a:cs typeface="Malik Medium"/>
                <a:sym typeface="Malik Medium"/>
              </a:rPr>
              <a:t>БОГДАН </a:t>
            </a:r>
          </a:p>
          <a:p>
            <a:pPr algn="ctr">
              <a:lnSpc>
                <a:spcPts val="3749"/>
              </a:lnSpc>
            </a:pPr>
            <a:r>
              <a:rPr lang="en-US" sz="2999" b="1">
                <a:solidFill>
                  <a:srgbClr val="592718"/>
                </a:solidFill>
                <a:latin typeface="Malik Medium"/>
                <a:ea typeface="Malik Medium"/>
                <a:cs typeface="Malik Medium"/>
                <a:sym typeface="Malik Medium"/>
              </a:rPr>
              <a:t>ХМЕЛЬНИЦЬКИЙ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64151" y="2954943"/>
            <a:ext cx="7075128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Запитання до відео-матеріалу: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1)Хто такий Богдан Хмельницький, і яку роль він відіграв в історії України?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2)Якими цінностями керувалися козаки у своїй боротьбі за незалежність?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3)   Що, на думку Богдана Хмельницького, є найголовнішою силою українців? Чому це важливо?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4)Чому важливо пам’ятати історію свого народу? Як це може допомогти у майбутньому?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499">
              <a:solidFill>
                <a:srgbClr val="592718"/>
              </a:solidFill>
              <a:latin typeface="Jorick"/>
              <a:ea typeface="Jorick"/>
              <a:cs typeface="Jorick"/>
              <a:sym typeface="Jori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7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070114" y="934143"/>
            <a:ext cx="13207892" cy="8418713"/>
          </a:xfrm>
          <a:custGeom>
            <a:avLst/>
            <a:gdLst/>
            <a:ahLst/>
            <a:cxnLst/>
            <a:rect l="l" t="t" r="r" b="b"/>
            <a:pathLst>
              <a:path w="13207892" h="8418713">
                <a:moveTo>
                  <a:pt x="0" y="0"/>
                </a:moveTo>
                <a:lnTo>
                  <a:pt x="13207892" y="0"/>
                </a:lnTo>
                <a:lnTo>
                  <a:pt x="13207892" y="8418714"/>
                </a:lnTo>
                <a:lnTo>
                  <a:pt x="0" y="841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99085">
            <a:off x="2161931" y="-1378387"/>
            <a:ext cx="13964138" cy="13043774"/>
          </a:xfrm>
          <a:custGeom>
            <a:avLst/>
            <a:gdLst/>
            <a:ahLst/>
            <a:cxnLst/>
            <a:rect l="l" t="t" r="r" b="b"/>
            <a:pathLst>
              <a:path w="13964138" h="13043774">
                <a:moveTo>
                  <a:pt x="0" y="0"/>
                </a:moveTo>
                <a:lnTo>
                  <a:pt x="13964138" y="0"/>
                </a:lnTo>
                <a:lnTo>
                  <a:pt x="13964138" y="13043774"/>
                </a:lnTo>
                <a:lnTo>
                  <a:pt x="0" y="13043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8464" y="300065"/>
            <a:ext cx="1351073" cy="1457270"/>
          </a:xfrm>
          <a:custGeom>
            <a:avLst/>
            <a:gdLst/>
            <a:ahLst/>
            <a:cxnLst/>
            <a:rect l="l" t="t" r="r" b="b"/>
            <a:pathLst>
              <a:path w="1351073" h="1457270">
                <a:moveTo>
                  <a:pt x="0" y="0"/>
                </a:moveTo>
                <a:lnTo>
                  <a:pt x="1351072" y="0"/>
                </a:lnTo>
                <a:lnTo>
                  <a:pt x="1351072" y="1457270"/>
                </a:lnTo>
                <a:lnTo>
                  <a:pt x="0" y="1457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90011">
            <a:off x="2330880" y="810901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45148" y="4679856"/>
            <a:ext cx="10197704" cy="28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План</a:t>
            </a:r>
          </a:p>
          <a:p>
            <a:pPr algn="ctr">
              <a:lnSpc>
                <a:spcPts val="4500"/>
              </a:lnSpc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1.Початок козацької революції</a:t>
            </a:r>
          </a:p>
          <a:p>
            <a:pPr algn="ctr">
              <a:lnSpc>
                <a:spcPts val="4500"/>
              </a:lnSpc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2.Розгортання воєнних дій 1648-1649 рр.</a:t>
            </a:r>
          </a:p>
          <a:p>
            <a:pPr algn="ctr">
              <a:lnSpc>
                <a:spcPts val="4500"/>
              </a:lnSpc>
            </a:pPr>
            <a:r>
              <a:rPr lang="en-US" sz="3600">
                <a:solidFill>
                  <a:srgbClr val="592718"/>
                </a:solidFill>
                <a:latin typeface="Malik"/>
                <a:ea typeface="Malik"/>
                <a:cs typeface="Malik"/>
                <a:sym typeface="Malik"/>
              </a:rPr>
              <a:t>3.Зборівський договір</a:t>
            </a: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endParaRPr lang="en-US" sz="3600">
              <a:solidFill>
                <a:srgbClr val="592718"/>
              </a:solidFill>
              <a:latin typeface="Malik"/>
              <a:ea typeface="Malik"/>
              <a:cs typeface="Malik"/>
              <a:sym typeface="Malik"/>
            </a:endParaRPr>
          </a:p>
        </p:txBody>
      </p:sp>
      <p:sp>
        <p:nvSpPr>
          <p:cNvPr id="7" name="Freeform 7"/>
          <p:cNvSpPr/>
          <p:nvPr/>
        </p:nvSpPr>
        <p:spPr>
          <a:xfrm rot="1090011">
            <a:off x="11891531" y="62055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5961" y="5461540"/>
            <a:ext cx="3738461" cy="5114810"/>
          </a:xfrm>
          <a:custGeom>
            <a:avLst/>
            <a:gdLst/>
            <a:ahLst/>
            <a:cxnLst/>
            <a:rect l="l" t="t" r="r" b="b"/>
            <a:pathLst>
              <a:path w="3738461" h="5114810">
                <a:moveTo>
                  <a:pt x="0" y="0"/>
                </a:moveTo>
                <a:lnTo>
                  <a:pt x="3738461" y="0"/>
                </a:lnTo>
                <a:lnTo>
                  <a:pt x="3738461" y="5114811"/>
                </a:lnTo>
                <a:lnTo>
                  <a:pt x="0" y="5114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87840" y="2079531"/>
            <a:ext cx="2300762" cy="3063969"/>
          </a:xfrm>
          <a:custGeom>
            <a:avLst/>
            <a:gdLst/>
            <a:ahLst/>
            <a:cxnLst/>
            <a:rect l="l" t="t" r="r" b="b"/>
            <a:pathLst>
              <a:path w="2300762" h="3063969">
                <a:moveTo>
                  <a:pt x="0" y="0"/>
                </a:moveTo>
                <a:lnTo>
                  <a:pt x="2300762" y="0"/>
                </a:lnTo>
                <a:lnTo>
                  <a:pt x="2300762" y="3063969"/>
                </a:lnTo>
                <a:lnTo>
                  <a:pt x="0" y="3063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19387" y="2250981"/>
            <a:ext cx="10909554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5000" b="1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Тема уроку: Національно-визвольна війна українського народу: воєнні події 1648-1649 рр.  </a:t>
            </a:r>
          </a:p>
          <a:p>
            <a:pPr algn="ctr">
              <a:lnSpc>
                <a:spcPts val="4050"/>
              </a:lnSpc>
            </a:pPr>
            <a:endParaRPr lang="en-US" sz="5000" b="1">
              <a:solidFill>
                <a:srgbClr val="592718"/>
              </a:solidFill>
              <a:latin typeface="Jorick"/>
              <a:ea typeface="Jorick"/>
              <a:cs typeface="Jorick"/>
              <a:sym typeface="Jori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/>
            <a:stretch>
              <a:fillRect l="-6544" t="-10663" r="-18425" b="-31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42383" y="9268956"/>
            <a:ext cx="6693477" cy="931509"/>
          </a:xfrm>
          <a:custGeom>
            <a:avLst/>
            <a:gdLst/>
            <a:ahLst/>
            <a:cxnLst/>
            <a:rect l="l" t="t" r="r" b="b"/>
            <a:pathLst>
              <a:path w="6693477" h="931509">
                <a:moveTo>
                  <a:pt x="0" y="0"/>
                </a:moveTo>
                <a:lnTo>
                  <a:pt x="6693477" y="0"/>
                </a:lnTo>
                <a:lnTo>
                  <a:pt x="6693477" y="931509"/>
                </a:lnTo>
                <a:lnTo>
                  <a:pt x="0" y="931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23011" y="1074615"/>
            <a:ext cx="15112849" cy="8300254"/>
            <a:chOff x="0" y="0"/>
            <a:chExt cx="20150465" cy="1106700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50465" cy="11067005"/>
              <a:chOff x="0" y="0"/>
              <a:chExt cx="4056477" cy="222789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056477" cy="2227892"/>
              </a:xfrm>
              <a:custGeom>
                <a:avLst/>
                <a:gdLst/>
                <a:ahLst/>
                <a:cxnLst/>
                <a:rect l="l" t="t" r="r" b="b"/>
                <a:pathLst>
                  <a:path w="4056477" h="2227892">
                    <a:moveTo>
                      <a:pt x="0" y="0"/>
                    </a:moveTo>
                    <a:lnTo>
                      <a:pt x="4056477" y="0"/>
                    </a:lnTo>
                    <a:lnTo>
                      <a:pt x="4056477" y="2227892"/>
                    </a:lnTo>
                    <a:lnTo>
                      <a:pt x="0" y="2227892"/>
                    </a:lnTo>
                    <a:close/>
                  </a:path>
                </a:pathLst>
              </a:custGeom>
              <a:solidFill>
                <a:srgbClr val="EBE7E0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38100"/>
                <a:ext cx="4056477" cy="2189792"/>
              </a:xfrm>
              <a:prstGeom prst="rect">
                <a:avLst/>
              </a:prstGeom>
            </p:spPr>
            <p:txBody>
              <a:bodyPr lIns="57545" tIns="57545" rIns="57545" bIns="57545" rtlCol="0" anchor="ctr"/>
              <a:lstStyle/>
              <a:p>
                <a:pPr algn="ctr">
                  <a:lnSpc>
                    <a:spcPts val="2258"/>
                  </a:lnSpc>
                </a:pPr>
                <a:endParaRPr/>
              </a:p>
            </p:txBody>
          </p:sp>
        </p:grpSp>
        <p:pic>
          <p:nvPicPr>
            <p:cNvPr id="8" name="Picture 8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rcRect l="2374" r="2374"/>
            <a:stretch>
              <a:fillRect/>
            </a:stretch>
          </p:blipFill>
          <p:spPr>
            <a:xfrm>
              <a:off x="456226" y="465463"/>
              <a:ext cx="19205273" cy="1008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13041" y="2247900"/>
            <a:ext cx="7183009" cy="2036799"/>
            <a:chOff x="0" y="0"/>
            <a:chExt cx="2340023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0023" cy="406400"/>
            </a:xfrm>
            <a:custGeom>
              <a:avLst/>
              <a:gdLst/>
              <a:ahLst/>
              <a:cxnLst/>
              <a:rect l="l" t="t" r="r" b="b"/>
              <a:pathLst>
                <a:path w="2340023" h="406400">
                  <a:moveTo>
                    <a:pt x="2136823" y="0"/>
                  </a:moveTo>
                  <a:cubicBezTo>
                    <a:pt x="2249048" y="0"/>
                    <a:pt x="2340023" y="90976"/>
                    <a:pt x="2340023" y="203200"/>
                  </a:cubicBezTo>
                  <a:cubicBezTo>
                    <a:pt x="2340023" y="315424"/>
                    <a:pt x="2249048" y="406400"/>
                    <a:pt x="21368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F1EC"/>
            </a:solidFill>
            <a:ln w="57150" cap="sq">
              <a:solidFill>
                <a:srgbClr val="4B412E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2340023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278929" y="2472449"/>
            <a:ext cx="6714948" cy="194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50"/>
              </a:lnSpc>
            </a:pPr>
            <a:r>
              <a:rPr lang="en-US" sz="10500" dirty="0" err="1">
                <a:solidFill>
                  <a:srgbClr val="543110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Вогнем</a:t>
            </a:r>
            <a:r>
              <a:rPr lang="en-US" sz="10500" dirty="0">
                <a:solidFill>
                  <a:srgbClr val="543110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 і </a:t>
            </a:r>
            <a:r>
              <a:rPr lang="en-US" sz="10500" dirty="0" err="1">
                <a:solidFill>
                  <a:srgbClr val="543110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мечем</a:t>
            </a:r>
            <a:endParaRPr lang="en-US" sz="10500" dirty="0">
              <a:solidFill>
                <a:srgbClr val="543110"/>
              </a:solidFill>
              <a:latin typeface="Sloop Script Pro"/>
              <a:ea typeface="Sloop Script Pro"/>
              <a:cs typeface="Sloop Script Pro"/>
              <a:sym typeface="Sloop Script Pro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928944" y="824641"/>
            <a:ext cx="500983" cy="499948"/>
          </a:xfrm>
          <a:custGeom>
            <a:avLst/>
            <a:gdLst/>
            <a:ahLst/>
            <a:cxnLst/>
            <a:rect l="l" t="t" r="r" b="b"/>
            <a:pathLst>
              <a:path w="500983" h="499948">
                <a:moveTo>
                  <a:pt x="0" y="0"/>
                </a:moveTo>
                <a:lnTo>
                  <a:pt x="500983" y="0"/>
                </a:lnTo>
                <a:lnTo>
                  <a:pt x="500983" y="499948"/>
                </a:lnTo>
                <a:lnTo>
                  <a:pt x="0" y="4999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9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13758997" y="1905920"/>
            <a:ext cx="12066185" cy="7690989"/>
          </a:xfrm>
          <a:custGeom>
            <a:avLst/>
            <a:gdLst/>
            <a:ahLst/>
            <a:cxnLst/>
            <a:rect l="l" t="t" r="r" b="b"/>
            <a:pathLst>
              <a:path w="12066185" h="7690989">
                <a:moveTo>
                  <a:pt x="12066185" y="7690989"/>
                </a:moveTo>
                <a:lnTo>
                  <a:pt x="0" y="7690989"/>
                </a:lnTo>
                <a:lnTo>
                  <a:pt x="0" y="0"/>
                </a:lnTo>
                <a:lnTo>
                  <a:pt x="12066185" y="0"/>
                </a:lnTo>
                <a:lnTo>
                  <a:pt x="12066185" y="769098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99085">
            <a:off x="2161931" y="-1378387"/>
            <a:ext cx="13964138" cy="13043774"/>
          </a:xfrm>
          <a:custGeom>
            <a:avLst/>
            <a:gdLst/>
            <a:ahLst/>
            <a:cxnLst/>
            <a:rect l="l" t="t" r="r" b="b"/>
            <a:pathLst>
              <a:path w="13964138" h="13043774">
                <a:moveTo>
                  <a:pt x="0" y="0"/>
                </a:moveTo>
                <a:lnTo>
                  <a:pt x="13964138" y="0"/>
                </a:lnTo>
                <a:lnTo>
                  <a:pt x="13964138" y="13043774"/>
                </a:lnTo>
                <a:lnTo>
                  <a:pt x="0" y="13043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8464" y="300065"/>
            <a:ext cx="1351073" cy="1457270"/>
          </a:xfrm>
          <a:custGeom>
            <a:avLst/>
            <a:gdLst/>
            <a:ahLst/>
            <a:cxnLst/>
            <a:rect l="l" t="t" r="r" b="b"/>
            <a:pathLst>
              <a:path w="1351073" h="1457270">
                <a:moveTo>
                  <a:pt x="0" y="0"/>
                </a:moveTo>
                <a:lnTo>
                  <a:pt x="1351072" y="0"/>
                </a:lnTo>
                <a:lnTo>
                  <a:pt x="1351072" y="1457270"/>
                </a:lnTo>
                <a:lnTo>
                  <a:pt x="0" y="1457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80210">
            <a:off x="12175372" y="1114067"/>
            <a:ext cx="4586641" cy="1077861"/>
          </a:xfrm>
          <a:custGeom>
            <a:avLst/>
            <a:gdLst/>
            <a:ahLst/>
            <a:cxnLst/>
            <a:rect l="l" t="t" r="r" b="b"/>
            <a:pathLst>
              <a:path w="4586641" h="1077861">
                <a:moveTo>
                  <a:pt x="0" y="0"/>
                </a:moveTo>
                <a:lnTo>
                  <a:pt x="4586641" y="0"/>
                </a:lnTo>
                <a:lnTo>
                  <a:pt x="4586641" y="1077861"/>
                </a:lnTo>
                <a:lnTo>
                  <a:pt x="0" y="1077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80210">
            <a:off x="1975453" y="8095072"/>
            <a:ext cx="4586641" cy="1077861"/>
          </a:xfrm>
          <a:custGeom>
            <a:avLst/>
            <a:gdLst/>
            <a:ahLst/>
            <a:cxnLst/>
            <a:rect l="l" t="t" r="r" b="b"/>
            <a:pathLst>
              <a:path w="4586641" h="1077861">
                <a:moveTo>
                  <a:pt x="0" y="0"/>
                </a:moveTo>
                <a:lnTo>
                  <a:pt x="4586641" y="0"/>
                </a:lnTo>
                <a:lnTo>
                  <a:pt x="4586641" y="1077861"/>
                </a:lnTo>
                <a:lnTo>
                  <a:pt x="0" y="1077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42598" y="7721603"/>
            <a:ext cx="3033473" cy="2233739"/>
          </a:xfrm>
          <a:custGeom>
            <a:avLst/>
            <a:gdLst/>
            <a:ahLst/>
            <a:cxnLst/>
            <a:rect l="l" t="t" r="r" b="b"/>
            <a:pathLst>
              <a:path w="3033473" h="2233739">
                <a:moveTo>
                  <a:pt x="0" y="0"/>
                </a:moveTo>
                <a:lnTo>
                  <a:pt x="3033473" y="0"/>
                </a:lnTo>
                <a:lnTo>
                  <a:pt x="3033473" y="2233739"/>
                </a:lnTo>
                <a:lnTo>
                  <a:pt x="0" y="2233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08" y="4409255"/>
            <a:ext cx="2683972" cy="5143500"/>
          </a:xfrm>
          <a:custGeom>
            <a:avLst/>
            <a:gdLst/>
            <a:ahLst/>
            <a:cxnLst/>
            <a:rect l="l" t="t" r="r" b="b"/>
            <a:pathLst>
              <a:path w="2683972" h="5143500">
                <a:moveTo>
                  <a:pt x="0" y="0"/>
                </a:moveTo>
                <a:lnTo>
                  <a:pt x="2683972" y="0"/>
                </a:lnTo>
                <a:lnTo>
                  <a:pt x="268397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18155" y="2462064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10030" y="898816"/>
            <a:ext cx="8867940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історичний мем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8052519"/>
            <a:ext cx="9644996" cy="5549180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4" y="0"/>
                </a:lnTo>
                <a:lnTo>
                  <a:pt x="10304504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644996" y="7308416"/>
            <a:ext cx="8643003" cy="6293284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5" y="0"/>
                </a:lnTo>
                <a:lnTo>
                  <a:pt x="10304505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0011">
            <a:off x="2330880" y="810901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90011">
            <a:off x="14672508" y="62055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744"/>
            <a:ext cx="3026599" cy="2734945"/>
          </a:xfrm>
          <a:custGeom>
            <a:avLst/>
            <a:gdLst/>
            <a:ahLst/>
            <a:cxnLst/>
            <a:rect l="l" t="t" r="r" b="b"/>
            <a:pathLst>
              <a:path w="3026599" h="2734945">
                <a:moveTo>
                  <a:pt x="0" y="0"/>
                </a:moveTo>
                <a:lnTo>
                  <a:pt x="3026599" y="0"/>
                </a:lnTo>
                <a:lnTo>
                  <a:pt x="3026599" y="2734945"/>
                </a:lnTo>
                <a:lnTo>
                  <a:pt x="0" y="2734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2600" y="1993583"/>
            <a:ext cx="14859000" cy="8788717"/>
          </a:xfrm>
          <a:custGeom>
            <a:avLst/>
            <a:gdLst/>
            <a:ahLst/>
            <a:cxnLst/>
            <a:rect l="l" t="t" r="r" b="b"/>
            <a:pathLst>
              <a:path w="13457222" h="7569687">
                <a:moveTo>
                  <a:pt x="0" y="0"/>
                </a:moveTo>
                <a:lnTo>
                  <a:pt x="13457223" y="0"/>
                </a:lnTo>
                <a:lnTo>
                  <a:pt x="13457223" y="7569687"/>
                </a:lnTo>
                <a:lnTo>
                  <a:pt x="0" y="75696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08544" y="170180"/>
            <a:ext cx="7086495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Група 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" y="7854935"/>
            <a:ext cx="9644998" cy="5822965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4" y="0"/>
                </a:lnTo>
                <a:lnTo>
                  <a:pt x="10304504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644996" y="7308416"/>
            <a:ext cx="8763847" cy="6369484"/>
          </a:xfrm>
          <a:custGeom>
            <a:avLst/>
            <a:gdLst/>
            <a:ahLst/>
            <a:cxnLst/>
            <a:rect l="l" t="t" r="r" b="b"/>
            <a:pathLst>
              <a:path w="10304505" h="6568094">
                <a:moveTo>
                  <a:pt x="0" y="0"/>
                </a:moveTo>
                <a:lnTo>
                  <a:pt x="10304505" y="0"/>
                </a:lnTo>
                <a:lnTo>
                  <a:pt x="10304505" y="6568093"/>
                </a:lnTo>
                <a:lnTo>
                  <a:pt x="0" y="656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0011">
            <a:off x="2330880" y="810901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90011">
            <a:off x="14672508" y="620552"/>
            <a:ext cx="4192617" cy="1325915"/>
          </a:xfrm>
          <a:custGeom>
            <a:avLst/>
            <a:gdLst/>
            <a:ahLst/>
            <a:cxnLst/>
            <a:rect l="l" t="t" r="r" b="b"/>
            <a:pathLst>
              <a:path w="4192617" h="1325915">
                <a:moveTo>
                  <a:pt x="0" y="0"/>
                </a:moveTo>
                <a:lnTo>
                  <a:pt x="4192617" y="0"/>
                </a:lnTo>
                <a:lnTo>
                  <a:pt x="4192617" y="1325915"/>
                </a:lnTo>
                <a:lnTo>
                  <a:pt x="0" y="13259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744"/>
            <a:ext cx="3026599" cy="2734945"/>
          </a:xfrm>
          <a:custGeom>
            <a:avLst/>
            <a:gdLst/>
            <a:ahLst/>
            <a:cxnLst/>
            <a:rect l="l" t="t" r="r" b="b"/>
            <a:pathLst>
              <a:path w="3026599" h="2734945">
                <a:moveTo>
                  <a:pt x="0" y="0"/>
                </a:moveTo>
                <a:lnTo>
                  <a:pt x="3026599" y="0"/>
                </a:lnTo>
                <a:lnTo>
                  <a:pt x="3026599" y="2734945"/>
                </a:lnTo>
                <a:lnTo>
                  <a:pt x="0" y="27349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0026" y="1706244"/>
            <a:ext cx="16190773" cy="9609455"/>
          </a:xfrm>
          <a:custGeom>
            <a:avLst/>
            <a:gdLst/>
            <a:ahLst/>
            <a:cxnLst/>
            <a:rect l="l" t="t" r="r" b="b"/>
            <a:pathLst>
              <a:path w="15128790" h="8509944">
                <a:moveTo>
                  <a:pt x="0" y="0"/>
                </a:moveTo>
                <a:lnTo>
                  <a:pt x="15128789" y="0"/>
                </a:lnTo>
                <a:lnTo>
                  <a:pt x="15128789" y="8509944"/>
                </a:lnTo>
                <a:lnTo>
                  <a:pt x="0" y="8509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08544" y="170180"/>
            <a:ext cx="7086495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592718"/>
                </a:solidFill>
                <a:latin typeface="Jorick"/>
                <a:ea typeface="Jorick"/>
                <a:cs typeface="Jorick"/>
                <a:sym typeface="Jorick"/>
              </a:rPr>
              <a:t>Група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333</Words>
  <Application>Microsoft Office PowerPoint</Application>
  <PresentationFormat>Довільний</PresentationFormat>
  <Paragraphs>47</Paragraphs>
  <Slides>15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7" baseType="lpstr">
      <vt:lpstr>Malik</vt:lpstr>
      <vt:lpstr>Jorick</vt:lpstr>
      <vt:lpstr>Sloop Script Pro</vt:lpstr>
      <vt:lpstr>Malik Medium</vt:lpstr>
      <vt:lpstr>Arial</vt:lpstr>
      <vt:lpstr>Cantora One</vt:lpstr>
      <vt:lpstr>Malik Bold</vt:lpstr>
      <vt:lpstr>Calibri</vt:lpstr>
      <vt:lpstr>Poppins Semi-Bold</vt:lpstr>
      <vt:lpstr>Poppins</vt:lpstr>
      <vt:lpstr>Arimo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cp:lastModifiedBy>Лена Pc</cp:lastModifiedBy>
  <cp:revision>3</cp:revision>
  <dcterms:created xsi:type="dcterms:W3CDTF">2006-08-16T00:00:00Z</dcterms:created>
  <dcterms:modified xsi:type="dcterms:W3CDTF">2024-11-16T21:31:53Z</dcterms:modified>
  <dc:identifier>DAGWqyVS-68</dc:identifier>
</cp:coreProperties>
</file>