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5" r:id="rId4"/>
    <p:sldId id="312" r:id="rId5"/>
    <p:sldId id="277" r:id="rId6"/>
    <p:sldId id="276" r:id="rId7"/>
    <p:sldId id="313" r:id="rId8"/>
    <p:sldId id="314" r:id="rId9"/>
    <p:sldId id="315" r:id="rId10"/>
    <p:sldId id="321" r:id="rId11"/>
    <p:sldId id="316" r:id="rId12"/>
    <p:sldId id="317" r:id="rId13"/>
    <p:sldId id="318" r:id="rId14"/>
    <p:sldId id="319" r:id="rId15"/>
    <p:sldId id="322" r:id="rId16"/>
    <p:sldId id="310" r:id="rId17"/>
    <p:sldId id="305" r:id="rId18"/>
    <p:sldId id="306" r:id="rId19"/>
    <p:sldId id="278" r:id="rId20"/>
    <p:sldId id="32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8000"/>
    <a:srgbClr val="009900"/>
    <a:srgbClr val="0000FF"/>
    <a:srgbClr val="660033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5BD3-B5E3-4949-A10A-983DD7E23355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94A74-5B5A-4B9B-A528-AC1EF380A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wall.net/uk/resource/68071421" TargetMode="External"/><Relationship Id="rId2" Type="http://schemas.openxmlformats.org/officeDocument/2006/relationships/hyperlink" Target="http://wordwall.net/uk/resource/6806964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rdwall.net/uk/resource/68134718" TargetMode="External"/><Relationship Id="rId4" Type="http://schemas.openxmlformats.org/officeDocument/2006/relationships/hyperlink" Target="http://wordwall.net/uk/resource/6807058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4v0QAGSOU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dwall.net/uk/resource/6806964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3643314"/>
            <a:ext cx="742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узагальнення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Українська революція,</a:t>
            </a:r>
          </a:p>
          <a:p>
            <a:pPr algn="ctr"/>
            <a:r>
              <a:rPr lang="uk-UA" sz="3200" b="1" dirty="0" smtClean="0">
                <a:solidFill>
                  <a:srgbClr val="003300"/>
                </a:solidFill>
              </a:rPr>
              <a:t> розпад Російської імперії та постання національної держави – Української Народної Республіки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535782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Малокобелячківський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 ліцей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err="1" smtClean="0">
                <a:solidFill>
                  <a:srgbClr val="003300"/>
                </a:solidFill>
                <a:cs typeface="Times New Roman" pitchFamily="18" charset="0"/>
              </a:rPr>
              <a:t>Новосанжарської</a:t>
            </a:r>
            <a:r>
              <a:rPr lang="uk-UA" sz="1400" b="1" dirty="0" smtClean="0">
                <a:solidFill>
                  <a:srgbClr val="003300"/>
                </a:solidFill>
                <a:cs typeface="Times New Roman" pitchFamily="18" charset="0"/>
              </a:rPr>
              <a:t> селищної ради Полтавської області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Кизим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 Ольга Миколаївна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3357562"/>
            <a:ext cx="75009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Уважно розгляньте пам’ятні монети та виконайте завдання.</a:t>
            </a:r>
            <a:endParaRPr lang="ru-RU" sz="2000" dirty="0" smtClean="0">
              <a:solidFill>
                <a:srgbClr val="008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1). Визначте кому присвячені монети.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2). Яку роль в історії України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відігравали ці постаті.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3) Напишіть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сенкени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, в яких буде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відображено роль в історії України,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зображених на монетах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історичних постатей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(домашнє завдання).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1\Desktop\Ярмарок УРОК\2139_revers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1714512" cy="1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Ярмарок УРОК\2139_obvers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736"/>
            <a:ext cx="1857388" cy="17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верс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18526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верс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42873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642918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Історія творять люди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3074" name="Picture 2" descr="C:\Users\1\Desktop\Ярмарок УРОК\01009tzq-6089-485x342.png"/>
          <p:cNvPicPr>
            <a:picLocks noChangeAspect="1" noChangeArrowheads="1"/>
          </p:cNvPicPr>
          <p:nvPr/>
        </p:nvPicPr>
        <p:blipFill>
          <a:blip r:embed="rId6"/>
          <a:srcRect l="7246" t="3427" r="8212" b="4036"/>
          <a:stretch>
            <a:fillRect/>
          </a:stretch>
        </p:blipFill>
        <p:spPr bwMode="auto">
          <a:xfrm>
            <a:off x="5715008" y="3929066"/>
            <a:ext cx="250033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92906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Універсали УЦР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Початок державного будівництва</a:t>
            </a:r>
            <a:endParaRPr lang="ru-RU" sz="2400" dirty="0" smtClean="0">
              <a:solidFill>
                <a:srgbClr val="0033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Робота з історичними джерелами</a:t>
            </a:r>
            <a:endParaRPr lang="ru-RU" sz="2400" dirty="0" smtClean="0">
              <a:solidFill>
                <a:srgbClr val="0066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Інтерактивна </a:t>
            </a:r>
            <a:r>
              <a:rPr lang="uk-UA" sz="2400" dirty="0" err="1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lang="uk-UA" sz="2400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вправа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«Універсали Української Центральної ради»  (вікторина)</a:t>
            </a:r>
            <a:endParaRPr lang="uk-UA" sz="2400" dirty="0" smtClean="0"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r="5645"/>
          <a:stretch>
            <a:fillRect/>
          </a:stretch>
        </p:blipFill>
        <p:spPr bwMode="auto">
          <a:xfrm>
            <a:off x="5857884" y="1142985"/>
            <a:ext cx="22860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Ярмарок УРОК\3-5624.dghf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4643470" cy="290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5214950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Перша радянсько-українська війна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грудень 1917 </a:t>
            </a:r>
            <a:r>
              <a:rPr kumimoji="0" lang="uk-UA" sz="2400" b="1" i="0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–березень</a:t>
            </a: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1918 року.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Бій під </a:t>
            </a:r>
            <a:r>
              <a:rPr kumimoji="0" lang="uk-UA" sz="2400" b="1" i="0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Крутами</a:t>
            </a:r>
            <a:r>
              <a:rPr lang="uk-UA" sz="2400" b="1" dirty="0" smtClean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1214414" y="1142984"/>
            <a:ext cx="2428892" cy="396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90" y="1214422"/>
            <a:ext cx="2813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6600"/>
                </a:solidFill>
              </a:rPr>
              <a:t>Відео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6600"/>
                </a:solidFill>
              </a:rPr>
              <a:t>до дня пам’яті героїв </a:t>
            </a:r>
            <a:r>
              <a:rPr lang="uk-UA" sz="2400" dirty="0" err="1" smtClean="0">
                <a:solidFill>
                  <a:srgbClr val="006600"/>
                </a:solidFill>
              </a:rPr>
              <a:t>Крут</a:t>
            </a:r>
            <a:r>
              <a:rPr lang="uk-UA" sz="2400" dirty="0" smtClean="0">
                <a:solidFill>
                  <a:srgbClr val="006600"/>
                </a:solidFill>
              </a:rPr>
              <a:t> </a:t>
            </a:r>
            <a:endParaRPr lang="uk-UA" sz="2400" dirty="0" smtClean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00496" y="3071810"/>
            <a:ext cx="428628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яку подію Павло Тичина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відгукнувся віршем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«Пам’яті тридцяти»?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14348" y="3143248"/>
            <a:ext cx="78581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 фото зображено пам’ятну монету, присвячену важливій події  в історії кримськотатарського народу.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 іменем якого діяча пов’язана ця подія?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А 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Номан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Челебіджихан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Б 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Агателген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Кримський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В  Петро 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Болбочан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Г 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Ісмаїл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Гаспринський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s://images.prom.ua/3901780506_w640_h640_3901780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prom.ua/3901780508_w640_h640_3901780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300938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3300"/>
                </a:solidFill>
                <a:latin typeface="+mn-lt"/>
              </a:rPr>
              <a:t>Кримська Народна Республіка</a:t>
            </a:r>
            <a:endParaRPr lang="ru-RU" sz="2400" b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28638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6600"/>
                </a:solidFill>
              </a:rPr>
              <a:t>Інтерактивна </a:t>
            </a:r>
            <a:r>
              <a:rPr lang="uk-UA" b="1" dirty="0" err="1" smtClean="0">
                <a:solidFill>
                  <a:srgbClr val="006600"/>
                </a:solidFill>
              </a:rPr>
              <a:t>онлайн-</a:t>
            </a:r>
            <a:r>
              <a:rPr lang="uk-UA" b="1" dirty="0" smtClean="0">
                <a:solidFill>
                  <a:srgbClr val="006600"/>
                </a:solidFill>
              </a:rPr>
              <a:t> вправа</a:t>
            </a:r>
          </a:p>
          <a:p>
            <a:pPr algn="ctr"/>
            <a:r>
              <a:rPr lang="uk-UA" b="1" dirty="0" smtClean="0">
                <a:solidFill>
                  <a:srgbClr val="006600"/>
                </a:solidFill>
              </a:rPr>
              <a:t> «Кримська  народна республіка 1917-1918 роки» (доповніть речення, вставте пропущені слова)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 t="2874" b="5053"/>
          <a:stretch>
            <a:fillRect/>
          </a:stretch>
        </p:blipFill>
        <p:spPr bwMode="auto">
          <a:xfrm>
            <a:off x="6286512" y="400050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28662" y="714356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Здобутки і прорахунки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Української Центральної Ради</a:t>
            </a:r>
            <a:endParaRPr kumimoji="0" lang="uk-UA" sz="24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48" y="4000504"/>
            <a:ext cx="78581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Скориставшись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прийомом «Кошик  ідей»,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визначте здобутки Української Центральної Ради у державотворчому процесі.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Яке з цих досягнень уважаєте найважливішим для державотворчого процесу? Свою думку обґрунтуйте.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Вправа «Оживи дерево»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pic>
        <p:nvPicPr>
          <p:cNvPr id="12291" name="Picture 3" descr="C:\Users\1\Desktop\Ярмарок УРОК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4143404" cy="1871731"/>
          </a:xfrm>
          <a:prstGeom prst="rect">
            <a:avLst/>
          </a:prstGeom>
          <a:noFill/>
        </p:spPr>
      </p:pic>
      <p:pic>
        <p:nvPicPr>
          <p:cNvPr id="5" name="Picture 2" descr="Результат пошуку зображень за запитом &quot;розумни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85776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</a:rPr>
              <a:t>Реклама історичної літератури рідного краю 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3" name="Рисунок 2" descr="C:\Users\1\Desktop\Атестація звіт матеріали\58b17403267187d89cf8d401b65f14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1643074" cy="20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Атестація звіт матеріали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85926"/>
            <a:ext cx="1643074" cy="209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Атестація звіт матеріали\obkladinka-knig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1571636" cy="21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Атестація звіт матеріали\Зображення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857364"/>
            <a:ext cx="1714512" cy="209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4431984"/>
            <a:ext cx="78581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най історію своєї багатостраждальної Батьківщини, свого рідного краю, той неймовірно складний шлях, який пройшли полтавці разом з усім українським народом до свободи і незалежності.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Ці книги для тебе! Ти – українець!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785794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 «Сходинки успіху»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43570" y="2143116"/>
            <a:ext cx="228601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43240" y="2857496"/>
            <a:ext cx="242889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85786" y="3500438"/>
            <a:ext cx="221457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 flipH="1">
            <a:off x="5061133" y="2399523"/>
            <a:ext cx="1201698" cy="5715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16200000" flipH="1">
            <a:off x="2571736" y="3071810"/>
            <a:ext cx="1143008" cy="5715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000372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знаю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2285992"/>
            <a:ext cx="2039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розумію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1643050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вмію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643446"/>
            <a:ext cx="5429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исловлюють думку, 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 здійснились ваші очікування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 цього уроку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Результат пошуку зображень за запитом &quot;розумники&quot;"/>
          <p:cNvPicPr>
            <a:picLocks noChangeAspect="1" noChangeArrowheads="1"/>
          </p:cNvPicPr>
          <p:nvPr/>
        </p:nvPicPr>
        <p:blipFill>
          <a:blip r:embed="rId2"/>
          <a:srcRect l="8688" t="7732" r="18918" b="3350"/>
          <a:stretch>
            <a:fillRect/>
          </a:stretch>
        </p:blipFill>
        <p:spPr bwMode="auto">
          <a:xfrm>
            <a:off x="6000760" y="3643314"/>
            <a:ext cx="2158670" cy="19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28728" y="714356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Інтерв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ю  у політичного діяча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(метод «мікрофон»)</a:t>
            </a:r>
            <a:endParaRPr kumimoji="0" lang="uk-UA" sz="2400" b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85992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008000"/>
                </a:solidFill>
              </a:rPr>
              <a:t>Уявіть, що у вас є можливість </a:t>
            </a:r>
          </a:p>
          <a:p>
            <a:pPr algn="ctr"/>
            <a:r>
              <a:rPr lang="uk-UA" sz="2000" dirty="0" smtClean="0">
                <a:solidFill>
                  <a:srgbClr val="008000"/>
                </a:solidFill>
              </a:rPr>
              <a:t>задати питання</a:t>
            </a:r>
          </a:p>
          <a:p>
            <a:pPr algn="ctr"/>
            <a:r>
              <a:rPr lang="uk-UA" sz="2000" dirty="0" smtClean="0">
                <a:solidFill>
                  <a:srgbClr val="008000"/>
                </a:solidFill>
              </a:rPr>
              <a:t> самому Михайлу Грушевському</a:t>
            </a:r>
          </a:p>
          <a:p>
            <a:pPr algn="ctr"/>
            <a:r>
              <a:rPr lang="uk-UA" sz="2000" dirty="0" smtClean="0">
                <a:solidFill>
                  <a:srgbClr val="008000"/>
                </a:solidFill>
              </a:rPr>
              <a:t> або іншим видатним постатям Української революції. </a:t>
            </a:r>
          </a:p>
          <a:p>
            <a:pPr algn="ctr"/>
            <a:r>
              <a:rPr lang="uk-UA" sz="2000" dirty="0" smtClean="0">
                <a:solidFill>
                  <a:srgbClr val="008000"/>
                </a:solidFill>
              </a:rPr>
              <a:t>Про що сьогодні ви б у них запитали</a:t>
            </a:r>
            <a:r>
              <a:rPr lang="ru-RU" sz="2000" dirty="0" smtClean="0">
                <a:solidFill>
                  <a:srgbClr val="008000"/>
                </a:solidFill>
              </a:rPr>
              <a:t>?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5" name="Picture 2" descr="Результат пошуку зображень за запитом &quot;розумни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8605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</a:rPr>
              <a:t>Вправа</a:t>
            </a:r>
            <a:r>
              <a:rPr lang="ru-RU" sz="2400" b="1" dirty="0" smtClean="0">
                <a:solidFill>
                  <a:srgbClr val="003300"/>
                </a:solidFill>
              </a:rPr>
              <a:t> «Займи </a:t>
            </a:r>
            <a:r>
              <a:rPr lang="ru-RU" sz="2400" b="1" dirty="0" err="1" smtClean="0">
                <a:solidFill>
                  <a:srgbClr val="003300"/>
                </a:solidFill>
              </a:rPr>
              <a:t>позицію</a:t>
            </a:r>
            <a:r>
              <a:rPr lang="ru-RU" sz="2400" b="1" dirty="0" smtClean="0">
                <a:solidFill>
                  <a:srgbClr val="003300"/>
                </a:solidFill>
              </a:rPr>
              <a:t>»  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8662" y="1142984"/>
            <a:ext cx="73581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Чи могла  Україна вже тоді,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піти іншим шляхом свого 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Чому, на вашу думку, упродовж існування СРСР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ця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сторінка української історії була під забороною?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350043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Прийом   </a:t>
            </a:r>
            <a:r>
              <a:rPr lang="uk-UA" sz="2400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“Три</a:t>
            </a:r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слова”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12" name="Picture 2" descr="Результат пошуку зображень за запитом &quot;емблема розумни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2071702" cy="20995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85786" y="414338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008000"/>
                </a:solidFill>
                <a:ea typeface="Calibri" pitchFamily="34" charset="0"/>
                <a:cs typeface="Times New Roman" pitchFamily="18" charset="0"/>
              </a:rPr>
              <a:t>Висловіть своє враження від уроку</a:t>
            </a:r>
          </a:p>
          <a:p>
            <a:pPr algn="ctr"/>
            <a:r>
              <a:rPr lang="uk-UA" sz="2000" dirty="0" smtClean="0">
                <a:solidFill>
                  <a:srgbClr val="008000"/>
                </a:solidFill>
                <a:cs typeface="Times New Roman" pitchFamily="18" charset="0"/>
              </a:rPr>
              <a:t>трьома прикметниками</a:t>
            </a:r>
            <a:endParaRPr lang="ru-RU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емблема розумни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3714776" cy="37647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714356"/>
            <a:ext cx="8371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Прийом   </a:t>
            </a:r>
            <a:r>
              <a:rPr lang="uk-UA" sz="2400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“Три</a:t>
            </a:r>
            <a:r>
              <a:rPr lang="uk-UA" sz="2400" b="1" dirty="0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solidFill>
                  <a:srgbClr val="003300"/>
                </a:solidFill>
                <a:ea typeface="Times New Roman" pitchFamily="18" charset="0"/>
                <a:cs typeface="Times New Roman" pitchFamily="18" charset="0"/>
              </a:rPr>
              <a:t>слова”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7" y="521495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Висловіть своє враження від уроку</a:t>
            </a:r>
          </a:p>
          <a:p>
            <a:pPr algn="ctr"/>
            <a:r>
              <a:rPr lang="uk-UA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трьома прикметниками</a:t>
            </a:r>
            <a:endParaRPr lang="ru-RU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857232"/>
            <a:ext cx="70009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Зібратися разом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початок.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Триматися разом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прогрес.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 разом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успіх!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 починаємо наш шлях до успіху.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того, щоб наш урок був успішним і продуктивним, нам потрібно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просто слухати, а чути,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просто дивитися,  а бачити,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просто відповідати,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міркувати й плідно працювати.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500063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Американський винахідник Генрі Форд</a:t>
            </a:r>
            <a:endParaRPr lang="ru-RU" b="1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5786" y="1285860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Історія України: Підручник для 10 класу закладів загальної середньої освіти / Віталій Власов, Станіслав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Кульчицький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Олександр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Панарін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Київ: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 ЛТД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2023.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Історія України (рівень стандарту) : підручник для 10 класу закладів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загальної середньої освіти / В. С. Власов, С. В.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Кульчицький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Київ :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 ЛТД, 2018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Історія України (рівень стандарту):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підруч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10 класу закладів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загальної середньої освіти/ О.К.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Струкевич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Київ 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2018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 ЗНО/НМТ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https://zno.osvita.ua/ukraine-history/tema.html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Тренувальний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тест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теми Початок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революції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Інтерактивна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Українська революція в поняттях і термінах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http://wordwall.net/uk/resource/68069640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Видатні постаті української революції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(сортування за групами)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http://wordwall.net/uk/resource/68071421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Універсали Української Центральної ради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(вікторина)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http://wordwall.net/uk/resource/68070584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Кримська  народна республіка 1917-1918 роки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(доповніть речення, вставте пропущені слова)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http://wordwall.net/uk/resource/68134718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71604" y="857232"/>
            <a:ext cx="6051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Використані джерела та література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785795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</a:t>
            </a:r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уроку </a:t>
            </a:r>
            <a:r>
              <a:rPr lang="ru-RU" sz="3200" b="1" cap="none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</a:t>
            </a:r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зможуть</a:t>
            </a:r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1500174"/>
            <a:ext cx="8001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428736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називати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дати утворення УЦР, проголошення УНР і державної незалежності УНР, бою під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Крутами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утворення Кримської Народної Республіки.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розуміти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і тлумачити зміст понять: «автономісти», «курултай», «національно-культурна автономія», «меджліс», «самостійники», «універсал», «червоний терор»;  передумови постання національної держави – Української Народної Республіки;  вплив світових подій на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внутрішньоукраїнські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процеси;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уміти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визначити хронологічні межі Української революції використовувати карту як джерело інформації про події Української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революції та першої російсько-української війни;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визначати наслідки боротьби політичних партій за впливи на населення України;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узагальнити зміст Універсалів УЦР, визначити положення, включення яких диктували тогочасна політична ситуація або/і політичні погляди більшості членів УЦР;– визначити здобутки і прорахунки УЦР у державотворчому процесі, обґрунтувати висловлені судження;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оцінювати діяльність визначних особистостей    (В. Винниченко,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 Міхновський, М.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Грушевський,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Номан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Челебіджіхан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1643050"/>
            <a:ext cx="785818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Відео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«Війна за незалежність України.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Реальна історія УНР».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  <a:hlinkClick r:id="rId2"/>
              </a:rPr>
              <a:t>https://www.youtube.com/watch?v=t4v0QAGSOUc</a:t>
            </a: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3300"/>
              </a:solidFill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008000"/>
                </a:solidFill>
              </a:rPr>
              <a:t>Переглянути фрагмент відео і пригадати як розпочалася  Українська революція 1917-1921 років.</a:t>
            </a:r>
            <a:endParaRPr lang="ru-RU" sz="2000" dirty="0" smtClean="0">
              <a:solidFill>
                <a:srgbClr val="008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571612"/>
            <a:ext cx="464347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 могла Україна вже тоді, під час Української революції,  піти іншим шляхом розвитку</a:t>
            </a:r>
            <a:r>
              <a:rPr kumimoji="0" lang="uk-UA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Чому, на вашу думку, упродовж існування СРСР</a:t>
            </a:r>
            <a:r>
              <a:rPr kumimoji="0" lang="uk-UA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ця сторінка української історії була під забороною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4846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уроку</a:t>
            </a:r>
            <a:endParaRPr lang="ru-RU" sz="3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1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402013" cy="3417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85794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3200" b="1" i="1" u="none" strike="noStrike" cap="none" spc="50" normalizeH="0" baseline="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Робота з понятійним апаратом</a:t>
            </a:r>
          </a:p>
          <a:p>
            <a:pPr algn="ctr"/>
            <a:r>
              <a:rPr lang="uk-UA" sz="3200" b="1" i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за хмаркою тегів</a:t>
            </a:r>
            <a:endParaRPr lang="ru-RU" sz="32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Хмара тегів 2.png"/>
          <p:cNvPicPr>
            <a:picLocks noChangeAspect="1" noChangeArrowheads="1"/>
          </p:cNvPicPr>
          <p:nvPr/>
        </p:nvPicPr>
        <p:blipFill>
          <a:blip r:embed="rId2"/>
          <a:srcRect l="1195" t="7346" r="3187" b="9123"/>
          <a:stretch>
            <a:fillRect/>
          </a:stretch>
        </p:blipFill>
        <p:spPr bwMode="auto">
          <a:xfrm>
            <a:off x="785786" y="2071678"/>
            <a:ext cx="7572428" cy="3707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3929066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Українська революція в поняттях і термінах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(встановити відповідність між поняттям і визначенням)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http://wordwall.net/uk/resource/68069640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643734" cy="49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5720" y="5857892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Бесіда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714744" y="2928934"/>
            <a:ext cx="1785950" cy="2357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1857364"/>
            <a:ext cx="1700218" cy="22860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428604"/>
            <a:ext cx="1785950" cy="2357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1643050"/>
            <a:ext cx="1714512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5429264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Times New Roman" pitchFamily="18" charset="0"/>
              </a:rPr>
              <a:t>Історичні постаті Української революції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</a:t>
            </a:r>
            <a:r>
              <a:rPr kumimoji="0" lang="uk-UA" sz="2400" i="0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Times New Roman" pitchFamily="18" charset="0"/>
              </a:rPr>
              <a:t>«Навчаючи – вчусь»</a:t>
            </a:r>
            <a:endParaRPr kumimoji="0" lang="uk-UA" sz="2400" i="0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C:\Users\1\Documents\ВАЙБЕР ЗНО\21\Грушевськи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ocuments\ВАЙБЕР ЗНО\21\Винниченк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Ярмарок УРОК\M.Mikhnovskyj-e1680465437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1562100" cy="20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000240"/>
            <a:ext cx="1500198" cy="20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764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Кримська Народна Республіка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136</cp:revision>
  <dcterms:created xsi:type="dcterms:W3CDTF">2013-08-20T22:02:58Z</dcterms:created>
  <dcterms:modified xsi:type="dcterms:W3CDTF">2024-11-15T10:54:18Z</dcterms:modified>
</cp:coreProperties>
</file>