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5" r:id="rId9"/>
    <p:sldId id="269" r:id="rId10"/>
    <p:sldId id="268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3FD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72480-ECA0-4CAD-9B78-4F590640A489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C8EF-ED3A-4037-9589-90C9FD8E8095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493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72480-ECA0-4CAD-9B78-4F590640A489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C8EF-ED3A-4037-9589-90C9FD8E8095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524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72480-ECA0-4CAD-9B78-4F590640A489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C8EF-ED3A-4037-9589-90C9FD8E8095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256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72480-ECA0-4CAD-9B78-4F590640A489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C8EF-ED3A-4037-9589-90C9FD8E8095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277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72480-ECA0-4CAD-9B78-4F590640A489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C8EF-ED3A-4037-9589-90C9FD8E8095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6975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72480-ECA0-4CAD-9B78-4F590640A489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C8EF-ED3A-4037-9589-90C9FD8E8095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232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72480-ECA0-4CAD-9B78-4F590640A489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C8EF-ED3A-4037-9589-90C9FD8E8095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84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72480-ECA0-4CAD-9B78-4F590640A489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C8EF-ED3A-4037-9589-90C9FD8E8095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613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72480-ECA0-4CAD-9B78-4F590640A489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C8EF-ED3A-4037-9589-90C9FD8E8095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374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72480-ECA0-4CAD-9B78-4F590640A489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C8EF-ED3A-4037-9589-90C9FD8E8095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967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0D72480-ECA0-4CAD-9B78-4F590640A489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C8EF-ED3A-4037-9589-90C9FD8E8095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739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0D72480-ECA0-4CAD-9B78-4F590640A489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D962C8EF-ED3A-4037-9589-90C9FD8E8095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557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avda.com.ua/eng/news/2024/07/9/7464855/" TargetMode="External"/><Relationship Id="rId3" Type="http://schemas.openxmlformats.org/officeDocument/2006/relationships/hyperlink" Target="https://en.wikipedia.org/wiki/Serhii_Volynskyi" TargetMode="External"/><Relationship Id="rId7" Type="http://schemas.openxmlformats.org/officeDocument/2006/relationships/hyperlink" Target="https://rubryka.com/en/2023/08/30/imennu-barbi-ukrayinskoyi-olimpijskoyi-chempionky-harlan-prodaly-na-auktsioni-za-10-400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w.com/en/ukrainian-fencer-disqualified-for-refusing-russian-handshake/a-66366477" TargetMode="External"/><Relationship Id="rId5" Type="http://schemas.openxmlformats.org/officeDocument/2006/relationships/hyperlink" Target="https://stalevi.com/wp-content/uploads/2024/08/stalevi_eng.pdf" TargetMode="External"/><Relationship Id="rId10" Type="http://schemas.openxmlformats.org/officeDocument/2006/relationships/hyperlink" Target="https://www.ukrainianphotographers.com/en/news-articles/oscar-goes-to-mstyslav-chernov" TargetMode="External"/><Relationship Id="rId4" Type="http://schemas.openxmlformats.org/officeDocument/2006/relationships/hyperlink" Target="https://milesfromnowhere.uk/2023/10/02/poltava/" TargetMode="External"/><Relationship Id="rId9" Type="http://schemas.openxmlformats.org/officeDocument/2006/relationships/hyperlink" Target="https://www.komersant.info/en/ne-vidchuvav-boliu-likar-okhmatdytu-zghadav-moment-udaru-rakety-po-likarni-2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s://en.wikipedia.org/wiki/36th_Separate_Marine_Brigade" TargetMode="External"/><Relationship Id="rId4" Type="http://schemas.openxmlformats.org/officeDocument/2006/relationships/hyperlink" Target="https://en.wikipedia.org/wiki/Hero_of_Ukraine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68953"/>
            <a:ext cx="3261899" cy="438904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122548" y="1145514"/>
            <a:ext cx="6214821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solidFill>
                  <a:srgbClr val="0070C0"/>
                </a:solidFill>
                <a:latin typeface="Arial Black" panose="020B0A04020102020204" pitchFamily="34" charset="0"/>
              </a:rPr>
              <a:t>GOOD</a:t>
            </a:r>
          </a:p>
          <a:p>
            <a:pPr algn="ctr"/>
            <a:r>
              <a:rPr lang="en-US" sz="8000" b="1" dirty="0">
                <a:solidFill>
                  <a:srgbClr val="0070C0"/>
                </a:solidFill>
                <a:latin typeface="Arial Black" panose="020B0A04020102020204" pitchFamily="34" charset="0"/>
              </a:rPr>
              <a:t>ROLE MODELS</a:t>
            </a:r>
            <a:endParaRPr lang="ru-RU" sz="80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781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39" y="730732"/>
            <a:ext cx="1111567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60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053884" y="1015440"/>
            <a:ext cx="842654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References</a:t>
            </a:r>
            <a:endParaRPr kumimoji="0" lang="uk-UA" sz="24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UA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UA" sz="180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UA" sz="180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https://en.wikipedia.org/wiki/Serhii_Volynskyi</a:t>
            </a:r>
            <a:r>
              <a:rPr lang="ru-UA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UA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180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https://milesfromnowhere.uk/2023/10/02/poltava/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UA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180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https://stalevi.com/wp-content/uploads/2024/08/stalevi_eng.pdf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UA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</a:t>
            </a:r>
            <a:r>
              <a:rPr lang="en-U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UA" sz="180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https://www.dw.com/en/ukrainian-fencer-disqualified-for-refusing-russian-handshake/a-66366477</a:t>
            </a:r>
            <a:endParaRPr lang="ru-UA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UA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UA" sz="180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https://rubryka.com/en/2023/08/30/imennu-barbi-ukrayinskoyi-olimpijskoyi-chempionky-harlan-prodaly-na-auktsioni-za-10-400/</a:t>
            </a:r>
            <a:r>
              <a:rPr lang="ru-UA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UA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UA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ru-UA" sz="180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https://www.pravda.com.ua/eng/news/2024/07/9/7464855/</a:t>
            </a:r>
            <a:r>
              <a:rPr lang="ru-UA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UA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UA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lang="ru-UA" sz="180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https://www.komersant.info/en/ne-vidchuvav-boliu-likar-okhmatdytu-zghadav-moment-udaru-rakety-po-likarni-2/</a:t>
            </a:r>
            <a:r>
              <a:rPr lang="ru-UA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UA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UA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</a:t>
            </a:r>
            <a:r>
              <a:rPr lang="ru-UA" sz="180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https://www.ukrainianphotographers.com/en/news-articles/</a:t>
            </a:r>
            <a:r>
              <a:rPr lang="ru-UA" sz="1800" u="sng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oscar-goes-to-mstyslav-chernov</a:t>
            </a:r>
            <a:r>
              <a:rPr lang="ru-UA" sz="18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UA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732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9889" y="625281"/>
            <a:ext cx="85214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New Time"/>
              </a:rPr>
              <a:t>Look at some useful expressions which will help you tell about people who influence you in a good way</a:t>
            </a:r>
            <a:endParaRPr lang="ru-RU" sz="2400" b="1" dirty="0">
              <a:solidFill>
                <a:srgbClr val="0070C0"/>
              </a:solidFill>
              <a:latin typeface="New Time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73159" y="1456278"/>
            <a:ext cx="894944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New Time"/>
              </a:rPr>
              <a:t>look up to somebody for something </a:t>
            </a:r>
            <a:r>
              <a:rPr lang="en-US" sz="2400" dirty="0">
                <a:latin typeface="New Time"/>
              </a:rPr>
              <a:t>(phrasal verb) – </a:t>
            </a:r>
          </a:p>
          <a:p>
            <a:r>
              <a:rPr lang="en-US" sz="2400" dirty="0">
                <a:latin typeface="New Time"/>
              </a:rPr>
              <a:t>   admire or respect someone for a particular quality, skill</a:t>
            </a:r>
          </a:p>
          <a:p>
            <a:r>
              <a:rPr lang="en-US" sz="2400" dirty="0">
                <a:latin typeface="New Time"/>
              </a:rPr>
              <a:t>   e.g. </a:t>
            </a:r>
            <a:r>
              <a:rPr lang="en-US" sz="2400" dirty="0">
                <a:solidFill>
                  <a:srgbClr val="0070C0"/>
                </a:solidFill>
                <a:latin typeface="New Time"/>
              </a:rPr>
              <a:t>I’ve always looked up to Bill for his courage and           	  </a:t>
            </a:r>
          </a:p>
          <a:p>
            <a:r>
              <a:rPr lang="en-US" sz="2400" dirty="0">
                <a:solidFill>
                  <a:srgbClr val="0070C0"/>
                </a:solidFill>
                <a:latin typeface="New Time"/>
              </a:rPr>
              <a:t>   determination.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New Time"/>
              </a:rPr>
              <a:t>set a good/positive example for somebody by doing something </a:t>
            </a:r>
            <a:r>
              <a:rPr lang="en-US" sz="2400" dirty="0">
                <a:latin typeface="New Time"/>
              </a:rPr>
              <a:t>– show by your own behavior how other people should behave</a:t>
            </a:r>
          </a:p>
          <a:p>
            <a:r>
              <a:rPr lang="en-US" sz="2400" dirty="0">
                <a:latin typeface="New Time"/>
              </a:rPr>
              <a:t>   e.g. </a:t>
            </a:r>
            <a:r>
              <a:rPr lang="en-US" sz="2400" dirty="0">
                <a:solidFill>
                  <a:srgbClr val="0070C0"/>
                </a:solidFill>
                <a:latin typeface="New Time"/>
              </a:rPr>
              <a:t>Parents should set a good example for their children by     </a:t>
            </a:r>
          </a:p>
          <a:p>
            <a:r>
              <a:rPr lang="en-US" sz="2400" dirty="0">
                <a:solidFill>
                  <a:srgbClr val="0070C0"/>
                </a:solidFill>
                <a:latin typeface="New Time"/>
              </a:rPr>
              <a:t>   being active and keeping fit.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New Time"/>
              </a:rPr>
              <a:t>be a good/positive influence on somebody </a:t>
            </a:r>
            <a:r>
              <a:rPr lang="en-US" sz="2400" dirty="0">
                <a:latin typeface="New Time"/>
              </a:rPr>
              <a:t>– </a:t>
            </a:r>
          </a:p>
          <a:p>
            <a:r>
              <a:rPr lang="en-US" sz="2400" dirty="0">
                <a:latin typeface="New Time"/>
              </a:rPr>
              <a:t>   have a positive impact on someone’s </a:t>
            </a:r>
            <a:r>
              <a:rPr lang="en-US" sz="2400" dirty="0" err="1">
                <a:latin typeface="New Time"/>
              </a:rPr>
              <a:t>behaviour</a:t>
            </a:r>
            <a:endParaRPr lang="en-US" sz="2400" dirty="0">
              <a:latin typeface="New Time"/>
            </a:endParaRPr>
          </a:p>
          <a:p>
            <a:r>
              <a:rPr lang="en-US" sz="2400" dirty="0">
                <a:latin typeface="New Time"/>
              </a:rPr>
              <a:t>   e.g. </a:t>
            </a:r>
            <a:r>
              <a:rPr lang="en-US" sz="2400" dirty="0">
                <a:solidFill>
                  <a:srgbClr val="0070C0"/>
                </a:solidFill>
                <a:latin typeface="New Time"/>
              </a:rPr>
              <a:t>Helen is a good influence on him. or Her kindness and    </a:t>
            </a:r>
          </a:p>
          <a:p>
            <a:r>
              <a:rPr lang="en-US" sz="2400" dirty="0">
                <a:solidFill>
                  <a:srgbClr val="0070C0"/>
                </a:solidFill>
                <a:latin typeface="New Time"/>
              </a:rPr>
              <a:t>   patience are a good influence on her children.</a:t>
            </a:r>
            <a:endParaRPr lang="ru-RU" sz="2400" dirty="0">
              <a:solidFill>
                <a:srgbClr val="0070C0"/>
              </a:solidFill>
              <a:latin typeface="New Time"/>
            </a:endParaRPr>
          </a:p>
        </p:txBody>
      </p:sp>
    </p:spTree>
    <p:extLst>
      <p:ext uri="{BB962C8B-B14F-4D97-AF65-F5344CB8AC3E}">
        <p14:creationId xmlns:p14="http://schemas.microsoft.com/office/powerpoint/2010/main" val="1438926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21790" y="666427"/>
            <a:ext cx="8446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Complete the sentences with the expressions from the box:</a:t>
            </a:r>
            <a:endParaRPr lang="uk-UA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look up to / set a good example/ be a good influence 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64988" y="2032842"/>
            <a:ext cx="839497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 Does she_________________                for teenagers?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2. How can parents _________________        on their children’s academic success?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3. Many students ________    their teachers for academic guidance.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4. His bravery can_________________      on his friends.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46241" y="2154121"/>
            <a:ext cx="35379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set a good example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50225" y="2798620"/>
            <a:ext cx="35428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</a:rPr>
              <a:t>be a good influence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63511" y="4087618"/>
            <a:ext cx="19837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</a:rPr>
              <a:t>look up to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60546" y="5376616"/>
            <a:ext cx="34140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</a:rPr>
              <a:t>be a good influence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84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66807" y="573437"/>
            <a:ext cx="85085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Look at the word cloud of positive qualities that good role models possess and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find those qualities you haven’t mentioned yet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F47A019-3814-41CF-8779-72D626EE96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035" y="1674055"/>
            <a:ext cx="8486341" cy="430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767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2536" y="421001"/>
            <a:ext cx="85408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Read the sentences below and match the adjectives in bold with the definition a-h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67711" y="1462340"/>
            <a:ext cx="391051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New Time"/>
              </a:rPr>
              <a:t>1</a:t>
            </a:r>
            <a:r>
              <a:rPr lang="en-US" sz="2400" dirty="0">
                <a:latin typeface="New Time"/>
              </a:rPr>
              <a:t>. Oliver is an </a:t>
            </a:r>
            <a:r>
              <a:rPr lang="en-US" sz="2400" b="1" dirty="0">
                <a:latin typeface="New Time"/>
              </a:rPr>
              <a:t>inspiring </a:t>
            </a:r>
            <a:r>
              <a:rPr lang="en-US" sz="2400" dirty="0">
                <a:latin typeface="New Time"/>
              </a:rPr>
              <a:t>leader who motivates his team every day.</a:t>
            </a:r>
          </a:p>
          <a:p>
            <a:r>
              <a:rPr lang="en-US" sz="2400" b="1" dirty="0">
                <a:latin typeface="New Time"/>
              </a:rPr>
              <a:t>2</a:t>
            </a:r>
            <a:r>
              <a:rPr lang="en-US" sz="2400" dirty="0">
                <a:latin typeface="New Time"/>
              </a:rPr>
              <a:t>. Mary is a kind and </a:t>
            </a:r>
            <a:r>
              <a:rPr lang="en-US" sz="2400" b="1" dirty="0">
                <a:latin typeface="New Time"/>
              </a:rPr>
              <a:t>empathetic</a:t>
            </a:r>
            <a:r>
              <a:rPr lang="en-US" sz="2400" dirty="0">
                <a:latin typeface="New Time"/>
              </a:rPr>
              <a:t> friend.</a:t>
            </a:r>
          </a:p>
          <a:p>
            <a:r>
              <a:rPr lang="en-US" sz="2400" b="1" dirty="0">
                <a:latin typeface="New Time"/>
              </a:rPr>
              <a:t>3</a:t>
            </a:r>
            <a:r>
              <a:rPr lang="en-US" sz="2400" dirty="0">
                <a:latin typeface="New Time"/>
              </a:rPr>
              <a:t>. Alice is a </a:t>
            </a:r>
            <a:r>
              <a:rPr lang="en-US" sz="2400" b="1" dirty="0">
                <a:latin typeface="New Time"/>
              </a:rPr>
              <a:t>compassionate</a:t>
            </a:r>
            <a:r>
              <a:rPr lang="en-US" sz="2400" dirty="0">
                <a:latin typeface="New Time"/>
              </a:rPr>
              <a:t> woman who is always ready to give a helping hand to those in need.</a:t>
            </a:r>
          </a:p>
          <a:p>
            <a:r>
              <a:rPr lang="en-US" sz="2400" b="1" dirty="0">
                <a:latin typeface="New Time"/>
              </a:rPr>
              <a:t>4</a:t>
            </a:r>
            <a:r>
              <a:rPr lang="en-US" sz="2400" dirty="0">
                <a:latin typeface="New Time"/>
              </a:rPr>
              <a:t>. I admire Bill because he is a really </a:t>
            </a:r>
            <a:r>
              <a:rPr lang="en-US" sz="2400" b="1" dirty="0">
                <a:latin typeface="New Time"/>
              </a:rPr>
              <a:t>courageous </a:t>
            </a:r>
            <a:r>
              <a:rPr lang="en-US" sz="2400" dirty="0">
                <a:latin typeface="New Time"/>
              </a:rPr>
              <a:t>person.</a:t>
            </a:r>
            <a:endParaRPr lang="ru-RU" sz="2400" dirty="0">
              <a:latin typeface="New Time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73693" y="1469357"/>
            <a:ext cx="391700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NewTimes"/>
              </a:rPr>
              <a:t>a</a:t>
            </a:r>
            <a:r>
              <a:rPr lang="en-US" sz="2400" dirty="0">
                <a:latin typeface="NewTimes"/>
              </a:rPr>
              <a:t>. having the ability to understand other people’s feelings and problems </a:t>
            </a:r>
          </a:p>
          <a:p>
            <a:r>
              <a:rPr lang="en-US" sz="2400" b="1" dirty="0">
                <a:latin typeface="NewTimes"/>
              </a:rPr>
              <a:t>b</a:t>
            </a:r>
            <a:r>
              <a:rPr lang="en-US" sz="2400" dirty="0">
                <a:latin typeface="NewTimes"/>
              </a:rPr>
              <a:t>. feeling sympathy for people who are suffering</a:t>
            </a:r>
          </a:p>
          <a:p>
            <a:r>
              <a:rPr lang="en-US" sz="2400" b="1" dirty="0">
                <a:latin typeface="NewTimes"/>
              </a:rPr>
              <a:t>c</a:t>
            </a:r>
            <a:r>
              <a:rPr lang="en-US" sz="2400" dirty="0">
                <a:latin typeface="NewTimes"/>
              </a:rPr>
              <a:t>. having the ability to confront fear, take risks and act in the face of danger</a:t>
            </a:r>
          </a:p>
          <a:p>
            <a:r>
              <a:rPr lang="en-US" sz="2400" b="1" dirty="0">
                <a:latin typeface="NewTimes"/>
              </a:rPr>
              <a:t>d</a:t>
            </a:r>
            <a:r>
              <a:rPr lang="en-US" sz="2400" dirty="0">
                <a:latin typeface="NewTimes"/>
              </a:rPr>
              <a:t>. giving people a feeling of excitement and a desire to   do something great</a:t>
            </a:r>
            <a:endParaRPr lang="ru-RU" sz="2400" dirty="0">
              <a:latin typeface="NewTimes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5223753" y="1731523"/>
            <a:ext cx="1634247" cy="32782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4805464" y="1731523"/>
            <a:ext cx="2052536" cy="10700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3628417" y="2811294"/>
            <a:ext cx="3229583" cy="7295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5535038" y="3599234"/>
            <a:ext cx="1322962" cy="17607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74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999281" y="530317"/>
            <a:ext cx="77777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Look at the four items associated with people admired by a  lot of Ukrainians. </a:t>
            </a:r>
          </a:p>
          <a:p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Identify each item and the sphere of life it represents. 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7ABE6A4-064D-408E-9A34-E82975F30A1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179" y="2264899"/>
            <a:ext cx="2258541" cy="3545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36B5D5F-F1D6-4455-9C73-97D0DD12F59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581" y="2264899"/>
            <a:ext cx="2234419" cy="3545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7568B9C-FDEB-4645-9652-8AACAEFE888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041" y="2264899"/>
            <a:ext cx="2405576" cy="3545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4C115E7-D717-4494-8A86-3CD62F1331BE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321" y="2237203"/>
            <a:ext cx="2152357" cy="35450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0362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3450" y="2881025"/>
            <a:ext cx="2723344" cy="176044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753673" y="532849"/>
            <a:ext cx="77313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New Times"/>
              </a:rPr>
              <a:t>Look at the people whom thousands of Ukrainians admire:</a:t>
            </a:r>
            <a:endParaRPr lang="ru-RU" sz="2400" b="1" dirty="0">
              <a:solidFill>
                <a:srgbClr val="0070C0"/>
              </a:solidFill>
              <a:latin typeface="New Time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13206" y="941902"/>
            <a:ext cx="8848579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u="sng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0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Serhii </a:t>
            </a:r>
            <a:r>
              <a:rPr lang="en-US" sz="20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Volynskyi</a:t>
            </a:r>
            <a:r>
              <a:rPr lang="en-US" sz="20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Ukrainian officer, </a:t>
            </a:r>
            <a:r>
              <a:rPr lang="en-US" sz="2000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 tooltip="Hero of Ukrain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Hero of Ukraine</a:t>
            </a:r>
            <a:r>
              <a:rPr lang="en-US" sz="2000" strike="noStrik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(2022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),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military 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commander of the </a:t>
            </a:r>
            <a:r>
              <a:rPr lang="en-US" sz="2000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5" tooltip="36th Separate Marine Briga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36th </a:t>
            </a:r>
            <a:r>
              <a:rPr lang="en-US" sz="20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5" tooltip="36th Separate Marine Briga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Separate Marine Brigade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“Voice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from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Azovstal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hell”. </a:t>
            </a:r>
          </a:p>
          <a:p>
            <a:pPr marL="342900" indent="-342900">
              <a:buAutoNum type="arabicPeriod"/>
            </a:pPr>
            <a:endParaRPr lang="en-US"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en-US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en-US"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</a:t>
            </a: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Olga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Kharlan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Ukrainian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sabre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fencer, </a:t>
            </a:r>
          </a:p>
          <a:p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a four-time individual women’s world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sabre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champion, </a:t>
            </a:r>
          </a:p>
          <a:p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six-time Olympic medalist. </a:t>
            </a:r>
          </a:p>
          <a:p>
            <a:endParaRPr lang="en-US" sz="17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</a:t>
            </a:r>
          </a:p>
          <a:p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</a:t>
            </a:r>
          </a:p>
          <a:p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</a:t>
            </a:r>
            <a:r>
              <a:rPr lang="ru-UA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Oleh</a:t>
            </a:r>
            <a:r>
              <a:rPr lang="ru-U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Holubchenko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paediatric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surgeon from </a:t>
            </a:r>
          </a:p>
          <a:p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Okhmatdyt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children’s hospital</a:t>
            </a:r>
            <a:endParaRPr lang="ru-UA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>
              <a:latin typeface="New Times"/>
            </a:endParaRPr>
          </a:p>
        </p:txBody>
      </p:sp>
      <p:pic>
        <p:nvPicPr>
          <p:cNvPr id="5" name="Рисунок 4" descr="Как врач Олег Голубченко пережил удар на Охматдет – эксклюзивный  комментарий — Эксклюзив ТСН">
            <a:extLst>
              <a:ext uri="{FF2B5EF4-FFF2-40B4-BE49-F238E27FC236}">
                <a16:creationId xmlns:a16="http://schemas.microsoft.com/office/drawing/2014/main" id="{021B530E-A751-4BC8-813A-8AF701BE1A7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628" y="4234375"/>
            <a:ext cx="2710340" cy="2090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Якщо ви ще здатні відчувати біль інших»: морпіх «Волина» просить врятувати  українських військових з «Азовсталі»">
            <a:extLst>
              <a:ext uri="{FF2B5EF4-FFF2-40B4-BE49-F238E27FC236}">
                <a16:creationId xmlns:a16="http://schemas.microsoft.com/office/drawing/2014/main" id="{E94F8E50-45E0-4C0E-BBCD-9039212C2AF7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490" y="1057546"/>
            <a:ext cx="3065494" cy="17604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1090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2786" y="588682"/>
            <a:ext cx="81366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New Times"/>
              </a:rPr>
              <a:t>While watching the video tick </a:t>
            </a:r>
            <a:r>
              <a:rPr lang="en-US" sz="2400" dirty="0">
                <a:solidFill>
                  <a:srgbClr val="0070C0"/>
                </a:solidFill>
              </a:rPr>
              <a:t>(</a:t>
            </a:r>
            <a:r>
              <a:rPr lang="en-US" sz="2400" b="1" dirty="0">
                <a:solidFill>
                  <a:srgbClr val="0070C0"/>
                </a:solidFill>
                <a:sym typeface="Wingdings 2"/>
              </a:rPr>
              <a:t></a:t>
            </a:r>
            <a:r>
              <a:rPr lang="en-US" sz="2400" dirty="0">
                <a:solidFill>
                  <a:srgbClr val="0070C0"/>
                </a:solidFill>
              </a:rPr>
              <a:t>)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0070C0"/>
                </a:solidFill>
                <a:latin typeface="New Times"/>
              </a:rPr>
              <a:t>the true statements</a:t>
            </a:r>
            <a:endParaRPr lang="ru-RU" sz="2400" b="1" dirty="0">
              <a:solidFill>
                <a:srgbClr val="0070C0"/>
              </a:solidFill>
              <a:latin typeface="New Time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34246" y="1234457"/>
            <a:ext cx="902726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New Times"/>
              </a:rPr>
              <a:t>1.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was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 Days in Mariupol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 won the first Oscar in Ukrainian history. ___</a:t>
            </a:r>
            <a:endParaRPr lang="ru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latin typeface="New Times"/>
            </a:endParaRPr>
          </a:p>
          <a:p>
            <a:r>
              <a:rPr lang="en-US" sz="2400" dirty="0">
                <a:latin typeface="New Times"/>
              </a:rPr>
              <a:t>2.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Mstislav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Chernov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climbed to the stage </a:t>
            </a:r>
            <a:r>
              <a:rPr lang="ru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alone</a:t>
            </a:r>
            <a:r>
              <a:rPr lang="ru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make his thank-you speech</a:t>
            </a:r>
            <a:r>
              <a:rPr lang="en-US" sz="2400" dirty="0">
                <a:latin typeface="New Times"/>
              </a:rPr>
              <a:t>. ___</a:t>
            </a:r>
          </a:p>
          <a:p>
            <a:r>
              <a:rPr lang="en-US" sz="2400" dirty="0">
                <a:latin typeface="New Times"/>
              </a:rPr>
              <a:t>3.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Mstyslav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Chernov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said that he wished he had never made this film</a:t>
            </a:r>
            <a:r>
              <a:rPr lang="en-US" sz="2400" dirty="0">
                <a:latin typeface="New Times"/>
              </a:rPr>
              <a:t>. ____</a:t>
            </a:r>
          </a:p>
          <a:p>
            <a:endParaRPr lang="en-US" sz="2400" dirty="0">
              <a:latin typeface="New Times"/>
            </a:endParaRPr>
          </a:p>
          <a:p>
            <a:r>
              <a:rPr lang="en-US" sz="2400" dirty="0">
                <a:latin typeface="New Times"/>
              </a:rPr>
              <a:t>4.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Mstyslav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Chernov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believes that while making his films he can change the history and the past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latin typeface="New Times"/>
              </a:rPr>
              <a:t>____</a:t>
            </a:r>
          </a:p>
          <a:p>
            <a:endParaRPr lang="en-US" sz="2400" dirty="0">
              <a:latin typeface="New Times"/>
            </a:endParaRPr>
          </a:p>
          <a:p>
            <a:r>
              <a:rPr lang="en-US" sz="2400" dirty="0">
                <a:latin typeface="New Times"/>
              </a:rPr>
              <a:t>5.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his speech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Chernov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noted that talented people can record history and make the truth prevail</a:t>
            </a:r>
            <a:r>
              <a:rPr lang="en-US" sz="2400" dirty="0">
                <a:latin typeface="New Times"/>
              </a:rPr>
              <a:t>. ____</a:t>
            </a:r>
            <a:endParaRPr lang="ru-RU" sz="2400" dirty="0">
              <a:latin typeface="New Time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57269" y="1536970"/>
            <a:ext cx="538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sym typeface="Wingdings 2" panose="05020102010507070707" pitchFamily="18" charset="2"/>
              </a:rPr>
              <a:t>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1" y="3429000"/>
            <a:ext cx="49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sym typeface="Wingdings 2" panose="05020102010507070707" pitchFamily="18" charset="2"/>
              </a:rPr>
              <a:t>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25447" y="5481773"/>
            <a:ext cx="858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sym typeface="Wingdings 2" panose="05020102010507070707" pitchFamily="18" charset="2"/>
              </a:rPr>
              <a:t>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68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7EB1BF0-D517-46F9-8D3C-7028A0BA1BC2}"/>
              </a:ext>
            </a:extLst>
          </p:cNvPr>
          <p:cNvSpPr txBox="1"/>
          <p:nvPr/>
        </p:nvSpPr>
        <p:spPr>
          <a:xfrm>
            <a:off x="1800666" y="1883170"/>
            <a:ext cx="7652824" cy="4039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Now I can</a:t>
            </a:r>
            <a:endParaRPr lang="ru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explain what a role model is</a:t>
            </a:r>
            <a:endParaRPr lang="ru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 the vocabulary related to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description of good role models</a:t>
            </a:r>
            <a:endParaRPr lang="ru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prove that this or that person is a good role model for other people</a:t>
            </a:r>
            <a:endParaRPr lang="ru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Times New Roman" panose="02020603050405020304" pitchFamily="18" charset="0"/>
              <a:buChar char="-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describe a person who I admire</a:t>
            </a:r>
            <a:endParaRPr lang="ru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213167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1643</TotalTime>
  <Words>749</Words>
  <Application>Microsoft Office PowerPoint</Application>
  <PresentationFormat>Широкий екран</PresentationFormat>
  <Paragraphs>80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21" baseType="lpstr">
      <vt:lpstr>Arial</vt:lpstr>
      <vt:lpstr>Arial Black</vt:lpstr>
      <vt:lpstr>Calibri</vt:lpstr>
      <vt:lpstr>Corbel</vt:lpstr>
      <vt:lpstr>Gill Sans MT</vt:lpstr>
      <vt:lpstr>New Time</vt:lpstr>
      <vt:lpstr>New Times</vt:lpstr>
      <vt:lpstr>NewTimes</vt:lpstr>
      <vt:lpstr>Times New Roman</vt:lpstr>
      <vt:lpstr>Parcel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Татьяна Петровна Кузьменко</cp:lastModifiedBy>
  <cp:revision>58</cp:revision>
  <dcterms:created xsi:type="dcterms:W3CDTF">2024-03-16T16:56:59Z</dcterms:created>
  <dcterms:modified xsi:type="dcterms:W3CDTF">2024-11-17T17:18:21Z</dcterms:modified>
</cp:coreProperties>
</file>