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81" r:id="rId5"/>
    <p:sldId id="269" r:id="rId6"/>
    <p:sldId id="270" r:id="rId7"/>
    <p:sldId id="262" r:id="rId8"/>
    <p:sldId id="260" r:id="rId9"/>
    <p:sldId id="271" r:id="rId10"/>
    <p:sldId id="272" r:id="rId11"/>
    <p:sldId id="263" r:id="rId12"/>
    <p:sldId id="275" r:id="rId13"/>
    <p:sldId id="277" r:id="rId14"/>
    <p:sldId id="278" r:id="rId15"/>
    <p:sldId id="279" r:id="rId16"/>
    <p:sldId id="280" r:id="rId17"/>
    <p:sldId id="266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F35B-6508-49DA-9432-488786133A1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D398-4FEE-436E-BB7D-85FA23CF084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F35B-6508-49DA-9432-488786133A1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D398-4FEE-436E-BB7D-85FA23CF0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F35B-6508-49DA-9432-488786133A1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D398-4FEE-436E-BB7D-85FA23CF0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F35B-6508-49DA-9432-488786133A1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D398-4FEE-436E-BB7D-85FA23CF0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F35B-6508-49DA-9432-488786133A1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D398-4FEE-436E-BB7D-85FA23CF084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F35B-6508-49DA-9432-488786133A1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D398-4FEE-436E-BB7D-85FA23CF0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F35B-6508-49DA-9432-488786133A1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D398-4FEE-436E-BB7D-85FA23CF084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F35B-6508-49DA-9432-488786133A1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D398-4FEE-436E-BB7D-85FA23CF0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F35B-6508-49DA-9432-488786133A1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D398-4FEE-436E-BB7D-85FA23CF0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F35B-6508-49DA-9432-488786133A1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D398-4FEE-436E-BB7D-85FA23CF084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F35B-6508-49DA-9432-488786133A1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1D398-4FEE-436E-BB7D-85FA23CF08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ACF35B-6508-49DA-9432-488786133A18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F81D398-4FEE-436E-BB7D-85FA23CF08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&#1091;&#1088;&#1086;&#1082;/fiber%20optic%20cable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91;&#1088;&#1086;&#1082;/telescope%201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reate.kahoot.it/details/d9a31e0a-24d3-471f-9154-549332e6b97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&#1091;&#1088;&#1086;&#1082;/Yaroslav%202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568952" cy="2448272"/>
          </a:xfrm>
        </p:spPr>
        <p:txBody>
          <a:bodyPr/>
          <a:lstStyle/>
          <a:p>
            <a:r>
              <a:rPr lang="en-US" sz="4800" dirty="0" smtClean="0"/>
              <a:t>“</a:t>
            </a:r>
            <a:r>
              <a:rPr lang="en-US" sz="4800" dirty="0"/>
              <a:t>Application </a:t>
            </a:r>
            <a:r>
              <a:rPr lang="en-US" sz="4800" dirty="0" smtClean="0"/>
              <a:t>of Optics to Various Professional </a:t>
            </a:r>
            <a:r>
              <a:rPr lang="en-US" sz="4800" dirty="0"/>
              <a:t>Spheres</a:t>
            </a:r>
            <a:r>
              <a:rPr lang="en-US" sz="4800" dirty="0" smtClean="0"/>
              <a:t>”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55203"/>
            <a:ext cx="5652864" cy="2826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2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Three non-mentioned words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448163"/>
              </p:ext>
            </p:extLst>
          </p:nvPr>
        </p:nvGraphicFramePr>
        <p:xfrm>
          <a:off x="179512" y="1412776"/>
          <a:ext cx="8568951" cy="3529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872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magnification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transparent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projector</a:t>
                      </a:r>
                      <a:endParaRPr lang="ru-RU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2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optics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data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collimator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2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perspective</a:t>
                      </a:r>
                      <a:endParaRPr lang="ru-RU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glass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</a:rPr>
                        <a:t>beam splitter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1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monochromatic light</a:t>
                      </a:r>
                      <a:endParaRPr lang="ru-RU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+mn-lt"/>
                        </a:rPr>
                        <a:t>refraction</a:t>
                      </a:r>
                      <a:endParaRPr lang="ru-RU" sz="28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</a:rPr>
                        <a:t>wavelength</a:t>
                      </a:r>
                      <a:endParaRPr lang="ru-RU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1412776"/>
            <a:ext cx="2809068" cy="6192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/>
              <a:t>magnification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775" y="3140968"/>
            <a:ext cx="2783805" cy="6192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/>
              <a:t>perspective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9601" y="4077072"/>
            <a:ext cx="2664296" cy="6192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/>
              <a:t>refraction</a:t>
            </a:r>
            <a:endParaRPr lang="ru-RU" sz="32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0" t="45168" r="12237" b="33034"/>
          <a:stretch/>
        </p:blipFill>
        <p:spPr bwMode="auto">
          <a:xfrm>
            <a:off x="6012160" y="5347949"/>
            <a:ext cx="2850077" cy="124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12310" b="18980"/>
          <a:stretch/>
        </p:blipFill>
        <p:spPr>
          <a:xfrm>
            <a:off x="3109601" y="5227861"/>
            <a:ext cx="2785317" cy="13796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3"/>
          <a:stretch/>
        </p:blipFill>
        <p:spPr>
          <a:xfrm>
            <a:off x="213183" y="4927381"/>
            <a:ext cx="2775397" cy="171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48464" cy="79208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IT Sphere 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08" y="1340768"/>
            <a:ext cx="7164783" cy="4037358"/>
          </a:xfrm>
        </p:spPr>
      </p:pic>
      <p:sp>
        <p:nvSpPr>
          <p:cNvPr id="4" name="TextBox 3"/>
          <p:cNvSpPr txBox="1"/>
          <p:nvPr/>
        </p:nvSpPr>
        <p:spPr>
          <a:xfrm>
            <a:off x="4067944" y="5669841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100" dirty="0">
                <a:solidFill>
                  <a:srgbClr val="303030"/>
                </a:solidFill>
                <a:latin typeface="Times New Roman"/>
                <a:ea typeface="Calibri"/>
                <a:cs typeface="Times New Roman"/>
              </a:rPr>
              <a:t>Fiber </a:t>
            </a:r>
            <a:r>
              <a:rPr lang="en-US" sz="4000" spc="-100" dirty="0" smtClean="0">
                <a:solidFill>
                  <a:srgbClr val="303030"/>
                </a:solidFill>
                <a:latin typeface="Times New Roman"/>
                <a:ea typeface="Calibri"/>
                <a:cs typeface="Times New Roman"/>
              </a:rPr>
              <a:t>optic </a:t>
            </a:r>
            <a:r>
              <a:rPr lang="en-US" sz="4000" spc="-100" dirty="0">
                <a:solidFill>
                  <a:srgbClr val="303030"/>
                </a:solidFill>
                <a:latin typeface="Times New Roman"/>
                <a:ea typeface="Calibri"/>
                <a:cs typeface="Times New Roman"/>
              </a:rPr>
              <a:t>cables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16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229200"/>
            <a:ext cx="8229600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202124"/>
                </a:solidFill>
                <a:latin typeface="Google Sans"/>
              </a:rPr>
              <a:t>Light travels down a fiber optic cable </a:t>
            </a:r>
            <a:r>
              <a:rPr lang="en-US" sz="3200" dirty="0">
                <a:solidFill>
                  <a:srgbClr val="FF0000"/>
                </a:solidFill>
                <a:latin typeface="Google Sans"/>
              </a:rPr>
              <a:t>by bouncing off the walls</a:t>
            </a:r>
            <a:r>
              <a:rPr lang="en-US" sz="3200" dirty="0">
                <a:solidFill>
                  <a:srgbClr val="202124"/>
                </a:solidFill>
                <a:latin typeface="Google Sans"/>
              </a:rPr>
              <a:t> of the cable repeatedly.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2" y="548680"/>
            <a:ext cx="8748464" cy="42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#</a:t>
            </a:r>
            <a:r>
              <a:rPr lang="en-US" dirty="0"/>
              <a:t>1</a:t>
            </a:r>
            <a:r>
              <a:rPr lang="uk-UA" dirty="0" smtClean="0"/>
              <a:t> </a:t>
            </a:r>
            <a:r>
              <a:rPr lang="uk-UA" dirty="0" err="1"/>
              <a:t>Remote</a:t>
            </a:r>
            <a:r>
              <a:rPr lang="uk-UA" dirty="0"/>
              <a:t> </a:t>
            </a:r>
            <a:r>
              <a:rPr lang="uk-UA" dirty="0" err="1"/>
              <a:t>Sensing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280831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4600" dirty="0" err="1">
                <a:latin typeface="Times New Roman"/>
                <a:ea typeface="Calibri"/>
                <a:cs typeface="Times New Roman"/>
              </a:rPr>
              <a:t>Fiber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optic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cables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use/</a:t>
            </a:r>
            <a:r>
              <a:rPr lang="uk-UA" sz="46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are</a:t>
            </a:r>
            <a:r>
              <a:rPr lang="uk-UA" sz="4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used</a:t>
            </a:r>
            <a:r>
              <a:rPr lang="en-US" sz="4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/have used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as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sensors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to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measure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temperature</a:t>
            </a:r>
            <a:r>
              <a:rPr lang="en-US" sz="4600" dirty="0">
                <a:latin typeface="Times New Roman"/>
                <a:ea typeface="Calibri"/>
                <a:cs typeface="Times New Roman"/>
              </a:rPr>
              <a:t> and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pressure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.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Using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fiber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optic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cables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in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remote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sensing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is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convenient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4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due </a:t>
            </a:r>
            <a:r>
              <a:rPr lang="en-US" sz="4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to / </a:t>
            </a:r>
            <a:r>
              <a:rPr lang="uk-UA" sz="46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because</a:t>
            </a:r>
            <a:r>
              <a:rPr lang="en-US" sz="4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/ because of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it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doesn’t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require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any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electricity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in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a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remote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4600" dirty="0" err="1">
                <a:latin typeface="Times New Roman"/>
                <a:ea typeface="Calibri"/>
                <a:cs typeface="Times New Roman"/>
              </a:rPr>
              <a:t>location</a:t>
            </a:r>
            <a:r>
              <a:rPr lang="uk-UA" sz="4600" dirty="0">
                <a:latin typeface="Times New Roman"/>
                <a:ea typeface="Calibri"/>
                <a:cs typeface="Times New Roman"/>
              </a:rPr>
              <a:t>. </a:t>
            </a:r>
            <a:endParaRPr lang="ru-RU" sz="4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0470" y="3933056"/>
            <a:ext cx="7776864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 err="1">
                <a:latin typeface="Times New Roman"/>
                <a:ea typeface="Calibri"/>
                <a:cs typeface="Times New Roman"/>
              </a:rPr>
              <a:t>Fiber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optic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cables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are</a:t>
            </a:r>
            <a:r>
              <a:rPr lang="uk-UA" sz="32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used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as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sensors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to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measure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temperature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 and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pressure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.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Using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fiber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optic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cables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in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remote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sensing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is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convenient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because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it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doesn’t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require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any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electricity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in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a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remote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location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. </a:t>
            </a:r>
            <a:endParaRPr lang="ru-RU" sz="32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99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n-US" dirty="0" smtClean="0">
                <a:latin typeface="Times New Roman"/>
                <a:ea typeface="Calibri"/>
                <a:cs typeface="Times New Roman"/>
              </a:rPr>
            </a:br>
            <a:r>
              <a:rPr lang="uk-UA" sz="4400" dirty="0" smtClean="0">
                <a:ea typeface="Calibri"/>
                <a:cs typeface="Times New Roman"/>
              </a:rPr>
              <a:t>#</a:t>
            </a:r>
            <a:r>
              <a:rPr lang="en-US" sz="4400" dirty="0">
                <a:ea typeface="Calibri"/>
                <a:cs typeface="Times New Roman"/>
              </a:rPr>
              <a:t>2</a:t>
            </a:r>
            <a:r>
              <a:rPr lang="uk-UA" sz="4400" dirty="0" smtClean="0">
                <a:ea typeface="Calibri"/>
                <a:cs typeface="Times New Roman"/>
              </a:rPr>
              <a:t> </a:t>
            </a:r>
            <a:r>
              <a:rPr lang="uk-UA" sz="4400" dirty="0" err="1">
                <a:ea typeface="Calibri"/>
                <a:cs typeface="Times New Roman"/>
              </a:rPr>
              <a:t>Medicine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254888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 err="1">
                <a:latin typeface="Times New Roman"/>
                <a:ea typeface="Calibri"/>
                <a:cs typeface="Times New Roman"/>
              </a:rPr>
              <a:t>Fiber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optic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cables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are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general /generalization/ </a:t>
            </a:r>
            <a:r>
              <a:rPr lang="uk-UA" sz="32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generally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used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in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in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endoscopy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(non-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intrusive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surgical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methods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).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In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such</a:t>
            </a:r>
            <a:r>
              <a:rPr lang="uk-UA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a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/such/so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procedure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, a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small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,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bright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light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is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used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to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light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up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the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surgery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area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inside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the</a:t>
            </a:r>
            <a:r>
              <a:rPr lang="uk-UA" sz="32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>
                <a:latin typeface="Times New Roman"/>
                <a:ea typeface="Calibri"/>
                <a:cs typeface="Times New Roman"/>
              </a:rPr>
              <a:t>body</a:t>
            </a:r>
            <a:r>
              <a:rPr lang="en-US" sz="3200" dirty="0">
                <a:latin typeface="Times New Roman"/>
                <a:ea typeface="Calibri"/>
                <a:cs typeface="Times New Roman"/>
              </a:rPr>
              <a:t>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sz="32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4266" y="4437112"/>
            <a:ext cx="8229600" cy="2548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Fiber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optic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cables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are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generally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used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in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in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endoscopy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(non-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intrusive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surgical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methods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).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In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such</a:t>
            </a:r>
            <a:r>
              <a:rPr lang="uk-UA" sz="32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a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procedure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, a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small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bright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light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is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used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to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light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up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the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surgery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area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inside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the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200" dirty="0" err="1" smtClean="0">
                <a:latin typeface="Times New Roman"/>
                <a:ea typeface="Calibri"/>
                <a:cs typeface="Times New Roman"/>
              </a:rPr>
              <a:t>body</a:t>
            </a:r>
            <a:r>
              <a:rPr lang="en-US" sz="32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3200" dirty="0" smtClean="0">
              <a:latin typeface="Calibri"/>
              <a:ea typeface="Calibri"/>
              <a:cs typeface="Times New Roman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311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en-US" dirty="0" smtClean="0">
                <a:latin typeface="Times New Roman"/>
                <a:ea typeface="Calibri"/>
                <a:cs typeface="Times New Roman"/>
              </a:rPr>
            </a:br>
            <a:r>
              <a:rPr lang="uk-UA" sz="4400" dirty="0" smtClean="0">
                <a:ea typeface="Calibri"/>
                <a:cs typeface="Times New Roman"/>
              </a:rPr>
              <a:t>#</a:t>
            </a:r>
            <a:r>
              <a:rPr lang="en-US" sz="4400" dirty="0">
                <a:ea typeface="Calibri"/>
                <a:cs typeface="Times New Roman"/>
              </a:rPr>
              <a:t>3</a:t>
            </a:r>
            <a:r>
              <a:rPr lang="uk-UA" sz="4400" dirty="0" smtClean="0">
                <a:ea typeface="Calibri"/>
                <a:cs typeface="Times New Roman"/>
              </a:rPr>
              <a:t> </a:t>
            </a:r>
            <a:r>
              <a:rPr lang="uk-UA" sz="4400" dirty="0" err="1">
                <a:ea typeface="Calibri"/>
                <a:cs typeface="Times New Roman"/>
              </a:rPr>
              <a:t>Decorations</a:t>
            </a:r>
            <a:r>
              <a:rPr lang="uk-UA" sz="4400" dirty="0">
                <a:ea typeface="Calibri"/>
                <a:cs typeface="Times New Roman"/>
              </a:rPr>
              <a:t> </a:t>
            </a:r>
            <a:r>
              <a:rPr lang="uk-UA" sz="4400" dirty="0" err="1">
                <a:ea typeface="Calibri"/>
                <a:cs typeface="Times New Roman"/>
              </a:rPr>
              <a:t>and</a:t>
            </a:r>
            <a:r>
              <a:rPr lang="uk-UA" sz="4400" dirty="0">
                <a:ea typeface="Calibri"/>
                <a:cs typeface="Times New Roman"/>
              </a:rPr>
              <a:t> </a:t>
            </a:r>
            <a:r>
              <a:rPr lang="uk-UA" sz="4400" dirty="0" err="1">
                <a:ea typeface="Calibri"/>
                <a:cs typeface="Times New Roman"/>
              </a:rPr>
              <a:t>Lighting</a:t>
            </a:r>
            <a:r>
              <a:rPr lang="ru-RU" sz="4400" dirty="0">
                <a:ea typeface="Calibri"/>
                <a:cs typeface="Times New Roman"/>
              </a:rPr>
              <a:t/>
            </a:r>
            <a:br>
              <a:rPr lang="ru-RU" sz="4400" dirty="0">
                <a:ea typeface="Calibri"/>
                <a:cs typeface="Times New Roman"/>
              </a:rPr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856984" cy="259228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Times New Roman"/>
                <a:ea typeface="Calibri"/>
                <a:cs typeface="Times New Roman"/>
              </a:rPr>
              <a:t>F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iber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optics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are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used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for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lighting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decorations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and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illuminating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Christmas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trees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.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They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are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an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easy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,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attractive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,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and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economic/</a:t>
            </a:r>
            <a:r>
              <a:rPr lang="uk-UA" sz="36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economical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/ economy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solution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for/</a:t>
            </a:r>
            <a:r>
              <a:rPr lang="uk-UA" sz="36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to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/of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lighting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projects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.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7504" y="4057070"/>
            <a:ext cx="8856984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latin typeface="Times New Roman"/>
                <a:ea typeface="Calibri"/>
                <a:cs typeface="Times New Roman"/>
              </a:rPr>
              <a:t>F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iber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optics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are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used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for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lighting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decorations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and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illuminating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Christmas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trees</a:t>
            </a:r>
            <a:r>
              <a:rPr lang="en-US" sz="3600" dirty="0" smtClean="0">
                <a:latin typeface="Times New Roman"/>
                <a:ea typeface="Calibri"/>
                <a:cs typeface="Times New Roman"/>
              </a:rPr>
              <a:t>.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They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are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an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easy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attractive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and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economical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solution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to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lighting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projects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36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7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ea typeface="Calibri"/>
                <a:cs typeface="Times New Roman"/>
              </a:rPr>
              <a:t/>
            </a:r>
            <a:br>
              <a:rPr lang="en-US" sz="4400" dirty="0" smtClean="0">
                <a:ea typeface="Calibri"/>
                <a:cs typeface="Times New Roman"/>
              </a:rPr>
            </a:br>
            <a:r>
              <a:rPr lang="uk-UA" sz="4400" dirty="0" smtClean="0">
                <a:ea typeface="Calibri"/>
                <a:cs typeface="Times New Roman"/>
              </a:rPr>
              <a:t>#</a:t>
            </a:r>
            <a:r>
              <a:rPr lang="en-US" sz="4400" dirty="0">
                <a:ea typeface="Calibri"/>
                <a:cs typeface="Times New Roman"/>
              </a:rPr>
              <a:t>4</a:t>
            </a:r>
            <a:r>
              <a:rPr lang="uk-UA" sz="4400" dirty="0" smtClean="0">
                <a:ea typeface="Calibri"/>
                <a:cs typeface="Times New Roman"/>
              </a:rPr>
              <a:t> </a:t>
            </a:r>
            <a:r>
              <a:rPr lang="uk-UA" sz="4400" dirty="0" err="1">
                <a:ea typeface="Calibri"/>
                <a:cs typeface="Times New Roman"/>
              </a:rPr>
              <a:t>Military</a:t>
            </a:r>
            <a:r>
              <a:rPr lang="uk-UA" sz="4400" dirty="0">
                <a:ea typeface="Calibri"/>
                <a:cs typeface="Times New Roman"/>
              </a:rPr>
              <a:t> </a:t>
            </a:r>
            <a:r>
              <a:rPr lang="uk-UA" sz="4400" dirty="0" err="1">
                <a:ea typeface="Calibri"/>
                <a:cs typeface="Times New Roman"/>
              </a:rPr>
              <a:t>and</a:t>
            </a:r>
            <a:r>
              <a:rPr lang="uk-UA" sz="4400" dirty="0">
                <a:ea typeface="Calibri"/>
                <a:cs typeface="Times New Roman"/>
              </a:rPr>
              <a:t> </a:t>
            </a:r>
            <a:r>
              <a:rPr lang="uk-UA" sz="4400" dirty="0" err="1">
                <a:ea typeface="Calibri"/>
                <a:cs typeface="Times New Roman"/>
              </a:rPr>
              <a:t>Space</a:t>
            </a:r>
            <a:r>
              <a:rPr lang="uk-UA" sz="4400" dirty="0">
                <a:ea typeface="Calibri"/>
                <a:cs typeface="Times New Roman"/>
              </a:rPr>
              <a:t> </a:t>
            </a:r>
            <a:r>
              <a:rPr lang="uk-UA" sz="4400" dirty="0" err="1">
                <a:ea typeface="Calibri"/>
                <a:cs typeface="Times New Roman"/>
              </a:rPr>
              <a:t>Applications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62088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dirty="0" err="1">
                <a:latin typeface="Times New Roman"/>
                <a:ea typeface="Calibri"/>
                <a:cs typeface="Times New Roman"/>
              </a:rPr>
              <a:t>Fiber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optic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cables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are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the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perfect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solution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to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transmit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ting/transporting/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transfering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high-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security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date/</a:t>
            </a:r>
            <a:r>
              <a:rPr lang="uk-UA" sz="36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data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datas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for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military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and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aerospace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>
                <a:latin typeface="Times New Roman"/>
                <a:ea typeface="Calibri"/>
                <a:cs typeface="Times New Roman"/>
              </a:rPr>
              <a:t>applications</a:t>
            </a:r>
            <a:r>
              <a:rPr lang="uk-UA" sz="3600" dirty="0">
                <a:latin typeface="Times New Roman"/>
                <a:ea typeface="Calibri"/>
                <a:cs typeface="Times New Roman"/>
              </a:rPr>
              <a:t>. </a:t>
            </a:r>
            <a:endParaRPr lang="ru-RU" sz="3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7544" y="4365104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Fiber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optic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cables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are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the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perfect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solution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to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transmit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ting 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high-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security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data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for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military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and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aerospace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3600" dirty="0" err="1" smtClean="0">
                <a:latin typeface="Times New Roman"/>
                <a:ea typeface="Calibri"/>
                <a:cs typeface="Times New Roman"/>
              </a:rPr>
              <a:t>applications</a:t>
            </a:r>
            <a:r>
              <a:rPr lang="uk-UA" sz="3600" dirty="0" smtClean="0">
                <a:latin typeface="Times New Roman"/>
                <a:ea typeface="Calibri"/>
                <a:cs typeface="Times New Roman"/>
              </a:rPr>
              <a:t>. </a:t>
            </a:r>
            <a:endParaRPr lang="ru-RU" sz="36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07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990600"/>
          </a:xfrm>
        </p:spPr>
        <p:txBody>
          <a:bodyPr/>
          <a:lstStyle/>
          <a:p>
            <a:r>
              <a:rPr lang="en-US" dirty="0"/>
              <a:t>Photographers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0688"/>
            <a:ext cx="3445212" cy="2194637"/>
          </a:xfrm>
        </p:spPr>
      </p:pic>
      <p:sp>
        <p:nvSpPr>
          <p:cNvPr id="6" name="TextBox 5"/>
          <p:cNvSpPr txBox="1"/>
          <p:nvPr/>
        </p:nvSpPr>
        <p:spPr>
          <a:xfrm>
            <a:off x="0" y="1117632"/>
            <a:ext cx="520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A80000"/>
                </a:solidFill>
              </a:rPr>
              <a:t>Mini photo </a:t>
            </a:r>
            <a:r>
              <a:rPr lang="en-US" sz="3600" dirty="0">
                <a:solidFill>
                  <a:srgbClr val="A80000"/>
                </a:solidFill>
              </a:rPr>
              <a:t>projects</a:t>
            </a:r>
            <a:endParaRPr lang="ru-RU" sz="3600" dirty="0">
              <a:solidFill>
                <a:srgbClr val="A8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170207" y="2655310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" r="9399"/>
          <a:stretch/>
        </p:blipFill>
        <p:spPr>
          <a:xfrm>
            <a:off x="201676" y="3551276"/>
            <a:ext cx="3022844" cy="30243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31374"/>
            <a:ext cx="1944216" cy="34563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95292"/>
            <a:ext cx="2160240" cy="28803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993" y="1815900"/>
            <a:ext cx="5206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A80000"/>
                </a:solidFill>
              </a:rPr>
              <a:t>Experimenting with optics</a:t>
            </a:r>
            <a:endParaRPr lang="ru-RU" sz="3600" dirty="0">
              <a:solidFill>
                <a:srgbClr val="A8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3323">
            <a:off x="4139952" y="2503756"/>
            <a:ext cx="5667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968934"/>
            <a:ext cx="5667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7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36449"/>
            <a:ext cx="8424936" cy="3096344"/>
          </a:xfrm>
        </p:spPr>
        <p:txBody>
          <a:bodyPr>
            <a:normAutofit/>
          </a:bodyPr>
          <a:lstStyle/>
          <a:p>
            <a:pPr algn="r"/>
            <a:r>
              <a:rPr lang="en-US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“Where </a:t>
            </a:r>
            <a:r>
              <a:rPr lang="en-US" i="1" dirty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will there is a </a:t>
            </a:r>
            <a:r>
              <a:rPr lang="en-US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way”</a:t>
            </a:r>
            <a:br>
              <a:rPr lang="en-US" i="1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>Albert Einstein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692696"/>
            <a:ext cx="432604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52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2088232"/>
          </a:xfrm>
        </p:spPr>
        <p:txBody>
          <a:bodyPr>
            <a:normAutofit/>
          </a:bodyPr>
          <a:lstStyle/>
          <a:p>
            <a:r>
              <a:rPr lang="en-US" dirty="0" smtClean="0"/>
              <a:t>Astronomers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The history and properties of a </a:t>
            </a:r>
            <a:r>
              <a:rPr lang="en-US" sz="3600" dirty="0" smtClean="0">
                <a:solidFill>
                  <a:srgbClr val="A80000"/>
                </a:solidFill>
              </a:rPr>
              <a:t>telescope</a:t>
            </a:r>
            <a:endParaRPr lang="ru-RU" sz="3600" dirty="0">
              <a:solidFill>
                <a:srgbClr val="A8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16932"/>
            <a:ext cx="4257473" cy="3096344"/>
          </a:xfrm>
        </p:spPr>
      </p:pic>
      <p:pic>
        <p:nvPicPr>
          <p:cNvPr id="5" name="Рисунок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18" y="2636912"/>
            <a:ext cx="259228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Quiz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9221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7" t="39039" r="8247" b="28130"/>
          <a:stretch/>
        </p:blipFill>
        <p:spPr bwMode="auto">
          <a:xfrm>
            <a:off x="1907703" y="2780928"/>
            <a:ext cx="5400599" cy="32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4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03866" y="76470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Biologists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303" y="220486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During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1st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987824" y="2204863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century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AD,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glass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had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been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invented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6" y="2852935"/>
            <a:ext cx="4428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and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the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Romans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were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looking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11960" y="2852935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through</a:t>
            </a:r>
            <a:r>
              <a:rPr lang="uk-UA" sz="2400" dirty="0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the</a:t>
            </a:r>
            <a:r>
              <a:rPr lang="uk-UA" sz="2400" dirty="0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glass</a:t>
            </a:r>
            <a:r>
              <a:rPr lang="uk-UA" sz="2400" dirty="0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and</a:t>
            </a:r>
            <a:r>
              <a:rPr lang="uk-UA" sz="2400" dirty="0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testing</a:t>
            </a:r>
            <a:r>
              <a:rPr lang="uk-UA" sz="2400" dirty="0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 smtClean="0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it</a:t>
            </a:r>
            <a:r>
              <a:rPr lang="uk-UA" sz="2400" dirty="0" smtClean="0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71342" y="3426031"/>
            <a:ext cx="280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They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experimented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131527" y="342900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with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glass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in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different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shapes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03866" y="4005064"/>
            <a:ext cx="586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and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eventually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found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that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different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thickness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55543" y="4653136"/>
            <a:ext cx="6184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of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glass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could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produce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magnification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by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36096" y="4653135"/>
            <a:ext cx="415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holding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one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of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these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“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lenses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”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51450" y="5229200"/>
            <a:ext cx="2922451" cy="468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AD0101"/>
              </a:buClr>
              <a:buSzPct val="85000"/>
            </a:pPr>
            <a:r>
              <a:rPr lang="uk-UA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over</a:t>
            </a:r>
            <a:r>
              <a:rPr lang="uk-UA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an</a:t>
            </a:r>
            <a:r>
              <a:rPr lang="uk-UA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object</a:t>
            </a:r>
            <a:r>
              <a:rPr lang="uk-UA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183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3443" y="42098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early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simple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22003" y="432855"/>
            <a:ext cx="68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“</a:t>
            </a:r>
            <a:r>
              <a:rPr lang="uk-UA" sz="2400" dirty="0" err="1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microscopes</a:t>
            </a:r>
            <a:r>
              <a:rPr lang="uk-UA" sz="2400" dirty="0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” </a:t>
            </a:r>
            <a:r>
              <a:rPr lang="uk-UA" sz="2400" dirty="0" err="1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which</a:t>
            </a:r>
            <a:r>
              <a:rPr lang="uk-UA" sz="2400" dirty="0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were</a:t>
            </a:r>
            <a:r>
              <a:rPr lang="uk-UA" sz="2400" dirty="0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really</a:t>
            </a:r>
            <a:r>
              <a:rPr lang="uk-UA" sz="2400" dirty="0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only</a:t>
            </a:r>
            <a:r>
              <a:rPr lang="uk-UA" sz="2400" dirty="0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magnifying</a:t>
            </a:r>
            <a:r>
              <a:rPr lang="uk-UA" sz="2400" dirty="0">
                <a:solidFill>
                  <a:srgbClr val="2E74B5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3443" y="9087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glasses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had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one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power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usually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74260" y="892106"/>
            <a:ext cx="164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about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10x</a:t>
            </a:r>
            <a:r>
              <a:rPr lang="en-US" sz="2400" dirty="0" smtClean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41370" y="892105"/>
            <a:ext cx="322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People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found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fleas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8151" y="1370385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interesting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to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look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483768" y="1370384"/>
            <a:ext cx="627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at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and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these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early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microscopes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were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frequently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3443" y="1769063"/>
            <a:ext cx="3082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used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to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view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insects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65369" y="2161057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In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1660s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in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Holland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Antonie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van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Leeuwenhoek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244" y="2552839"/>
            <a:ext cx="555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also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started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experiment</a:t>
            </a:r>
            <a:r>
              <a:rPr lang="uk-UA" sz="2400" dirty="0" err="1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ing</a:t>
            </a:r>
            <a:r>
              <a:rPr lang="uk-UA" sz="2400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with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lenses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076056" y="2552838"/>
            <a:ext cx="2772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He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realized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5244" y="3014504"/>
            <a:ext cx="5154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that</a:t>
            </a:r>
            <a:r>
              <a:rPr lang="uk-UA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he</a:t>
            </a:r>
            <a:r>
              <a:rPr lang="uk-UA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could</a:t>
            </a:r>
            <a:r>
              <a:rPr lang="uk-UA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polish</a:t>
            </a:r>
            <a:r>
              <a:rPr lang="uk-UA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lenses</a:t>
            </a:r>
            <a:r>
              <a:rPr lang="uk-UA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so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that </a:t>
            </a:r>
            <a:r>
              <a:rPr lang="uk-UA" sz="2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5244" y="3472868"/>
            <a:ext cx="5097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they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would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have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curves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on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the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edges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to</a:t>
            </a:r>
            <a:r>
              <a:rPr lang="uk-UA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5584" y="396099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produce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greater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magnification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866838" y="3931387"/>
            <a:ext cx="358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His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rounded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lenses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65369" y="443178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allowed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his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microscope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304650" y="4436825"/>
            <a:ext cx="4226078" cy="468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AD0101"/>
              </a:buClr>
              <a:buSzPct val="85000"/>
            </a:pP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to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magnify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up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to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270x! </a:t>
            </a:r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08" y="4062176"/>
            <a:ext cx="2601361" cy="25472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7575" y="5191745"/>
            <a:ext cx="5796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b="1" i="0" dirty="0" err="1" smtClean="0">
                <a:solidFill>
                  <a:srgbClr val="A80000"/>
                </a:solidFill>
                <a:effectLst/>
                <a:latin typeface="Linux Libertine"/>
              </a:rPr>
              <a:t>Anthonie</a:t>
            </a:r>
            <a:r>
              <a:rPr lang="en-US" sz="3200" b="1" i="0" dirty="0" smtClean="0">
                <a:solidFill>
                  <a:srgbClr val="A80000"/>
                </a:solidFill>
                <a:effectLst/>
                <a:latin typeface="Linux Libertine"/>
              </a:rPr>
              <a:t> van Leeuwenhoek (1632-1723)</a:t>
            </a:r>
            <a:endParaRPr lang="en-US" sz="3200" b="1" i="0" dirty="0">
              <a:solidFill>
                <a:srgbClr val="A80000"/>
              </a:solidFill>
              <a:effectLst/>
              <a:latin typeface="Linux Libertine"/>
            </a:endParaRPr>
          </a:p>
        </p:txBody>
      </p:sp>
    </p:spTree>
    <p:extLst>
      <p:ext uri="{BB962C8B-B14F-4D97-AF65-F5344CB8AC3E}">
        <p14:creationId xmlns:p14="http://schemas.microsoft.com/office/powerpoint/2010/main" val="389188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4" grpId="0"/>
      <p:bldP spid="25" grpId="0"/>
      <p:bldP spid="2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0461" y="980728"/>
            <a:ext cx="383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Leeuwenhoek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is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often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called</a:t>
            </a:r>
            <a:r>
              <a:rPr lang="uk-UA" sz="2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4" y="958322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the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father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of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microscopy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due</a:t>
            </a:r>
            <a:r>
              <a:rPr lang="uk-UA" sz="24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30461" y="1700808"/>
            <a:ext cx="637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to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his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discoveries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and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he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is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often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given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credit</a:t>
            </a:r>
            <a:r>
              <a:rPr lang="uk-UA" sz="2400" dirty="0">
                <a:solidFill>
                  <a:srgbClr val="FFC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33264" y="2492896"/>
            <a:ext cx="5520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for</a:t>
            </a:r>
            <a:r>
              <a:rPr lang="uk-UA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inventing</a:t>
            </a:r>
            <a:r>
              <a:rPr lang="uk-UA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the</a:t>
            </a:r>
            <a:r>
              <a:rPr lang="uk-UA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40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microscope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as well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5386" y="2503849"/>
            <a:ext cx="4248472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AD0101"/>
              </a:buClr>
              <a:buSzPct val="85000"/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as convex and concave lenses.</a:t>
            </a:r>
            <a:endParaRPr lang="ru-RU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02" y="3861048"/>
            <a:ext cx="457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5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87" y="476672"/>
            <a:ext cx="8291264" cy="138343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Observe samples </a:t>
            </a:r>
            <a:br>
              <a:rPr lang="en-US" dirty="0" smtClean="0"/>
            </a:br>
            <a:r>
              <a:rPr lang="en-US" dirty="0" smtClean="0">
                <a:solidFill>
                  <a:srgbClr val="A80000"/>
                </a:solidFill>
              </a:rPr>
              <a:t>under the microscope</a:t>
            </a:r>
            <a:endParaRPr lang="ru-RU" dirty="0">
              <a:solidFill>
                <a:srgbClr val="A8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97152"/>
            <a:ext cx="7870981" cy="187220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Make a detailed description of what you see on the glass.</a:t>
            </a:r>
            <a:endParaRPr lang="en-US" sz="3600" dirty="0"/>
          </a:p>
          <a:p>
            <a:r>
              <a:rPr lang="en-US" sz="3600" dirty="0" smtClean="0"/>
              <a:t>Make a guess what it might be.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6701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6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59831" y="2558463"/>
            <a:ext cx="2952328" cy="2031504"/>
          </a:xfrm>
        </p:spPr>
        <p:txBody>
          <a:bodyPr/>
          <a:lstStyle/>
          <a:p>
            <a:pPr algn="ctr"/>
            <a:r>
              <a:rPr lang="en-US" dirty="0" smtClean="0"/>
              <a:t>Stunning microscope world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13618" r="10224" b="25993"/>
          <a:stretch/>
        </p:blipFill>
        <p:spPr>
          <a:xfrm>
            <a:off x="99691" y="488679"/>
            <a:ext cx="3000355" cy="3049543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6" t="20087" r="10549" b="27240"/>
          <a:stretch/>
        </p:blipFill>
        <p:spPr>
          <a:xfrm>
            <a:off x="6012159" y="535285"/>
            <a:ext cx="3008993" cy="2944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t="26064" r="12621" b="15163"/>
          <a:stretch/>
        </p:blipFill>
        <p:spPr>
          <a:xfrm>
            <a:off x="107503" y="3706946"/>
            <a:ext cx="2992543" cy="3034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2" t="23151" r="11430" b="16313"/>
          <a:stretch/>
        </p:blipFill>
        <p:spPr>
          <a:xfrm>
            <a:off x="6012160" y="3574215"/>
            <a:ext cx="3021533" cy="318185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00045" y="535285"/>
            <a:ext cx="607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73914" y="50296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08771" y="581803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09153" y="58182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50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Pilots / Aircraft Engineering</a:t>
            </a:r>
            <a:endParaRPr lang="ru-RU" dirty="0"/>
          </a:p>
        </p:txBody>
      </p:sp>
      <p:pic>
        <p:nvPicPr>
          <p:cNvPr id="4" name="Объект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6350000" cy="4762500"/>
          </a:xfrm>
        </p:spPr>
      </p:pic>
    </p:spTree>
    <p:extLst>
      <p:ext uri="{BB962C8B-B14F-4D97-AF65-F5344CB8AC3E}">
        <p14:creationId xmlns:p14="http://schemas.microsoft.com/office/powerpoint/2010/main" val="1878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3232</TotalTime>
  <Words>530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Ясность</vt:lpstr>
      <vt:lpstr>“Application of Optics to Various Professional Spheres”</vt:lpstr>
      <vt:lpstr>Astronomers  The history and properties of a telescope</vt:lpstr>
      <vt:lpstr>Quiz</vt:lpstr>
      <vt:lpstr> Biologists  </vt:lpstr>
      <vt:lpstr>Презентация PowerPoint</vt:lpstr>
      <vt:lpstr>Презентация PowerPoint</vt:lpstr>
      <vt:lpstr>Observe samples  under the microscope</vt:lpstr>
      <vt:lpstr>Stunning microscope world</vt:lpstr>
      <vt:lpstr>Pilots / Aircraft Engineering</vt:lpstr>
      <vt:lpstr>Three non-mentioned words</vt:lpstr>
      <vt:lpstr>  IT Sphere   </vt:lpstr>
      <vt:lpstr>Презентация PowerPoint</vt:lpstr>
      <vt:lpstr>#1 Remote Sensing </vt:lpstr>
      <vt:lpstr> #2 Medicine </vt:lpstr>
      <vt:lpstr> #3 Decorations and Lighting </vt:lpstr>
      <vt:lpstr> #4 Military and Space Applications </vt:lpstr>
      <vt:lpstr>Photographers</vt:lpstr>
      <vt:lpstr>“Where there is a will there is a way” Albert Einstein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uses of optics in various professions”</dc:title>
  <dc:creator>a_farisey@ukr.net</dc:creator>
  <cp:lastModifiedBy>a_farisey@ukr.net</cp:lastModifiedBy>
  <cp:revision>60</cp:revision>
  <cp:lastPrinted>2024-02-02T10:19:08Z</cp:lastPrinted>
  <dcterms:created xsi:type="dcterms:W3CDTF">2024-01-26T08:34:16Z</dcterms:created>
  <dcterms:modified xsi:type="dcterms:W3CDTF">2024-11-15T10:51:41Z</dcterms:modified>
</cp:coreProperties>
</file>