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dventurous" panose="020B0604020202020204" charset="-12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url.li/rpimi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url.li/rpimi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rpimi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rpimi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url.li/rpimi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764" y="-396773"/>
            <a:ext cx="20112143" cy="13867464"/>
            <a:chOff x="0" y="0"/>
            <a:chExt cx="26816191" cy="184899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704048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3408096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0112143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704048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408096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112143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704048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3408096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12143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421566" y="191832"/>
            <a:ext cx="17289427" cy="9453792"/>
            <a:chOff x="0" y="0"/>
            <a:chExt cx="10963338" cy="59947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63339" cy="5994712"/>
            </a:xfrm>
            <a:custGeom>
              <a:avLst/>
              <a:gdLst/>
              <a:ahLst/>
              <a:cxnLst/>
              <a:rect l="l" t="t" r="r" b="b"/>
              <a:pathLst>
                <a:path w="10963339" h="5994712">
                  <a:moveTo>
                    <a:pt x="17016" y="0"/>
                  </a:moveTo>
                  <a:lnTo>
                    <a:pt x="10946323" y="0"/>
                  </a:lnTo>
                  <a:cubicBezTo>
                    <a:pt x="10950835" y="0"/>
                    <a:pt x="10955164" y="1793"/>
                    <a:pt x="10958355" y="4984"/>
                  </a:cubicBezTo>
                  <a:cubicBezTo>
                    <a:pt x="10961546" y="8175"/>
                    <a:pt x="10963339" y="12503"/>
                    <a:pt x="10963339" y="17016"/>
                  </a:cubicBezTo>
                  <a:lnTo>
                    <a:pt x="10963339" y="5977696"/>
                  </a:lnTo>
                  <a:cubicBezTo>
                    <a:pt x="10963339" y="5982209"/>
                    <a:pt x="10961546" y="5986537"/>
                    <a:pt x="10958355" y="5989728"/>
                  </a:cubicBezTo>
                  <a:cubicBezTo>
                    <a:pt x="10955164" y="5992919"/>
                    <a:pt x="10950835" y="5994712"/>
                    <a:pt x="10946323" y="5994712"/>
                  </a:cubicBezTo>
                  <a:lnTo>
                    <a:pt x="17016" y="5994712"/>
                  </a:lnTo>
                  <a:cubicBezTo>
                    <a:pt x="12503" y="5994712"/>
                    <a:pt x="8175" y="5992919"/>
                    <a:pt x="4984" y="5989728"/>
                  </a:cubicBezTo>
                  <a:cubicBezTo>
                    <a:pt x="1793" y="5986537"/>
                    <a:pt x="0" y="5982209"/>
                    <a:pt x="0" y="5977696"/>
                  </a:cubicBezTo>
                  <a:lnTo>
                    <a:pt x="0" y="17016"/>
                  </a:lnTo>
                  <a:cubicBezTo>
                    <a:pt x="0" y="12503"/>
                    <a:pt x="1793" y="8175"/>
                    <a:pt x="4984" y="4984"/>
                  </a:cubicBezTo>
                  <a:cubicBezTo>
                    <a:pt x="8175" y="1793"/>
                    <a:pt x="12503" y="0"/>
                    <a:pt x="17016" y="0"/>
                  </a:cubicBezTo>
                  <a:close/>
                </a:path>
              </a:pathLst>
            </a:custGeom>
            <a:solidFill>
              <a:srgbClr val="FDFAE6"/>
            </a:solidFill>
            <a:ln w="142875" cap="rnd">
              <a:solidFill>
                <a:srgbClr val="6B3B32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0963338" cy="6013761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866760" y="609225"/>
            <a:ext cx="12830440" cy="5783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2"/>
              </a:lnSpc>
            </a:pPr>
            <a:r>
              <a:rPr lang="en-US" sz="6501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Гра-сторітелінг</a:t>
            </a:r>
            <a:endParaRPr lang="en-US" sz="6501" dirty="0">
              <a:solidFill>
                <a:srgbClr val="4CAF5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ctr">
              <a:lnSpc>
                <a:spcPts val="7152"/>
              </a:lnSpc>
            </a:pPr>
            <a:r>
              <a:rPr lang="en-US" sz="6501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«</a:t>
            </a:r>
            <a:r>
              <a:rPr lang="en-US" sz="6501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Евакуація</a:t>
            </a:r>
            <a:r>
              <a:rPr lang="en-US" sz="6501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6501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мирного</a:t>
            </a:r>
            <a:r>
              <a:rPr lang="en-US" sz="6501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6501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населення</a:t>
            </a:r>
            <a:r>
              <a:rPr lang="en-US" sz="6501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uk-UA" sz="6501" dirty="0" smtClean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і</a:t>
            </a:r>
            <a:r>
              <a:rPr lang="en-US" sz="6501" dirty="0" smtClean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з </a:t>
            </a:r>
            <a:r>
              <a:rPr lang="en-US" sz="6501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зони</a:t>
            </a:r>
            <a:r>
              <a:rPr lang="en-US" sz="6501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6501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бойових</a:t>
            </a:r>
            <a:r>
              <a:rPr lang="en-US" sz="6501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6501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дій</a:t>
            </a:r>
            <a:r>
              <a:rPr lang="en-US" sz="6501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»</a:t>
            </a:r>
          </a:p>
          <a:p>
            <a:pPr algn="ctr">
              <a:lnSpc>
                <a:spcPts val="7152"/>
              </a:lnSpc>
            </a:pPr>
            <a:r>
              <a:rPr lang="en-US" sz="6501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( </a:t>
            </a:r>
            <a:r>
              <a:rPr lang="en-US" sz="6501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за</a:t>
            </a:r>
            <a:r>
              <a:rPr lang="en-US" sz="6501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6501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мотивами</a:t>
            </a:r>
            <a:r>
              <a:rPr lang="en-US" sz="6501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6501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настільної</a:t>
            </a:r>
            <a:r>
              <a:rPr lang="en-US" sz="6501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6501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рольової</a:t>
            </a:r>
            <a:r>
              <a:rPr lang="en-US" sz="6501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6501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гри</a:t>
            </a:r>
            <a:r>
              <a:rPr lang="en-US" sz="6501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D&amp;D)</a:t>
            </a:r>
          </a:p>
          <a:p>
            <a:pPr algn="ctr">
              <a:lnSpc>
                <a:spcPts val="9102"/>
              </a:lnSpc>
            </a:pPr>
            <a:endParaRPr lang="en-US" sz="6501" dirty="0">
              <a:solidFill>
                <a:srgbClr val="4CAF5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5721218" y="5642643"/>
            <a:ext cx="6102374" cy="3615657"/>
          </a:xfrm>
          <a:custGeom>
            <a:avLst/>
            <a:gdLst/>
            <a:ahLst/>
            <a:cxnLst/>
            <a:rect l="l" t="t" r="r" b="b"/>
            <a:pathLst>
              <a:path w="6102374" h="3615657">
                <a:moveTo>
                  <a:pt x="0" y="0"/>
                </a:moveTo>
                <a:lnTo>
                  <a:pt x="6102375" y="0"/>
                </a:lnTo>
                <a:lnTo>
                  <a:pt x="6102375" y="3615657"/>
                </a:lnTo>
                <a:lnTo>
                  <a:pt x="0" y="3615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5632" y="2012003"/>
            <a:ext cx="13950009" cy="561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Медик оглядає евакуйованих і надає першу допомогу тим, хто потребує лікування.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Кидок D20: Успіх (15+): стабілізує найважчих поранених, може продовжити евакуацію.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Невдача (10-14): медичні ресурси обмежені, встигає допомогти лише частині людей.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Провал (&lt;10): пацієнти у важкому стані, потрібна додаткова допомога.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endParaRPr lang="en-US" sz="3499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78370" y="866775"/>
            <a:ext cx="12190029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Етап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1: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Підготовка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до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евакуації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(20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хвилин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15670" y="8493123"/>
            <a:ext cx="11230747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  <a:hlinkClick r:id="rId2"/>
              </a:rPr>
              <a:t>http://</a:t>
            </a:r>
            <a:r>
              <a:rPr lang="en-US" sz="3999" dirty="0" smtClean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  <a:hlinkClick r:id="rId2"/>
              </a:rPr>
              <a:t>surl.li/rpimiu</a:t>
            </a:r>
            <a:endParaRPr lang="uk-UA" sz="3999" dirty="0" smtClean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405447" y="7727083"/>
            <a:ext cx="1670338" cy="1855931"/>
          </a:xfrm>
          <a:custGeom>
            <a:avLst/>
            <a:gdLst/>
            <a:ahLst/>
            <a:cxnLst/>
            <a:rect l="l" t="t" r="r" b="b"/>
            <a:pathLst>
              <a:path w="1670338" h="1855931">
                <a:moveTo>
                  <a:pt x="0" y="0"/>
                </a:moveTo>
                <a:lnTo>
                  <a:pt x="1670338" y="0"/>
                </a:lnTo>
                <a:lnTo>
                  <a:pt x="1670338" y="1855931"/>
                </a:lnTo>
                <a:lnTo>
                  <a:pt x="0" y="18559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14415" y="2145353"/>
            <a:ext cx="1781674" cy="4306160"/>
          </a:xfrm>
          <a:custGeom>
            <a:avLst/>
            <a:gdLst/>
            <a:ahLst/>
            <a:cxnLst/>
            <a:rect l="l" t="t" r="r" b="b"/>
            <a:pathLst>
              <a:path w="1781674" h="4306160">
                <a:moveTo>
                  <a:pt x="0" y="0"/>
                </a:moveTo>
                <a:lnTo>
                  <a:pt x="1781674" y="0"/>
                </a:lnTo>
                <a:lnTo>
                  <a:pt x="1781674" y="4306160"/>
                </a:lnTo>
                <a:lnTo>
                  <a:pt x="0" y="43061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10507"/>
            <a:ext cx="13950009" cy="561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Журналіст знімає репортаж про евакуацію та поширює його в міжнародних ЗМІ, щоб привернути увагу до ситуації в місті.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Кидок D20: Успіх (14+): репортаж привертає увагу медіа, швидко надходить допомога.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Невдача (9-13): репортаж помічають, але відповіді з боку міжнародної спільноти немає.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Провал (&lt;9): з технічних причин матеріал не доходить до медіа.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endParaRPr lang="en-US" sz="3499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78370" y="866775"/>
            <a:ext cx="11961429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Етап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1: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Підготовка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до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евакуації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(20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хвилин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15670" y="8493123"/>
            <a:ext cx="11230747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  <a:hlinkClick r:id="rId2"/>
              </a:rPr>
              <a:t>http://</a:t>
            </a:r>
            <a:r>
              <a:rPr lang="en-US" sz="3999" dirty="0" smtClean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  <a:hlinkClick r:id="rId2"/>
              </a:rPr>
              <a:t>surl.li/rpimiu</a:t>
            </a:r>
            <a:endParaRPr lang="uk-UA" sz="3999" dirty="0" smtClean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405447" y="7727083"/>
            <a:ext cx="1670338" cy="1855931"/>
          </a:xfrm>
          <a:custGeom>
            <a:avLst/>
            <a:gdLst/>
            <a:ahLst/>
            <a:cxnLst/>
            <a:rect l="l" t="t" r="r" b="b"/>
            <a:pathLst>
              <a:path w="1670338" h="1855931">
                <a:moveTo>
                  <a:pt x="0" y="0"/>
                </a:moveTo>
                <a:lnTo>
                  <a:pt x="1670338" y="0"/>
                </a:lnTo>
                <a:lnTo>
                  <a:pt x="1670338" y="1855931"/>
                </a:lnTo>
                <a:lnTo>
                  <a:pt x="0" y="18559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32675" y="3932760"/>
            <a:ext cx="2321901" cy="2810167"/>
          </a:xfrm>
          <a:custGeom>
            <a:avLst/>
            <a:gdLst/>
            <a:ahLst/>
            <a:cxnLst/>
            <a:rect l="l" t="t" r="r" b="b"/>
            <a:pathLst>
              <a:path w="2321901" h="2810167">
                <a:moveTo>
                  <a:pt x="0" y="0"/>
                </a:moveTo>
                <a:lnTo>
                  <a:pt x="2321900" y="0"/>
                </a:lnTo>
                <a:lnTo>
                  <a:pt x="2321900" y="2810167"/>
                </a:lnTo>
                <a:lnTo>
                  <a:pt x="0" y="2810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83294" y="6548557"/>
            <a:ext cx="3641565" cy="3418520"/>
          </a:xfrm>
          <a:custGeom>
            <a:avLst/>
            <a:gdLst/>
            <a:ahLst/>
            <a:cxnLst/>
            <a:rect l="l" t="t" r="r" b="b"/>
            <a:pathLst>
              <a:path w="3641565" h="3418520">
                <a:moveTo>
                  <a:pt x="0" y="0"/>
                </a:moveTo>
                <a:lnTo>
                  <a:pt x="3641565" y="0"/>
                </a:lnTo>
                <a:lnTo>
                  <a:pt x="3641565" y="3418520"/>
                </a:lnTo>
                <a:lnTo>
                  <a:pt x="0" y="341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99680"/>
            <a:ext cx="16230600" cy="6429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Етап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2: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Евакуація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(20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хвилин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)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4CAF5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Гравці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починають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евакуацію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але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на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шляху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до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безпечної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зони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з'являються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небезпеки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: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 u="sng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Перешкоди</a:t>
            </a:r>
            <a:r>
              <a:rPr lang="en-US" sz="3499" u="sng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: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дороги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можуть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бути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заблоковані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ворог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наближається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і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час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обмежений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Якщо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гравці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успішно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вирішують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виклики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то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евакуація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проходить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добре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.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Якщо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десь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не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вистачає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ресурсів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чи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трапляються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невдачі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доводиться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імпровізувати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та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швидко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ухвалювати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рішення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endParaRPr lang="en-US" sz="3499" dirty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832400" y="6548557"/>
            <a:ext cx="3641565" cy="3418520"/>
          </a:xfrm>
          <a:custGeom>
            <a:avLst/>
            <a:gdLst/>
            <a:ahLst/>
            <a:cxnLst/>
            <a:rect l="l" t="t" r="r" b="b"/>
            <a:pathLst>
              <a:path w="3641565" h="3418520">
                <a:moveTo>
                  <a:pt x="0" y="0"/>
                </a:moveTo>
                <a:lnTo>
                  <a:pt x="3641565" y="0"/>
                </a:lnTo>
                <a:lnTo>
                  <a:pt x="3641565" y="3418520"/>
                </a:lnTo>
                <a:lnTo>
                  <a:pt x="0" y="341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78765" y="6548557"/>
            <a:ext cx="3641565" cy="3418520"/>
          </a:xfrm>
          <a:custGeom>
            <a:avLst/>
            <a:gdLst/>
            <a:ahLst/>
            <a:cxnLst/>
            <a:rect l="l" t="t" r="r" b="b"/>
            <a:pathLst>
              <a:path w="3641565" h="3418520">
                <a:moveTo>
                  <a:pt x="0" y="0"/>
                </a:moveTo>
                <a:lnTo>
                  <a:pt x="3641566" y="0"/>
                </a:lnTo>
                <a:lnTo>
                  <a:pt x="3641566" y="3418520"/>
                </a:lnTo>
                <a:lnTo>
                  <a:pt x="0" y="341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68537"/>
            <a:ext cx="16230600" cy="561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 </a:t>
            </a:r>
            <a:r>
              <a:rPr lang="en-US" sz="3499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Доброволець-водій</a:t>
            </a: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повинен кинути кубик, щоб вирішити, чи зможе оминути перешкоди (кидок на орієнтування).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 </a:t>
            </a:r>
            <a:r>
              <a:rPr lang="en-US" sz="3499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Волонтер-координатор</a:t>
            </a: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повинен швидко знаходити нові ресурси або можливості для евакуації людей (кидок на організацію).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Медик</a:t>
            </a: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продовжує надавати допомогу під час евакуації (кидок на лікування під тиском).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Журналіст </a:t>
            </a: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може вирішити допомогти в інших завданнях або зосередитися на висвітленні подій для залучення підтримки (кидок на комунікацію або допомогу).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45842" y="866775"/>
            <a:ext cx="11970357" cy="630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Етап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2: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Евакуація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(20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хвилин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)</a:t>
            </a:r>
          </a:p>
        </p:txBody>
      </p:sp>
      <p:sp>
        <p:nvSpPr>
          <p:cNvPr id="4" name="Freeform 4"/>
          <p:cNvSpPr/>
          <p:nvPr/>
        </p:nvSpPr>
        <p:spPr>
          <a:xfrm>
            <a:off x="7473662" y="7885113"/>
            <a:ext cx="1670338" cy="1855931"/>
          </a:xfrm>
          <a:custGeom>
            <a:avLst/>
            <a:gdLst/>
            <a:ahLst/>
            <a:cxnLst/>
            <a:rect l="l" t="t" r="r" b="b"/>
            <a:pathLst>
              <a:path w="1670338" h="1855931">
                <a:moveTo>
                  <a:pt x="0" y="0"/>
                </a:moveTo>
                <a:lnTo>
                  <a:pt x="1670338" y="0"/>
                </a:lnTo>
                <a:lnTo>
                  <a:pt x="1670338" y="1855931"/>
                </a:lnTo>
                <a:lnTo>
                  <a:pt x="0" y="1855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818767" y="8651154"/>
            <a:ext cx="11230747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  <a:hlinkClick r:id="rId3"/>
              </a:rPr>
              <a:t>http://</a:t>
            </a:r>
            <a:r>
              <a:rPr lang="en-US" sz="3999" dirty="0" smtClean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  <a:hlinkClick r:id="rId3"/>
              </a:rPr>
              <a:t>surl.li/rpimiu</a:t>
            </a:r>
            <a:endParaRPr lang="uk-UA" sz="3999" dirty="0" smtClean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571500"/>
            <a:ext cx="16230600" cy="7048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Етап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3: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Кінцева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точка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(20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хвилин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)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4CAF5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Гравці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повинні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вирішити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що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робити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далі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після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евакуації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: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 </a:t>
            </a:r>
            <a:r>
              <a:rPr lang="en-US" sz="3499" u="sng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Доброволець-водій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може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повернутися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за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іншими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цивільними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або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продовжити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шлях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до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безпечної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зони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 </a:t>
            </a:r>
            <a:r>
              <a:rPr lang="en-US" sz="3499" u="sng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Волонтер-координатор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вирішує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як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організувати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наступний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етап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допомоги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. 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u="sng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Медик</a:t>
            </a:r>
            <a:r>
              <a:rPr lang="en-US" sz="3499" u="sng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оцінює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стан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евакуйованих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та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вирішує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чи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потрібна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додаткова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медична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допомога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u="sng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Журналіст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аналізує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наслідки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операції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та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робить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висновки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які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можуть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вплинути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на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подальші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дії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міжнародної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спільноти</a:t>
            </a:r>
            <a:r>
              <a:rPr lang="en-US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.</a:t>
            </a:r>
          </a:p>
        </p:txBody>
      </p:sp>
      <p:sp>
        <p:nvSpPr>
          <p:cNvPr id="3" name="Freeform 3"/>
          <p:cNvSpPr/>
          <p:nvPr/>
        </p:nvSpPr>
        <p:spPr>
          <a:xfrm>
            <a:off x="13884070" y="7120034"/>
            <a:ext cx="2631553" cy="2659588"/>
          </a:xfrm>
          <a:custGeom>
            <a:avLst/>
            <a:gdLst/>
            <a:ahLst/>
            <a:cxnLst/>
            <a:rect l="l" t="t" r="r" b="b"/>
            <a:pathLst>
              <a:path w="2631553" h="2659588">
                <a:moveTo>
                  <a:pt x="0" y="0"/>
                </a:moveTo>
                <a:lnTo>
                  <a:pt x="2631554" y="0"/>
                </a:lnTo>
                <a:lnTo>
                  <a:pt x="2631554" y="2659588"/>
                </a:lnTo>
                <a:lnTo>
                  <a:pt x="0" y="2659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39000" y="6206494"/>
            <a:ext cx="3657980" cy="3657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18296" y="1089709"/>
            <a:ext cx="16928369" cy="511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Підсумки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гри</a:t>
            </a:r>
            <a:r>
              <a:rPr lang="en-US" sz="3999" dirty="0" smtClean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:</a:t>
            </a:r>
            <a:endParaRPr lang="en-US" sz="3999" dirty="0">
              <a:solidFill>
                <a:srgbClr val="4CAF5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 dirty="0" smtClean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 </a:t>
            </a:r>
            <a:r>
              <a:rPr lang="uk-UA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Розглядаються ключові рішення, що вплинули на успішність евакуації чи інші можливі варіанти розгортання евакуації</a:t>
            </a:r>
            <a:r>
              <a:rPr lang="uk-UA" sz="3499" dirty="0" smtClean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endParaRPr lang="uk-UA" sz="3499" dirty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uk-UA" sz="3499" dirty="0">
                <a:solidFill>
                  <a:srgbClr val="00B050"/>
                </a:solidFill>
                <a:latin typeface="Adventurous"/>
                <a:ea typeface="Adventurous"/>
                <a:cs typeface="Adventurous"/>
                <a:sym typeface="Adventurous"/>
              </a:rPr>
              <a:t>Рефлексія: </a:t>
            </a:r>
            <a:endParaRPr lang="uk-UA" sz="3499" dirty="0" smtClean="0">
              <a:solidFill>
                <a:srgbClr val="00B05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uk-UA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Я</a:t>
            </a:r>
            <a:r>
              <a:rPr lang="uk-UA" sz="3499" dirty="0" smtClean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кі </a:t>
            </a:r>
            <a:r>
              <a:rPr lang="uk-UA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з рішень були </a:t>
            </a:r>
            <a:r>
              <a:rPr lang="uk-UA" sz="3499" dirty="0" smtClean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для вас найважчими?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uk-UA" sz="3499" dirty="0" smtClean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Як би ви діяли в </a:t>
            </a:r>
            <a:r>
              <a:rPr lang="uk-UA" sz="34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реальному </a:t>
            </a:r>
            <a:r>
              <a:rPr lang="uk-UA" sz="3499" dirty="0" smtClean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житті?</a:t>
            </a:r>
            <a:endParaRPr lang="uk-UA" sz="3499" dirty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just">
              <a:lnSpc>
                <a:spcPts val="4899"/>
              </a:lnSpc>
              <a:spcBef>
                <a:spcPct val="0"/>
              </a:spcBef>
            </a:pPr>
            <a:endParaRPr lang="en-US" sz="3499" dirty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4811" y="582793"/>
            <a:ext cx="9452242" cy="9121414"/>
          </a:xfrm>
          <a:custGeom>
            <a:avLst/>
            <a:gdLst/>
            <a:ahLst/>
            <a:cxnLst/>
            <a:rect l="l" t="t" r="r" b="b"/>
            <a:pathLst>
              <a:path w="9452242" h="9121414">
                <a:moveTo>
                  <a:pt x="0" y="0"/>
                </a:moveTo>
                <a:lnTo>
                  <a:pt x="9452242" y="0"/>
                </a:lnTo>
                <a:lnTo>
                  <a:pt x="9452242" y="9121414"/>
                </a:lnTo>
                <a:lnTo>
                  <a:pt x="0" y="9121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764" y="-396773"/>
            <a:ext cx="20112143" cy="13867464"/>
            <a:chOff x="0" y="0"/>
            <a:chExt cx="26816191" cy="184899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704048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3408096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0112143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704048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408096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112143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704048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3408096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12143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616028" y="182137"/>
            <a:ext cx="17235518" cy="10104863"/>
            <a:chOff x="0" y="0"/>
            <a:chExt cx="10929155" cy="640755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29155" cy="6407559"/>
            </a:xfrm>
            <a:custGeom>
              <a:avLst/>
              <a:gdLst/>
              <a:ahLst/>
              <a:cxnLst/>
              <a:rect l="l" t="t" r="r" b="b"/>
              <a:pathLst>
                <a:path w="10929155" h="6407559">
                  <a:moveTo>
                    <a:pt x="17069" y="0"/>
                  </a:moveTo>
                  <a:lnTo>
                    <a:pt x="10912086" y="0"/>
                  </a:lnTo>
                  <a:cubicBezTo>
                    <a:pt x="10921512" y="0"/>
                    <a:pt x="10929155" y="7642"/>
                    <a:pt x="10929155" y="17069"/>
                  </a:cubicBezTo>
                  <a:lnTo>
                    <a:pt x="10929155" y="6390490"/>
                  </a:lnTo>
                  <a:cubicBezTo>
                    <a:pt x="10929155" y="6399917"/>
                    <a:pt x="10921512" y="6407559"/>
                    <a:pt x="10912086" y="6407559"/>
                  </a:cubicBezTo>
                  <a:lnTo>
                    <a:pt x="17069" y="6407559"/>
                  </a:lnTo>
                  <a:cubicBezTo>
                    <a:pt x="12542" y="6407559"/>
                    <a:pt x="8200" y="6405761"/>
                    <a:pt x="4999" y="6402560"/>
                  </a:cubicBezTo>
                  <a:cubicBezTo>
                    <a:pt x="1798" y="6399359"/>
                    <a:pt x="0" y="6395017"/>
                    <a:pt x="0" y="6390490"/>
                  </a:cubicBezTo>
                  <a:lnTo>
                    <a:pt x="0" y="17069"/>
                  </a:lnTo>
                  <a:cubicBezTo>
                    <a:pt x="0" y="7642"/>
                    <a:pt x="7642" y="0"/>
                    <a:pt x="17069" y="0"/>
                  </a:cubicBezTo>
                  <a:close/>
                </a:path>
              </a:pathLst>
            </a:custGeom>
            <a:solidFill>
              <a:srgbClr val="FDFAE6"/>
            </a:solidFill>
            <a:ln w="142875" cap="rnd">
              <a:solidFill>
                <a:srgbClr val="E6C298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0929155" cy="6426609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4503793" y="751683"/>
            <a:ext cx="2126841" cy="2455228"/>
          </a:xfrm>
          <a:custGeom>
            <a:avLst/>
            <a:gdLst/>
            <a:ahLst/>
            <a:cxnLst/>
            <a:rect l="l" t="t" r="r" b="b"/>
            <a:pathLst>
              <a:path w="2126841" h="2455228">
                <a:moveTo>
                  <a:pt x="0" y="0"/>
                </a:moveTo>
                <a:lnTo>
                  <a:pt x="2126841" y="0"/>
                </a:lnTo>
                <a:lnTo>
                  <a:pt x="2126841" y="2455228"/>
                </a:lnTo>
                <a:lnTo>
                  <a:pt x="0" y="2455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610454" y="3762728"/>
            <a:ext cx="2648846" cy="2162121"/>
          </a:xfrm>
          <a:custGeom>
            <a:avLst/>
            <a:gdLst/>
            <a:ahLst/>
            <a:cxnLst/>
            <a:rect l="l" t="t" r="r" b="b"/>
            <a:pathLst>
              <a:path w="2648846" h="2162121">
                <a:moveTo>
                  <a:pt x="0" y="0"/>
                </a:moveTo>
                <a:lnTo>
                  <a:pt x="2648846" y="0"/>
                </a:lnTo>
                <a:lnTo>
                  <a:pt x="2648846" y="2162121"/>
                </a:lnTo>
                <a:lnTo>
                  <a:pt x="0" y="2162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352093" y="8027345"/>
            <a:ext cx="1907207" cy="1866679"/>
          </a:xfrm>
          <a:custGeom>
            <a:avLst/>
            <a:gdLst/>
            <a:ahLst/>
            <a:cxnLst/>
            <a:rect l="l" t="t" r="r" b="b"/>
            <a:pathLst>
              <a:path w="1907207" h="1866679">
                <a:moveTo>
                  <a:pt x="0" y="0"/>
                </a:moveTo>
                <a:lnTo>
                  <a:pt x="1907207" y="0"/>
                </a:lnTo>
                <a:lnTo>
                  <a:pt x="1907207" y="1866679"/>
                </a:lnTo>
                <a:lnTo>
                  <a:pt x="0" y="18666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310888" y="2803526"/>
            <a:ext cx="12356934" cy="748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Гравці: </a:t>
            </a:r>
            <a:r>
              <a:rPr lang="en-US" sz="350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Учні виконують ролі захисників України: добровольців, волонтерів, медиків, представників громадянського суспільства. Гра містить і другорядні ролі. В даному сценарії це мирне населення, представники місцевої влади, які спілкуються з основними героями в на певному етапі грі. Ці ролі також виконують учні.</a:t>
            </a:r>
          </a:p>
          <a:p>
            <a:pPr algn="just">
              <a:lnSpc>
                <a:spcPts val="4900"/>
              </a:lnSpc>
            </a:pPr>
            <a:r>
              <a:rPr lang="en-US" sz="3500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Кубики:</a:t>
            </a:r>
            <a:r>
              <a:rPr lang="en-US" sz="350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Кубики D&amp;D (20-гранний D20 для вирішення дій, успіху чи провалу).</a:t>
            </a:r>
          </a:p>
          <a:p>
            <a:pPr algn="just">
              <a:lnSpc>
                <a:spcPts val="4900"/>
              </a:lnSpc>
            </a:pPr>
            <a:r>
              <a:rPr lang="en-US" sz="3500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Ролі та навички:</a:t>
            </a:r>
            <a:r>
              <a:rPr lang="en-US" sz="350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Кожен гравець отримує роль з певними характеристиками та навичками.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003888" y="6227834"/>
            <a:ext cx="1563325" cy="1799511"/>
          </a:xfrm>
          <a:custGeom>
            <a:avLst/>
            <a:gdLst/>
            <a:ahLst/>
            <a:cxnLst/>
            <a:rect l="l" t="t" r="r" b="b"/>
            <a:pathLst>
              <a:path w="1563325" h="1799511">
                <a:moveTo>
                  <a:pt x="0" y="0"/>
                </a:moveTo>
                <a:lnTo>
                  <a:pt x="1563325" y="0"/>
                </a:lnTo>
                <a:lnTo>
                  <a:pt x="1563325" y="1799511"/>
                </a:lnTo>
                <a:lnTo>
                  <a:pt x="0" y="17995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310888" y="262546"/>
            <a:ext cx="12356934" cy="264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Основні елементи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Майстер гри:</a:t>
            </a:r>
            <a:r>
              <a:rPr lang="en-US" sz="350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Це вчитель або один з учнів, який буде вести історію, створювати ситуації та виклики для гравців.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63655" y="1101126"/>
            <a:ext cx="1365665" cy="3015579"/>
          </a:xfrm>
          <a:custGeom>
            <a:avLst/>
            <a:gdLst/>
            <a:ahLst/>
            <a:cxnLst/>
            <a:rect l="l" t="t" r="r" b="b"/>
            <a:pathLst>
              <a:path w="1726451" h="3252480">
                <a:moveTo>
                  <a:pt x="0" y="0"/>
                </a:moveTo>
                <a:lnTo>
                  <a:pt x="1726452" y="0"/>
                </a:lnTo>
                <a:lnTo>
                  <a:pt x="1726452" y="3252480"/>
                </a:lnTo>
                <a:lnTo>
                  <a:pt x="0" y="3252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80235" y="4304030"/>
            <a:ext cx="2463981" cy="2527160"/>
          </a:xfrm>
          <a:custGeom>
            <a:avLst/>
            <a:gdLst/>
            <a:ahLst/>
            <a:cxnLst/>
            <a:rect l="l" t="t" r="r" b="b"/>
            <a:pathLst>
              <a:path w="2463981" h="2527160">
                <a:moveTo>
                  <a:pt x="0" y="0"/>
                </a:moveTo>
                <a:lnTo>
                  <a:pt x="2463981" y="0"/>
                </a:lnTo>
                <a:lnTo>
                  <a:pt x="2463981" y="2527161"/>
                </a:lnTo>
                <a:lnTo>
                  <a:pt x="0" y="25271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61868" y="1736989"/>
            <a:ext cx="2612269" cy="2700019"/>
          </a:xfrm>
          <a:custGeom>
            <a:avLst/>
            <a:gdLst/>
            <a:ahLst/>
            <a:cxnLst/>
            <a:rect l="l" t="t" r="r" b="b"/>
            <a:pathLst>
              <a:path w="2612269" h="2700019">
                <a:moveTo>
                  <a:pt x="0" y="0"/>
                </a:moveTo>
                <a:lnTo>
                  <a:pt x="2612269" y="0"/>
                </a:lnTo>
                <a:lnTo>
                  <a:pt x="2612269" y="2700019"/>
                </a:lnTo>
                <a:lnTo>
                  <a:pt x="0" y="2700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29292" y="7319011"/>
            <a:ext cx="2321901" cy="2810167"/>
          </a:xfrm>
          <a:custGeom>
            <a:avLst/>
            <a:gdLst/>
            <a:ahLst/>
            <a:cxnLst/>
            <a:rect l="l" t="t" r="r" b="b"/>
            <a:pathLst>
              <a:path w="2321901" h="2810167">
                <a:moveTo>
                  <a:pt x="0" y="0"/>
                </a:moveTo>
                <a:lnTo>
                  <a:pt x="2321901" y="0"/>
                </a:lnTo>
                <a:lnTo>
                  <a:pt x="2321901" y="2810167"/>
                </a:lnTo>
                <a:lnTo>
                  <a:pt x="0" y="28101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60454" y="5626644"/>
            <a:ext cx="1525744" cy="3687599"/>
          </a:xfrm>
          <a:custGeom>
            <a:avLst/>
            <a:gdLst/>
            <a:ahLst/>
            <a:cxnLst/>
            <a:rect l="l" t="t" r="r" b="b"/>
            <a:pathLst>
              <a:path w="1525744" h="3687599">
                <a:moveTo>
                  <a:pt x="0" y="0"/>
                </a:moveTo>
                <a:lnTo>
                  <a:pt x="1525744" y="0"/>
                </a:lnTo>
                <a:lnTo>
                  <a:pt x="1525744" y="3687599"/>
                </a:lnTo>
                <a:lnTo>
                  <a:pt x="0" y="36875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384655" y="134639"/>
            <a:ext cx="821117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Підготовка</a:t>
            </a:r>
            <a:r>
              <a:rPr lang="en-US" sz="4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4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до</a:t>
            </a:r>
            <a:r>
              <a:rPr lang="en-US" sz="4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4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гри</a:t>
            </a:r>
            <a:r>
              <a:rPr lang="en-US" sz="4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1753" y="914400"/>
            <a:ext cx="5496451" cy="301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Доброволець-водій: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Воїн, який приєднався до добровольчих батальйонів для захисту України.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Базові навички:  </a:t>
            </a:r>
            <a:r>
              <a:rPr lang="en-US" sz="27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Сила, сміливість, бойові вміння.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28018" y="1331859"/>
            <a:ext cx="4888926" cy="3510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u="sng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Волонтер-постачальник</a:t>
            </a:r>
            <a:r>
              <a:rPr lang="en-US" sz="2799" u="sng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: </a:t>
            </a: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Людина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що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забезпечує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армію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їжею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спорядженням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ліками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.</a:t>
            </a:r>
          </a:p>
          <a:p>
            <a:pPr algn="ctr">
              <a:lnSpc>
                <a:spcPts val="3919"/>
              </a:lnSpc>
            </a:pPr>
            <a:r>
              <a:rPr lang="en-US" sz="2799" u="sng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Базові</a:t>
            </a:r>
            <a:r>
              <a:rPr lang="en-US" sz="2799" u="sng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 u="sng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навички</a:t>
            </a:r>
            <a:r>
              <a:rPr lang="en-US" sz="2799" u="sng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: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Організація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логістика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переконання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.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175384" y="5570701"/>
            <a:ext cx="5173009" cy="301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u="sng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Медик-доброволець</a:t>
            </a:r>
            <a:r>
              <a:rPr lang="en-US" sz="2799" u="sng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: </a:t>
            </a: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Лікар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який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рятує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поранених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на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фронті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.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u="sng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Базові</a:t>
            </a:r>
            <a:r>
              <a:rPr lang="en-US" sz="2799" u="sng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 u="sng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навички</a:t>
            </a:r>
            <a:r>
              <a:rPr lang="en-US" sz="2799" u="sng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: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Лікування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знання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анатомії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швидкість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реакції</a:t>
            </a:r>
            <a:r>
              <a:rPr lang="en-US" sz="27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304" y="7204711"/>
            <a:ext cx="8325999" cy="301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Журналіст: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Висвітлює події для громадськості, розповідає правду світу.</a:t>
            </a:r>
          </a:p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Базові навички:</a:t>
            </a:r>
            <a:r>
              <a:rPr lang="en-US" sz="27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Комунікація, розслідування, вплив на громадську думку.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28278" y="4304030"/>
            <a:ext cx="7376823" cy="301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Координатор гуманітарної допомоги: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Людина, що організовує постачання для цивільних і військових.</a:t>
            </a:r>
          </a:p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Базові навички:</a:t>
            </a:r>
            <a:r>
              <a:rPr lang="en-US" sz="2799">
                <a:solidFill>
                  <a:srgbClr val="FF3131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7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Логістика та організація – планування постачань, розподіл ресурсів.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2072" y="-2480398"/>
            <a:ext cx="20112143" cy="13867464"/>
            <a:chOff x="0" y="0"/>
            <a:chExt cx="26816191" cy="184899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704048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3408096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0112143" y="0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704048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408096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0112143" y="6159084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704048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3408096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7" y="0"/>
                  </a:lnTo>
                  <a:lnTo>
                    <a:pt x="6704047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112143" y="12305468"/>
              <a:ext cx="6704048" cy="6184484"/>
            </a:xfrm>
            <a:custGeom>
              <a:avLst/>
              <a:gdLst/>
              <a:ahLst/>
              <a:cxnLst/>
              <a:rect l="l" t="t" r="r" b="b"/>
              <a:pathLst>
                <a:path w="6704048" h="6184484">
                  <a:moveTo>
                    <a:pt x="0" y="0"/>
                  </a:moveTo>
                  <a:lnTo>
                    <a:pt x="6704048" y="0"/>
                  </a:lnTo>
                  <a:lnTo>
                    <a:pt x="6704048" y="6184484"/>
                  </a:lnTo>
                  <a:lnTo>
                    <a:pt x="0" y="6184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436454" y="304682"/>
            <a:ext cx="17492053" cy="9785203"/>
            <a:chOff x="0" y="0"/>
            <a:chExt cx="11091825" cy="62048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091825" cy="6204861"/>
            </a:xfrm>
            <a:custGeom>
              <a:avLst/>
              <a:gdLst/>
              <a:ahLst/>
              <a:cxnLst/>
              <a:rect l="l" t="t" r="r" b="b"/>
              <a:pathLst>
                <a:path w="11091825" h="6204861">
                  <a:moveTo>
                    <a:pt x="16819" y="0"/>
                  </a:moveTo>
                  <a:lnTo>
                    <a:pt x="11075006" y="0"/>
                  </a:lnTo>
                  <a:cubicBezTo>
                    <a:pt x="11079466" y="0"/>
                    <a:pt x="11083744" y="1772"/>
                    <a:pt x="11086898" y="4926"/>
                  </a:cubicBezTo>
                  <a:cubicBezTo>
                    <a:pt x="11090053" y="8080"/>
                    <a:pt x="11091825" y="12358"/>
                    <a:pt x="11091825" y="16819"/>
                  </a:cubicBezTo>
                  <a:lnTo>
                    <a:pt x="11091825" y="6188042"/>
                  </a:lnTo>
                  <a:cubicBezTo>
                    <a:pt x="11091825" y="6192503"/>
                    <a:pt x="11090053" y="6196781"/>
                    <a:pt x="11086898" y="6199935"/>
                  </a:cubicBezTo>
                  <a:cubicBezTo>
                    <a:pt x="11083744" y="6203089"/>
                    <a:pt x="11079466" y="6204861"/>
                    <a:pt x="11075006" y="6204861"/>
                  </a:cubicBezTo>
                  <a:lnTo>
                    <a:pt x="16819" y="6204861"/>
                  </a:lnTo>
                  <a:cubicBezTo>
                    <a:pt x="7530" y="6204861"/>
                    <a:pt x="0" y="6197331"/>
                    <a:pt x="0" y="6188042"/>
                  </a:cubicBezTo>
                  <a:lnTo>
                    <a:pt x="0" y="16819"/>
                  </a:lnTo>
                  <a:cubicBezTo>
                    <a:pt x="0" y="12358"/>
                    <a:pt x="1772" y="8080"/>
                    <a:pt x="4926" y="4926"/>
                  </a:cubicBezTo>
                  <a:cubicBezTo>
                    <a:pt x="8080" y="1772"/>
                    <a:pt x="12358" y="0"/>
                    <a:pt x="16819" y="0"/>
                  </a:cubicBezTo>
                  <a:close/>
                </a:path>
              </a:pathLst>
            </a:custGeom>
            <a:solidFill>
              <a:srgbClr val="FCF4E9"/>
            </a:solidFill>
            <a:ln w="142875" cap="rnd">
              <a:solidFill>
                <a:srgbClr val="895858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1091825" cy="6223911"/>
            </a:xfrm>
            <a:prstGeom prst="rect">
              <a:avLst/>
            </a:prstGeom>
          </p:spPr>
          <p:txBody>
            <a:bodyPr lIns="28485" tIns="28485" rIns="28485" bIns="28485" rtlCol="0" anchor="ctr"/>
            <a:lstStyle/>
            <a:p>
              <a:pPr algn="ctr">
                <a:lnSpc>
                  <a:spcPts val="1117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866775"/>
            <a:ext cx="16230600" cy="724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Місії та завдання: </a:t>
            </a: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   Майстер гри (вчитель) готує сценарій, який буде нагадувати реальні виклики для українського суспільства. </a:t>
            </a:r>
          </a:p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Ігрові механіки:</a:t>
            </a: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999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Кубики (D20): </a:t>
            </a:r>
            <a:r>
              <a:rPr lang="en-US" sz="29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Гравці кидають кубик для визначення успіху або невдачі своїх дій. Високий результат означає успіх, низький – невдачу. Наприклад, волонтер кидає кубик, щоб вирішити, чи вдалося йому домовитися про доставку важливого спорядження, або медик кидає кубик, щоб зрозуміти, чи встиг він допомогти пораненому бійцю.</a:t>
            </a: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2999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Точки здоров'я та ресурси:</a:t>
            </a:r>
            <a:r>
              <a:rPr lang="en-US" sz="29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Добровольці можуть мати точки здоров’я, які знижуються після боїв. Волонтери та медики повинні знайти або організувати ресурси для їх відновлення.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52690" y="2323252"/>
            <a:ext cx="8217309" cy="5485054"/>
          </a:xfrm>
          <a:custGeom>
            <a:avLst/>
            <a:gdLst/>
            <a:ahLst/>
            <a:cxnLst/>
            <a:rect l="l" t="t" r="r" b="b"/>
            <a:pathLst>
              <a:path w="8217309" h="5485054">
                <a:moveTo>
                  <a:pt x="0" y="0"/>
                </a:moveTo>
                <a:lnTo>
                  <a:pt x="8217309" y="0"/>
                </a:lnTo>
                <a:lnTo>
                  <a:pt x="8217309" y="5485053"/>
                </a:lnTo>
                <a:lnTo>
                  <a:pt x="0" y="5485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10929" y="2199427"/>
            <a:ext cx="8712645" cy="6657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 Уявіть, що невелике місто на сході України потрапило під інтенсивний обстріл. Мирне населення, серед якого є жінки, діти та люди похилого віку, потребує термінової евакуації до безпечних районів. Однак шляхи відступу обмежені, а бойові дії тривають неподалік. Група добровольців, волонтерів та медиків вирушає на допомогу, щоб організувати евакуацію та забезпечити безпеку цивільних.</a:t>
            </a:r>
          </a:p>
          <a:p>
            <a:pPr algn="ctr">
              <a:lnSpc>
                <a:spcPts val="3919"/>
              </a:lnSpc>
            </a:pPr>
            <a:endParaRPr lang="en-US" sz="3199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3199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773661" y="338137"/>
            <a:ext cx="3556754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Сценарій</a:t>
            </a:r>
            <a:r>
              <a:rPr lang="en-US" sz="59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0242" y="308931"/>
            <a:ext cx="17287517" cy="950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Ролі для гравців:</a:t>
            </a:r>
          </a:p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Доброволець-водій:</a:t>
            </a:r>
            <a:r>
              <a:rPr lang="en-US" sz="330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Ви відповідаєте за транспорт і евакуацію людей під обстрілами. Ваша задача – знайти безпечний маршрут і доставити мирних жителів до безпечної зони. Навички: керування транспортом, орієнтування на місцевості, витримка під стресом.</a:t>
            </a:r>
          </a:p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Волонтер-координатор:</a:t>
            </a:r>
            <a:r>
              <a:rPr lang="en-US" sz="330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Ви забезпечуєте логістику евакуації, домовляєтесь про безпечний прохід з місцевою владою, знаходите транспорт та ресурси. Ваша задача – організувати безперебійну евакуацію. Навички: переконання, комунікація, організація.</a:t>
            </a:r>
          </a:p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Медик-доброволець:</a:t>
            </a:r>
            <a:r>
              <a:rPr lang="en-US" sz="330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Серед евакуйованих є поранені та хворі, які потребують негайної допомоги. Ваше завдання – надавати першу медичну допомогу та забезпечити стабільний стан під час евакуації. Навички: лікування, швидкість реакції, знання медицини.</a:t>
            </a:r>
          </a:p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 u="sng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Журналіст:</a:t>
            </a:r>
            <a:r>
              <a:rPr lang="en-US" sz="330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Ви документуєте ситуацію, інформуєте світ про те, що відбувається в місті, і допомагаєте привернути увагу міжнародної спільноти, щоб пришвидшити допомогу. Навички: розслідування, комунікація, медійний вплив.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38200"/>
            <a:ext cx="15979193" cy="4492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Завдання: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Гравці повинні працювати як команда, щоб організувати евакуацію якомога більшої кількості людей до того, як розпочнуться серйозні бойові дії у місті.</a:t>
            </a:r>
          </a:p>
        </p:txBody>
      </p:sp>
      <p:sp>
        <p:nvSpPr>
          <p:cNvPr id="3" name="Freeform 3"/>
          <p:cNvSpPr/>
          <p:nvPr/>
        </p:nvSpPr>
        <p:spPr>
          <a:xfrm>
            <a:off x="6748062" y="5600135"/>
            <a:ext cx="4540469" cy="4114800"/>
          </a:xfrm>
          <a:custGeom>
            <a:avLst/>
            <a:gdLst/>
            <a:ahLst/>
            <a:cxnLst/>
            <a:rect l="l" t="t" r="r" b="b"/>
            <a:pathLst>
              <a:path w="4540469" h="4114800">
                <a:moveTo>
                  <a:pt x="0" y="0"/>
                </a:moveTo>
                <a:lnTo>
                  <a:pt x="4540469" y="0"/>
                </a:lnTo>
                <a:lnTo>
                  <a:pt x="4540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05447" y="7727083"/>
            <a:ext cx="1670338" cy="1855931"/>
          </a:xfrm>
          <a:custGeom>
            <a:avLst/>
            <a:gdLst/>
            <a:ahLst/>
            <a:cxnLst/>
            <a:rect l="l" t="t" r="r" b="b"/>
            <a:pathLst>
              <a:path w="1670338" h="1855931">
                <a:moveTo>
                  <a:pt x="0" y="0"/>
                </a:moveTo>
                <a:lnTo>
                  <a:pt x="1670338" y="0"/>
                </a:lnTo>
                <a:lnTo>
                  <a:pt x="1670338" y="1855931"/>
                </a:lnTo>
                <a:lnTo>
                  <a:pt x="0" y="1855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41335" y="353707"/>
            <a:ext cx="14334811" cy="6962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Етап 1: Підготовка до евакуації (20хвилин)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endParaRPr lang="en-US" sz="3999">
              <a:solidFill>
                <a:srgbClr val="4CAF5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Доброволець-водій знаходить транспорт (автобус, вантажівку, чи декілька автомобілів) і намагається визначити найкращий і найбезпечніший маршрут до зони евакуації.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Кидок D20: Успіх (16+): знаходить повний бак пального і знає короткий шлях.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Невдача (10-15): шлях блокується, маршрут довший, але можливий.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 Провал (&lt;10): на дорозі є перешкоди, доведеться шукати інший шлях або штовхати транспорт.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15670" y="8493123"/>
            <a:ext cx="11230747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  <a:hlinkClick r:id="rId3"/>
              </a:rPr>
              <a:t>http://</a:t>
            </a:r>
            <a:r>
              <a:rPr lang="en-US" sz="3999" dirty="0" smtClean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  <a:hlinkClick r:id="rId3"/>
              </a:rPr>
              <a:t>surl.li/rpimiu</a:t>
            </a:r>
            <a:endParaRPr lang="uk-UA" sz="3999" dirty="0" smtClean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219966" y="1678918"/>
            <a:ext cx="2683750" cy="5055944"/>
          </a:xfrm>
          <a:custGeom>
            <a:avLst/>
            <a:gdLst/>
            <a:ahLst/>
            <a:cxnLst/>
            <a:rect l="l" t="t" r="r" b="b"/>
            <a:pathLst>
              <a:path w="2683750" h="5055944">
                <a:moveTo>
                  <a:pt x="0" y="0"/>
                </a:moveTo>
                <a:lnTo>
                  <a:pt x="2683750" y="0"/>
                </a:lnTo>
                <a:lnTo>
                  <a:pt x="2683750" y="5055944"/>
                </a:lnTo>
                <a:lnTo>
                  <a:pt x="0" y="50559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6512" y="1485379"/>
            <a:ext cx="13950009" cy="4997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Волонтер-координатор домовляється з місцевою владою та іншими волонтерами, щоб підготувати місця для евакуйованих.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Кидок D20: Успіх (14+): отримує дозвіл на проходження через блокпости та додаткові ресурси для людей.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Невдача (8-13): потрібні додаткові переговори, допомога обмежена.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</a:rPr>
              <a:t>Провал (&lt;8): ситуація критична, немає достатньої підтримки.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endParaRPr lang="en-US" sz="3499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98796" y="565149"/>
            <a:ext cx="1198860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Етап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1: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Підготовка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до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евакуації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 (20 </a:t>
            </a:r>
            <a:r>
              <a:rPr lang="en-US" sz="3999" dirty="0" err="1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хвилин</a:t>
            </a:r>
            <a:r>
              <a:rPr lang="en-US" sz="3999" dirty="0">
                <a:solidFill>
                  <a:srgbClr val="4CAF50"/>
                </a:solidFill>
                <a:latin typeface="Adventurous"/>
                <a:ea typeface="Adventurous"/>
                <a:cs typeface="Adventurous"/>
                <a:sym typeface="Adventurous"/>
              </a:rPr>
              <a:t>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15670" y="8493123"/>
            <a:ext cx="11230747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  <a:hlinkClick r:id="rId2"/>
              </a:rPr>
              <a:t>http://</a:t>
            </a:r>
            <a:r>
              <a:rPr lang="en-US" sz="3999" dirty="0" smtClean="0">
                <a:solidFill>
                  <a:srgbClr val="000000"/>
                </a:solidFill>
                <a:latin typeface="Adventurous"/>
                <a:ea typeface="Adventurous"/>
                <a:cs typeface="Adventurous"/>
                <a:sym typeface="Adventurous"/>
                <a:hlinkClick r:id="rId2"/>
              </a:rPr>
              <a:t>surl.li/rpimiu</a:t>
            </a:r>
            <a:endParaRPr lang="uk-UA" sz="3999" dirty="0" smtClean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000000"/>
              </a:solidFill>
              <a:latin typeface="Adventurous"/>
              <a:ea typeface="Adventurous"/>
              <a:cs typeface="Adventurous"/>
              <a:sym typeface="Adventurou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405447" y="7727083"/>
            <a:ext cx="1670338" cy="1855931"/>
          </a:xfrm>
          <a:custGeom>
            <a:avLst/>
            <a:gdLst/>
            <a:ahLst/>
            <a:cxnLst/>
            <a:rect l="l" t="t" r="r" b="b"/>
            <a:pathLst>
              <a:path w="1670338" h="1855931">
                <a:moveTo>
                  <a:pt x="0" y="0"/>
                </a:moveTo>
                <a:lnTo>
                  <a:pt x="1670338" y="0"/>
                </a:lnTo>
                <a:lnTo>
                  <a:pt x="1670338" y="1855931"/>
                </a:lnTo>
                <a:lnTo>
                  <a:pt x="0" y="18559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65641" y="3342979"/>
            <a:ext cx="3484009" cy="3601043"/>
          </a:xfrm>
          <a:custGeom>
            <a:avLst/>
            <a:gdLst/>
            <a:ahLst/>
            <a:cxnLst/>
            <a:rect l="l" t="t" r="r" b="b"/>
            <a:pathLst>
              <a:path w="3484009" h="3601043">
                <a:moveTo>
                  <a:pt x="0" y="0"/>
                </a:moveTo>
                <a:lnTo>
                  <a:pt x="3484009" y="0"/>
                </a:lnTo>
                <a:lnTo>
                  <a:pt x="3484009" y="3601042"/>
                </a:lnTo>
                <a:lnTo>
                  <a:pt x="0" y="360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1162</Words>
  <Application>Microsoft Office PowerPoint</Application>
  <PresentationFormat>Произвольный</PresentationFormat>
  <Paragraphs>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Adventurous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Настільна гра</dc:title>
  <cp:lastModifiedBy>Оля</cp:lastModifiedBy>
  <cp:revision>5</cp:revision>
  <dcterms:created xsi:type="dcterms:W3CDTF">2006-08-16T00:00:00Z</dcterms:created>
  <dcterms:modified xsi:type="dcterms:W3CDTF">2024-11-02T12:27:17Z</dcterms:modified>
  <dc:identifier>DAGUwKJiNMo</dc:identifier>
</cp:coreProperties>
</file>