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Adventurous" panose="020B0604020202020204" charset="-128"/>
      <p:regular r:id="rId30"/>
    </p:embeddedFont>
    <p:embeddedFont>
      <p:font typeface="Alder" panose="020B0604020202020204" charset="-128"/>
      <p:regular r:id="rId31"/>
    </p:embeddedFont>
    <p:embeddedFont>
      <p:font typeface="Waldemar" panose="020B0604020202020204" charset="0"/>
      <p:regular r:id="rId32"/>
    </p:embeddedFont>
    <p:embeddedFont>
      <p:font typeface="Lobster" panose="020B0604020202020204" charset="-5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glowCandy" panose="020B0604020202020204" charset="-128"/>
      <p:regular r:id="rId38"/>
    </p:embeddedFont>
    <p:embeddedFont>
      <p:font typeface="Nadira" panose="020B0604020202020204" charset="0"/>
      <p:regular r:id="rId39"/>
    </p:embeddedFont>
    <p:embeddedFont>
      <p:font typeface="Cave Age" panose="020B0604020202020204" charset="-5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9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FVXNM9vOls&amp;t=32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02407" y="-261448"/>
            <a:ext cx="8252817" cy="2143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7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Тема уроку: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3686" y="2200087"/>
            <a:ext cx="16475614" cy="294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8"/>
              </a:lnSpc>
              <a:spcBef>
                <a:spcPct val="0"/>
              </a:spcBef>
            </a:pPr>
            <a:r>
              <a:rPr lang="en-US" sz="17198">
                <a:solidFill>
                  <a:srgbClr val="000000"/>
                </a:solidFill>
                <a:latin typeface="Cave Age"/>
                <a:ea typeface="Cave Age"/>
                <a:cs typeface="Cave Age"/>
                <a:sym typeface="Cave Age"/>
              </a:rPr>
              <a:t> Кримські гори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18774" y="368445"/>
            <a:ext cx="7668231" cy="5203442"/>
          </a:xfrm>
          <a:custGeom>
            <a:avLst/>
            <a:gdLst/>
            <a:ahLst/>
            <a:cxnLst/>
            <a:rect l="l" t="t" r="r" b="b"/>
            <a:pathLst>
              <a:path w="7668231" h="5203442">
                <a:moveTo>
                  <a:pt x="0" y="0"/>
                </a:moveTo>
                <a:lnTo>
                  <a:pt x="7668231" y="0"/>
                </a:lnTo>
                <a:lnTo>
                  <a:pt x="7668231" y="5203442"/>
                </a:lnTo>
                <a:lnTo>
                  <a:pt x="0" y="520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67451" y="3984946"/>
            <a:ext cx="495744" cy="704546"/>
          </a:xfrm>
          <a:custGeom>
            <a:avLst/>
            <a:gdLst/>
            <a:ahLst/>
            <a:cxnLst/>
            <a:rect l="l" t="t" r="r" b="b"/>
            <a:pathLst>
              <a:path w="495744" h="704546">
                <a:moveTo>
                  <a:pt x="0" y="0"/>
                </a:moveTo>
                <a:lnTo>
                  <a:pt x="495744" y="0"/>
                </a:lnTo>
                <a:lnTo>
                  <a:pt x="495744" y="704546"/>
                </a:lnTo>
                <a:lnTo>
                  <a:pt x="0" y="704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12609" y="4843572"/>
            <a:ext cx="8457380" cy="5443428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t="-1993" b="-199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4926" y="440921"/>
            <a:ext cx="9953849" cy="1069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7"/>
              </a:lnSpc>
              <a:spcBef>
                <a:spcPct val="0"/>
              </a:spcBef>
            </a:pPr>
            <a:r>
              <a:rPr lang="en-US" sz="6005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Найвища точка – Роман-Кош: Гора Роман-Кош є найвищою точкою Кримських гір і піднімається на висоту 1545 метрів над рівнем моря. Ця вершина знаходиться в масиві Бабуган-яйла.</a:t>
            </a:r>
          </a:p>
          <a:p>
            <a:pPr algn="ctr">
              <a:lnSpc>
                <a:spcPts val="8407"/>
              </a:lnSpc>
              <a:spcBef>
                <a:spcPct val="0"/>
              </a:spcBef>
            </a:pPr>
            <a:endParaRPr lang="en-US" sz="6005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5813" y="-519187"/>
            <a:ext cx="18680558" cy="11301738"/>
          </a:xfrm>
          <a:custGeom>
            <a:avLst/>
            <a:gdLst/>
            <a:ahLst/>
            <a:cxnLst/>
            <a:rect l="l" t="t" r="r" b="b"/>
            <a:pathLst>
              <a:path w="18680558" h="11301738">
                <a:moveTo>
                  <a:pt x="0" y="0"/>
                </a:moveTo>
                <a:lnTo>
                  <a:pt x="18680558" y="0"/>
                </a:lnTo>
                <a:lnTo>
                  <a:pt x="18680558" y="11301738"/>
                </a:lnTo>
                <a:lnTo>
                  <a:pt x="0" y="11301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1171" y="296801"/>
            <a:ext cx="17796829" cy="896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5"/>
              </a:lnSpc>
              <a:spcBef>
                <a:spcPct val="0"/>
              </a:spcBef>
            </a:pPr>
            <a:r>
              <a:rPr lang="en-US" sz="8303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Унікальні яйли: Яйли – це високогірні плато, характерні для Кримських гір. Вони представляють собою широкі й плоскі простори на вершині гір, вкриті трав’яною рослинністю.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0105" y="3821605"/>
            <a:ext cx="9457895" cy="6087390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840" b="-184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31172" y="3482461"/>
            <a:ext cx="8298932" cy="6087390"/>
            <a:chOff x="0" y="0"/>
            <a:chExt cx="4198620" cy="3079750"/>
          </a:xfrm>
        </p:grpSpPr>
        <p:sp>
          <p:nvSpPr>
            <p:cNvPr id="5" name="Freeform 5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3"/>
              <a:stretch>
                <a:fillRect l="-10387" r="-10387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67342" y="284501"/>
            <a:ext cx="9208770" cy="133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Nadira"/>
                <a:ea typeface="Nadira"/>
                <a:cs typeface="Nadira"/>
                <a:sym typeface="Nadira"/>
              </a:rPr>
              <a:t>Найвідоміші яйли: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17387" y="1675956"/>
            <a:ext cx="9517450" cy="180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64"/>
              </a:lnSpc>
              <a:spcBef>
                <a:spcPct val="0"/>
              </a:spcBef>
            </a:pPr>
            <a:r>
              <a:rPr lang="en-US" sz="10545">
                <a:solidFill>
                  <a:srgbClr val="000000"/>
                </a:solidFill>
                <a:latin typeface="Alder"/>
                <a:ea typeface="Alder"/>
                <a:cs typeface="Alder"/>
                <a:sym typeface="Alder"/>
              </a:rPr>
              <a:t>Ай-Петринська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3376516"/>
            <a:ext cx="6219858" cy="6219858"/>
            <a:chOff x="0" y="0"/>
            <a:chExt cx="6350889" cy="635088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23889" cy="6223762"/>
            </a:xfrm>
            <a:custGeom>
              <a:avLst/>
              <a:gdLst/>
              <a:ahLst/>
              <a:cxnLst/>
              <a:rect l="l" t="t" r="r" b="b"/>
              <a:pathLst>
                <a:path w="6223889" h="6223762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2"/>
              <a:stretch>
                <a:fillRect l="-41501" r="-4150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889" cy="6350762"/>
            </a:xfrm>
            <a:custGeom>
              <a:avLst/>
              <a:gdLst/>
              <a:ahLst/>
              <a:cxnLst/>
              <a:rect l="l" t="t" r="r" b="b"/>
              <a:pathLst>
                <a:path w="6350889" h="6350762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3"/>
              <a:stretch>
                <a:fillRect l="-30" r="-30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16173" y="3960432"/>
            <a:ext cx="6801069" cy="5297868"/>
            <a:chOff x="0" y="0"/>
            <a:chExt cx="6125210" cy="47713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25210" cy="4771390"/>
            </a:xfrm>
            <a:custGeom>
              <a:avLst/>
              <a:gdLst/>
              <a:ahLst/>
              <a:cxnLst/>
              <a:rect l="l" t="t" r="r" b="b"/>
              <a:pathLst>
                <a:path w="6125210" h="4771390">
                  <a:moveTo>
                    <a:pt x="6125210" y="4771390"/>
                  </a:moveTo>
                  <a:lnTo>
                    <a:pt x="0" y="4771390"/>
                  </a:lnTo>
                  <a:lnTo>
                    <a:pt x="0" y="0"/>
                  </a:lnTo>
                  <a:lnTo>
                    <a:pt x="6125210" y="0"/>
                  </a:lnTo>
                  <a:lnTo>
                    <a:pt x="6125210" y="4771390"/>
                  </a:lnTo>
                  <a:close/>
                </a:path>
              </a:pathLst>
            </a:custGeom>
            <a:blipFill>
              <a:blip r:embed="rId4"/>
              <a:stretch>
                <a:fillRect t="-25" b="-2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4140" y="90170"/>
              <a:ext cx="5927090" cy="4584700"/>
            </a:xfrm>
            <a:custGeom>
              <a:avLst/>
              <a:gdLst/>
              <a:ahLst/>
              <a:cxnLst/>
              <a:rect l="l" t="t" r="r" b="b"/>
              <a:pathLst>
                <a:path w="5927090" h="4584700">
                  <a:moveTo>
                    <a:pt x="5927090" y="1324610"/>
                  </a:moveTo>
                  <a:lnTo>
                    <a:pt x="5927090" y="4584700"/>
                  </a:lnTo>
                  <a:lnTo>
                    <a:pt x="4907280" y="4584700"/>
                  </a:lnTo>
                  <a:lnTo>
                    <a:pt x="4907280" y="4297680"/>
                  </a:lnTo>
                  <a:lnTo>
                    <a:pt x="3591560" y="4297680"/>
                  </a:lnTo>
                  <a:lnTo>
                    <a:pt x="3439160" y="4297680"/>
                  </a:lnTo>
                  <a:lnTo>
                    <a:pt x="0" y="4297680"/>
                  </a:lnTo>
                  <a:lnTo>
                    <a:pt x="0" y="0"/>
                  </a:lnTo>
                  <a:lnTo>
                    <a:pt x="3591560" y="0"/>
                  </a:lnTo>
                  <a:lnTo>
                    <a:pt x="3591560" y="614680"/>
                  </a:lnTo>
                  <a:lnTo>
                    <a:pt x="5530850" y="614680"/>
                  </a:lnTo>
                  <a:lnTo>
                    <a:pt x="5530850" y="1325880"/>
                  </a:lnTo>
                  <a:lnTo>
                    <a:pt x="5927090" y="1324610"/>
                  </a:lnTo>
                  <a:lnTo>
                    <a:pt x="5927090" y="1324610"/>
                  </a:lnTo>
                  <a:close/>
                </a:path>
              </a:pathLst>
            </a:custGeom>
            <a:blipFill>
              <a:blip r:embed="rId5"/>
              <a:stretch>
                <a:fillRect l="-32123" r="-3212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436345" y="418142"/>
            <a:ext cx="13099515" cy="241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57"/>
              </a:lnSpc>
              <a:spcBef>
                <a:spcPct val="0"/>
              </a:spcBef>
            </a:pPr>
            <a:r>
              <a:rPr lang="en-US" sz="14041">
                <a:solidFill>
                  <a:srgbClr val="000000"/>
                </a:solidFill>
                <a:latin typeface="Alder"/>
                <a:ea typeface="Alder"/>
                <a:cs typeface="Alder"/>
                <a:sym typeface="Alder"/>
              </a:rPr>
              <a:t>Демерджі-яйла.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69079" y="2611665"/>
            <a:ext cx="14539787" cy="613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7"/>
              </a:lnSpc>
              <a:spcBef>
                <a:spcPct val="0"/>
              </a:spcBef>
            </a:pPr>
            <a:r>
              <a:rPr lang="en-US" sz="569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Кліматичні контрасти: Через різноманітність висот у горах створюються різні кліматичні умови. На узбережжі клімат субтропічний, а у високогір’ї – помірний з прохолодними зимами та теплим літом.</a:t>
            </a:r>
          </a:p>
        </p:txBody>
      </p:sp>
      <p:sp>
        <p:nvSpPr>
          <p:cNvPr id="3" name="Freeform 3"/>
          <p:cNvSpPr/>
          <p:nvPr/>
        </p:nvSpPr>
        <p:spPr>
          <a:xfrm>
            <a:off x="531646" y="5573360"/>
            <a:ext cx="2827210" cy="4114800"/>
          </a:xfrm>
          <a:custGeom>
            <a:avLst/>
            <a:gdLst/>
            <a:ahLst/>
            <a:cxnLst/>
            <a:rect l="l" t="t" r="r" b="b"/>
            <a:pathLst>
              <a:path w="2827210" h="4114800">
                <a:moveTo>
                  <a:pt x="0" y="0"/>
                </a:moveTo>
                <a:lnTo>
                  <a:pt x="2827211" y="0"/>
                </a:lnTo>
                <a:lnTo>
                  <a:pt x="2827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172157" y="126147"/>
            <a:ext cx="3657028" cy="4114800"/>
          </a:xfrm>
          <a:custGeom>
            <a:avLst/>
            <a:gdLst/>
            <a:ahLst/>
            <a:cxnLst/>
            <a:rect l="l" t="t" r="r" b="b"/>
            <a:pathLst>
              <a:path w="3657028" h="4114800">
                <a:moveTo>
                  <a:pt x="3657028" y="0"/>
                </a:moveTo>
                <a:lnTo>
                  <a:pt x="0" y="0"/>
                </a:lnTo>
                <a:lnTo>
                  <a:pt x="0" y="4114800"/>
                </a:lnTo>
                <a:lnTo>
                  <a:pt x="3657028" y="4114800"/>
                </a:lnTo>
                <a:lnTo>
                  <a:pt x="36570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31646" y="1028700"/>
            <a:ext cx="4233955" cy="395874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13107" y="499062"/>
            <a:ext cx="8383679" cy="168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40"/>
              </a:lnSpc>
              <a:spcBef>
                <a:spcPct val="0"/>
              </a:spcBef>
            </a:pPr>
            <a:r>
              <a:rPr lang="en-US" sz="8814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Група 2. Клімат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36804" y="5143500"/>
            <a:ext cx="6349801" cy="5246370"/>
            <a:chOff x="0" y="0"/>
            <a:chExt cx="5126262" cy="4235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6262" cy="4235450"/>
            </a:xfrm>
            <a:custGeom>
              <a:avLst/>
              <a:gdLst/>
              <a:ahLst/>
              <a:cxnLst/>
              <a:rect l="l" t="t" r="r" b="b"/>
              <a:pathLst>
                <a:path w="5126262" h="4235450">
                  <a:moveTo>
                    <a:pt x="5126262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5126262" y="538480"/>
                  </a:lnTo>
                  <a:close/>
                </a:path>
              </a:pathLst>
            </a:custGeom>
            <a:blipFill>
              <a:blip r:embed="rId2"/>
              <a:stretch>
                <a:fillRect l="-22173" r="-2217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949785" y="1574126"/>
            <a:ext cx="9326880" cy="3569374"/>
            <a:chOff x="0" y="0"/>
            <a:chExt cx="4227830" cy="1617980"/>
          </a:xfrm>
        </p:grpSpPr>
        <p:sp>
          <p:nvSpPr>
            <p:cNvPr id="5" name="Freeform 5"/>
            <p:cNvSpPr/>
            <p:nvPr/>
          </p:nvSpPr>
          <p:spPr>
            <a:xfrm>
              <a:off x="-7620" y="0"/>
              <a:ext cx="4239260" cy="1624330"/>
            </a:xfrm>
            <a:custGeom>
              <a:avLst/>
              <a:gdLst/>
              <a:ahLst/>
              <a:cxnLst/>
              <a:rect l="l" t="t" r="r" b="b"/>
              <a:pathLst>
                <a:path w="4239260" h="1624330">
                  <a:moveTo>
                    <a:pt x="480060" y="1508760"/>
                  </a:moveTo>
                  <a:lnTo>
                    <a:pt x="480060" y="1515110"/>
                  </a:lnTo>
                  <a:lnTo>
                    <a:pt x="480060" y="1508760"/>
                  </a:lnTo>
                  <a:close/>
                  <a:moveTo>
                    <a:pt x="480060" y="1516380"/>
                  </a:moveTo>
                  <a:lnTo>
                    <a:pt x="480060" y="1515110"/>
                  </a:lnTo>
                  <a:lnTo>
                    <a:pt x="480060" y="1516380"/>
                  </a:lnTo>
                  <a:close/>
                  <a:moveTo>
                    <a:pt x="487680" y="1517650"/>
                  </a:moveTo>
                  <a:cubicBezTo>
                    <a:pt x="485140" y="1518920"/>
                    <a:pt x="483870" y="1520190"/>
                    <a:pt x="482600" y="1520190"/>
                  </a:cubicBezTo>
                  <a:cubicBezTo>
                    <a:pt x="483870" y="1520190"/>
                    <a:pt x="485140" y="1518920"/>
                    <a:pt x="487680" y="1517650"/>
                  </a:cubicBezTo>
                  <a:close/>
                  <a:moveTo>
                    <a:pt x="478790" y="1521460"/>
                  </a:moveTo>
                  <a:lnTo>
                    <a:pt x="478790" y="1522730"/>
                  </a:lnTo>
                  <a:cubicBezTo>
                    <a:pt x="478790" y="1524000"/>
                    <a:pt x="478790" y="1524000"/>
                    <a:pt x="477520" y="1525270"/>
                  </a:cubicBezTo>
                  <a:lnTo>
                    <a:pt x="478790" y="1524000"/>
                  </a:lnTo>
                  <a:cubicBezTo>
                    <a:pt x="477520" y="1525270"/>
                    <a:pt x="478790" y="1525270"/>
                    <a:pt x="478790" y="1521460"/>
                  </a:cubicBezTo>
                  <a:close/>
                  <a:moveTo>
                    <a:pt x="4235450" y="601980"/>
                  </a:moveTo>
                  <a:cubicBezTo>
                    <a:pt x="4234180" y="612140"/>
                    <a:pt x="4231640" y="621030"/>
                    <a:pt x="4229100" y="629920"/>
                  </a:cubicBezTo>
                  <a:lnTo>
                    <a:pt x="4221480" y="656590"/>
                  </a:lnTo>
                  <a:lnTo>
                    <a:pt x="4213860" y="683260"/>
                  </a:lnTo>
                  <a:cubicBezTo>
                    <a:pt x="4211320" y="692150"/>
                    <a:pt x="4208780" y="699770"/>
                    <a:pt x="4206240" y="708660"/>
                  </a:cubicBezTo>
                  <a:cubicBezTo>
                    <a:pt x="4201160" y="725170"/>
                    <a:pt x="4194810" y="741680"/>
                    <a:pt x="4188460" y="758190"/>
                  </a:cubicBezTo>
                  <a:cubicBezTo>
                    <a:pt x="4182110" y="773430"/>
                    <a:pt x="4175760" y="788670"/>
                    <a:pt x="4168140" y="803910"/>
                  </a:cubicBezTo>
                  <a:cubicBezTo>
                    <a:pt x="4161790" y="819150"/>
                    <a:pt x="4154170" y="833120"/>
                    <a:pt x="4146550" y="848360"/>
                  </a:cubicBezTo>
                  <a:cubicBezTo>
                    <a:pt x="4138930" y="862330"/>
                    <a:pt x="4131310" y="877570"/>
                    <a:pt x="4123690" y="890270"/>
                  </a:cubicBezTo>
                  <a:cubicBezTo>
                    <a:pt x="4108450" y="916940"/>
                    <a:pt x="4091940" y="943610"/>
                    <a:pt x="4074160" y="967740"/>
                  </a:cubicBezTo>
                  <a:cubicBezTo>
                    <a:pt x="4039870" y="1017270"/>
                    <a:pt x="4003040" y="1062990"/>
                    <a:pt x="3962400" y="1104900"/>
                  </a:cubicBezTo>
                  <a:cubicBezTo>
                    <a:pt x="3952240" y="1115060"/>
                    <a:pt x="3942080" y="1125220"/>
                    <a:pt x="3931920" y="1136650"/>
                  </a:cubicBezTo>
                  <a:lnTo>
                    <a:pt x="3900170" y="1167130"/>
                  </a:lnTo>
                  <a:cubicBezTo>
                    <a:pt x="3895090" y="1172210"/>
                    <a:pt x="3888740" y="1177290"/>
                    <a:pt x="3884930" y="1181100"/>
                  </a:cubicBezTo>
                  <a:lnTo>
                    <a:pt x="3869690" y="1193800"/>
                  </a:lnTo>
                  <a:cubicBezTo>
                    <a:pt x="3859530" y="1202690"/>
                    <a:pt x="3850640" y="1210310"/>
                    <a:pt x="3840480" y="1217930"/>
                  </a:cubicBezTo>
                  <a:cubicBezTo>
                    <a:pt x="3760470" y="1281430"/>
                    <a:pt x="3674110" y="1336040"/>
                    <a:pt x="3583940" y="1381760"/>
                  </a:cubicBezTo>
                  <a:cubicBezTo>
                    <a:pt x="3538220" y="1404620"/>
                    <a:pt x="3492500" y="1424940"/>
                    <a:pt x="3445510" y="1442720"/>
                  </a:cubicBezTo>
                  <a:cubicBezTo>
                    <a:pt x="3398520" y="1460500"/>
                    <a:pt x="3350260" y="1475740"/>
                    <a:pt x="3300730" y="1489710"/>
                  </a:cubicBezTo>
                  <a:cubicBezTo>
                    <a:pt x="3276600" y="1496060"/>
                    <a:pt x="3251200" y="1502410"/>
                    <a:pt x="3227070" y="1507490"/>
                  </a:cubicBezTo>
                  <a:lnTo>
                    <a:pt x="3188970" y="1515110"/>
                  </a:lnTo>
                  <a:lnTo>
                    <a:pt x="3152140" y="1521460"/>
                  </a:lnTo>
                  <a:cubicBezTo>
                    <a:pt x="3128010" y="1525270"/>
                    <a:pt x="3102610" y="1529080"/>
                    <a:pt x="3078480" y="1531620"/>
                  </a:cubicBezTo>
                  <a:cubicBezTo>
                    <a:pt x="3054350" y="1534160"/>
                    <a:pt x="3028950" y="1537970"/>
                    <a:pt x="3006090" y="1539240"/>
                  </a:cubicBezTo>
                  <a:cubicBezTo>
                    <a:pt x="2909570" y="1546860"/>
                    <a:pt x="2816860" y="1546860"/>
                    <a:pt x="2729230" y="1543050"/>
                  </a:cubicBezTo>
                  <a:cubicBezTo>
                    <a:pt x="2641600" y="1539240"/>
                    <a:pt x="2557780" y="1531620"/>
                    <a:pt x="2479040" y="1525270"/>
                  </a:cubicBezTo>
                  <a:cubicBezTo>
                    <a:pt x="2459990" y="1521460"/>
                    <a:pt x="2447290" y="1521460"/>
                    <a:pt x="2438400" y="1524000"/>
                  </a:cubicBezTo>
                  <a:cubicBezTo>
                    <a:pt x="2429510" y="1526540"/>
                    <a:pt x="2423160" y="1531620"/>
                    <a:pt x="2416810" y="1536700"/>
                  </a:cubicBezTo>
                  <a:cubicBezTo>
                    <a:pt x="2404110" y="1546860"/>
                    <a:pt x="2391410" y="1558290"/>
                    <a:pt x="2354580" y="1548130"/>
                  </a:cubicBezTo>
                  <a:lnTo>
                    <a:pt x="2326640" y="1540510"/>
                  </a:lnTo>
                  <a:lnTo>
                    <a:pt x="2299970" y="1532890"/>
                  </a:lnTo>
                  <a:cubicBezTo>
                    <a:pt x="2282190" y="1527810"/>
                    <a:pt x="2264410" y="1522730"/>
                    <a:pt x="2247900" y="1517650"/>
                  </a:cubicBezTo>
                  <a:cubicBezTo>
                    <a:pt x="2272030" y="1562100"/>
                    <a:pt x="2227580" y="1584960"/>
                    <a:pt x="2193290" y="1574800"/>
                  </a:cubicBezTo>
                  <a:cubicBezTo>
                    <a:pt x="2174240" y="1570990"/>
                    <a:pt x="2155190" y="1567180"/>
                    <a:pt x="2134870" y="1563370"/>
                  </a:cubicBezTo>
                  <a:cubicBezTo>
                    <a:pt x="2115820" y="1559560"/>
                    <a:pt x="2098040" y="1555750"/>
                    <a:pt x="2078990" y="1551940"/>
                  </a:cubicBezTo>
                  <a:lnTo>
                    <a:pt x="1976120" y="1529080"/>
                  </a:lnTo>
                  <a:cubicBezTo>
                    <a:pt x="1911350" y="1515110"/>
                    <a:pt x="1852930" y="1501140"/>
                    <a:pt x="1803400" y="1489710"/>
                  </a:cubicBezTo>
                  <a:cubicBezTo>
                    <a:pt x="1753870" y="1477010"/>
                    <a:pt x="1714500" y="1466850"/>
                    <a:pt x="1682750" y="1454150"/>
                  </a:cubicBezTo>
                  <a:cubicBezTo>
                    <a:pt x="1651000" y="1441450"/>
                    <a:pt x="1629410" y="1428750"/>
                    <a:pt x="1610360" y="1409700"/>
                  </a:cubicBezTo>
                  <a:cubicBezTo>
                    <a:pt x="1602740" y="1404620"/>
                    <a:pt x="1597660" y="1400810"/>
                    <a:pt x="1590040" y="1395730"/>
                  </a:cubicBezTo>
                  <a:cubicBezTo>
                    <a:pt x="1583690" y="1391920"/>
                    <a:pt x="1577340" y="1388110"/>
                    <a:pt x="1570990" y="1385570"/>
                  </a:cubicBezTo>
                  <a:cubicBezTo>
                    <a:pt x="1557020" y="1380490"/>
                    <a:pt x="1539240" y="1377950"/>
                    <a:pt x="1518920" y="1383030"/>
                  </a:cubicBezTo>
                  <a:cubicBezTo>
                    <a:pt x="1522730" y="1400810"/>
                    <a:pt x="1518920" y="1402080"/>
                    <a:pt x="1512570" y="1405890"/>
                  </a:cubicBezTo>
                  <a:cubicBezTo>
                    <a:pt x="1507490" y="1409700"/>
                    <a:pt x="1501140" y="1416050"/>
                    <a:pt x="1493520" y="1409700"/>
                  </a:cubicBezTo>
                  <a:cubicBezTo>
                    <a:pt x="1488440" y="1393190"/>
                    <a:pt x="1488440" y="1393190"/>
                    <a:pt x="1482090" y="1376680"/>
                  </a:cubicBezTo>
                  <a:cubicBezTo>
                    <a:pt x="1479550" y="1367790"/>
                    <a:pt x="1474470" y="1365250"/>
                    <a:pt x="1469390" y="1365250"/>
                  </a:cubicBezTo>
                  <a:cubicBezTo>
                    <a:pt x="1464310" y="1363980"/>
                    <a:pt x="1457960" y="1366520"/>
                    <a:pt x="1452880" y="1369060"/>
                  </a:cubicBezTo>
                  <a:lnTo>
                    <a:pt x="1440180" y="1336040"/>
                  </a:lnTo>
                  <a:cubicBezTo>
                    <a:pt x="1435100" y="1342390"/>
                    <a:pt x="1430020" y="1346200"/>
                    <a:pt x="1423670" y="1348740"/>
                  </a:cubicBezTo>
                  <a:cubicBezTo>
                    <a:pt x="1417320" y="1351280"/>
                    <a:pt x="1409700" y="1352550"/>
                    <a:pt x="1403350" y="1355090"/>
                  </a:cubicBezTo>
                  <a:cubicBezTo>
                    <a:pt x="1397000" y="1357630"/>
                    <a:pt x="1389380" y="1360170"/>
                    <a:pt x="1384300" y="1365250"/>
                  </a:cubicBezTo>
                  <a:cubicBezTo>
                    <a:pt x="1379220" y="1370330"/>
                    <a:pt x="1363980" y="1374140"/>
                    <a:pt x="1355090" y="1357630"/>
                  </a:cubicBezTo>
                  <a:cubicBezTo>
                    <a:pt x="1353820" y="1363980"/>
                    <a:pt x="1351280" y="1366520"/>
                    <a:pt x="1346200" y="1369060"/>
                  </a:cubicBezTo>
                  <a:cubicBezTo>
                    <a:pt x="1342390" y="1371600"/>
                    <a:pt x="1336040" y="1372870"/>
                    <a:pt x="1330960" y="1375410"/>
                  </a:cubicBezTo>
                  <a:cubicBezTo>
                    <a:pt x="1320800" y="1379220"/>
                    <a:pt x="1310640" y="1386840"/>
                    <a:pt x="1314450" y="1404620"/>
                  </a:cubicBezTo>
                  <a:cubicBezTo>
                    <a:pt x="1304290" y="1390650"/>
                    <a:pt x="1304290" y="1390650"/>
                    <a:pt x="1294130" y="1375410"/>
                  </a:cubicBezTo>
                  <a:cubicBezTo>
                    <a:pt x="1304290" y="1389380"/>
                    <a:pt x="1314450" y="1404620"/>
                    <a:pt x="1303020" y="1413510"/>
                  </a:cubicBezTo>
                  <a:cubicBezTo>
                    <a:pt x="1294130" y="1419860"/>
                    <a:pt x="1287780" y="1427480"/>
                    <a:pt x="1281430" y="1433830"/>
                  </a:cubicBezTo>
                  <a:cubicBezTo>
                    <a:pt x="1276350" y="1440180"/>
                    <a:pt x="1272540" y="1446530"/>
                    <a:pt x="1271270" y="1451610"/>
                  </a:cubicBezTo>
                  <a:cubicBezTo>
                    <a:pt x="1268730" y="1456690"/>
                    <a:pt x="1267460" y="1460500"/>
                    <a:pt x="1267460" y="1463040"/>
                  </a:cubicBezTo>
                  <a:lnTo>
                    <a:pt x="1267460" y="1466850"/>
                  </a:lnTo>
                  <a:cubicBezTo>
                    <a:pt x="1249680" y="1482090"/>
                    <a:pt x="1220470" y="1504950"/>
                    <a:pt x="1195070" y="1525270"/>
                  </a:cubicBezTo>
                  <a:cubicBezTo>
                    <a:pt x="1188720" y="1530350"/>
                    <a:pt x="1182370" y="1535430"/>
                    <a:pt x="1176020" y="1539240"/>
                  </a:cubicBezTo>
                  <a:cubicBezTo>
                    <a:pt x="1169670" y="1543050"/>
                    <a:pt x="1164590" y="1546860"/>
                    <a:pt x="1159510" y="1550670"/>
                  </a:cubicBezTo>
                  <a:cubicBezTo>
                    <a:pt x="1149350" y="1555750"/>
                    <a:pt x="1141730" y="1559560"/>
                    <a:pt x="1137920" y="1557020"/>
                  </a:cubicBezTo>
                  <a:cubicBezTo>
                    <a:pt x="1134110" y="1577340"/>
                    <a:pt x="1118870" y="1582420"/>
                    <a:pt x="1103630" y="1588770"/>
                  </a:cubicBezTo>
                  <a:cubicBezTo>
                    <a:pt x="1088390" y="1595120"/>
                    <a:pt x="1073150" y="1602740"/>
                    <a:pt x="1069340" y="1624330"/>
                  </a:cubicBezTo>
                  <a:cubicBezTo>
                    <a:pt x="1046480" y="1610360"/>
                    <a:pt x="1029970" y="1587500"/>
                    <a:pt x="1012190" y="1569720"/>
                  </a:cubicBezTo>
                  <a:cubicBezTo>
                    <a:pt x="994410" y="1551940"/>
                    <a:pt x="976630" y="1539240"/>
                    <a:pt x="949960" y="1548130"/>
                  </a:cubicBezTo>
                  <a:cubicBezTo>
                    <a:pt x="927100" y="1559560"/>
                    <a:pt x="889000" y="1570990"/>
                    <a:pt x="844550" y="1582420"/>
                  </a:cubicBezTo>
                  <a:cubicBezTo>
                    <a:pt x="822960" y="1588770"/>
                    <a:pt x="798830" y="1593850"/>
                    <a:pt x="773430" y="1600200"/>
                  </a:cubicBezTo>
                  <a:lnTo>
                    <a:pt x="754380" y="1604010"/>
                  </a:lnTo>
                  <a:cubicBezTo>
                    <a:pt x="751840" y="1605280"/>
                    <a:pt x="748030" y="1605280"/>
                    <a:pt x="745490" y="1606550"/>
                  </a:cubicBezTo>
                  <a:lnTo>
                    <a:pt x="741680" y="1606550"/>
                  </a:lnTo>
                  <a:cubicBezTo>
                    <a:pt x="765810" y="1619250"/>
                    <a:pt x="640080" y="1555750"/>
                    <a:pt x="560070" y="1516380"/>
                  </a:cubicBezTo>
                  <a:cubicBezTo>
                    <a:pt x="551180" y="1515110"/>
                    <a:pt x="533400" y="1513840"/>
                    <a:pt x="518160" y="1515110"/>
                  </a:cubicBezTo>
                  <a:cubicBezTo>
                    <a:pt x="514350" y="1515110"/>
                    <a:pt x="509270" y="1516380"/>
                    <a:pt x="505460" y="1516380"/>
                  </a:cubicBezTo>
                  <a:lnTo>
                    <a:pt x="509270" y="1515110"/>
                  </a:lnTo>
                  <a:lnTo>
                    <a:pt x="506730" y="1515110"/>
                  </a:lnTo>
                  <a:cubicBezTo>
                    <a:pt x="499110" y="1513840"/>
                    <a:pt x="490220" y="1504950"/>
                    <a:pt x="485140" y="1494790"/>
                  </a:cubicBezTo>
                  <a:lnTo>
                    <a:pt x="481330" y="1487170"/>
                  </a:lnTo>
                  <a:cubicBezTo>
                    <a:pt x="481330" y="1494790"/>
                    <a:pt x="480060" y="1502410"/>
                    <a:pt x="480060" y="1512570"/>
                  </a:cubicBezTo>
                  <a:cubicBezTo>
                    <a:pt x="480060" y="1504950"/>
                    <a:pt x="481330" y="1496060"/>
                    <a:pt x="481330" y="1487170"/>
                  </a:cubicBezTo>
                  <a:cubicBezTo>
                    <a:pt x="480060" y="1483360"/>
                    <a:pt x="478790" y="1479550"/>
                    <a:pt x="477520" y="1477010"/>
                  </a:cubicBezTo>
                  <a:cubicBezTo>
                    <a:pt x="476250" y="1470660"/>
                    <a:pt x="474980" y="1461770"/>
                    <a:pt x="473710" y="1454150"/>
                  </a:cubicBezTo>
                  <a:cubicBezTo>
                    <a:pt x="469900" y="1422400"/>
                    <a:pt x="467360" y="1391920"/>
                    <a:pt x="463550" y="1363980"/>
                  </a:cubicBezTo>
                  <a:cubicBezTo>
                    <a:pt x="461010" y="1337310"/>
                    <a:pt x="458470" y="1315720"/>
                    <a:pt x="454660" y="1304290"/>
                  </a:cubicBezTo>
                  <a:cubicBezTo>
                    <a:pt x="462280" y="1291590"/>
                    <a:pt x="448310" y="1245870"/>
                    <a:pt x="426720" y="1197610"/>
                  </a:cubicBezTo>
                  <a:cubicBezTo>
                    <a:pt x="405130" y="1149350"/>
                    <a:pt x="375920" y="1098550"/>
                    <a:pt x="346710" y="1078230"/>
                  </a:cubicBezTo>
                  <a:cubicBezTo>
                    <a:pt x="367030" y="1049020"/>
                    <a:pt x="387350" y="1021080"/>
                    <a:pt x="373380" y="1010920"/>
                  </a:cubicBezTo>
                  <a:cubicBezTo>
                    <a:pt x="345440" y="989330"/>
                    <a:pt x="303530" y="1016000"/>
                    <a:pt x="264160" y="1055370"/>
                  </a:cubicBezTo>
                  <a:cubicBezTo>
                    <a:pt x="224790" y="1094740"/>
                    <a:pt x="187960" y="1146810"/>
                    <a:pt x="162560" y="1174750"/>
                  </a:cubicBezTo>
                  <a:cubicBezTo>
                    <a:pt x="115570" y="1183640"/>
                    <a:pt x="71120" y="1117600"/>
                    <a:pt x="60960" y="1065530"/>
                  </a:cubicBezTo>
                  <a:cubicBezTo>
                    <a:pt x="60960" y="1065530"/>
                    <a:pt x="54610" y="1052830"/>
                    <a:pt x="45720" y="1032510"/>
                  </a:cubicBezTo>
                  <a:cubicBezTo>
                    <a:pt x="36830" y="1010920"/>
                    <a:pt x="25400" y="981710"/>
                    <a:pt x="17780" y="946150"/>
                  </a:cubicBezTo>
                  <a:cubicBezTo>
                    <a:pt x="1270" y="876300"/>
                    <a:pt x="0" y="783590"/>
                    <a:pt x="46990" y="708660"/>
                  </a:cubicBezTo>
                  <a:cubicBezTo>
                    <a:pt x="93980" y="633730"/>
                    <a:pt x="149860" y="556260"/>
                    <a:pt x="215900" y="481330"/>
                  </a:cubicBezTo>
                  <a:cubicBezTo>
                    <a:pt x="281940" y="406400"/>
                    <a:pt x="359410" y="332740"/>
                    <a:pt x="444500" y="266700"/>
                  </a:cubicBezTo>
                  <a:cubicBezTo>
                    <a:pt x="530860" y="200660"/>
                    <a:pt x="624840" y="143510"/>
                    <a:pt x="721360" y="97790"/>
                  </a:cubicBezTo>
                  <a:cubicBezTo>
                    <a:pt x="819150" y="52070"/>
                    <a:pt x="919480" y="19050"/>
                    <a:pt x="1017270" y="0"/>
                  </a:cubicBezTo>
                  <a:cubicBezTo>
                    <a:pt x="1043940" y="0"/>
                    <a:pt x="1083310" y="1270"/>
                    <a:pt x="1122680" y="5080"/>
                  </a:cubicBezTo>
                  <a:cubicBezTo>
                    <a:pt x="1141730" y="6350"/>
                    <a:pt x="1162050" y="8890"/>
                    <a:pt x="1179830" y="10160"/>
                  </a:cubicBezTo>
                  <a:cubicBezTo>
                    <a:pt x="1197610" y="11430"/>
                    <a:pt x="1214120" y="13970"/>
                    <a:pt x="1226820" y="15240"/>
                  </a:cubicBezTo>
                  <a:cubicBezTo>
                    <a:pt x="1325880" y="8890"/>
                    <a:pt x="1426210" y="8890"/>
                    <a:pt x="1527810" y="15240"/>
                  </a:cubicBezTo>
                  <a:cubicBezTo>
                    <a:pt x="1629410" y="21590"/>
                    <a:pt x="1727200" y="36830"/>
                    <a:pt x="1817370" y="55880"/>
                  </a:cubicBezTo>
                  <a:cubicBezTo>
                    <a:pt x="1998980" y="93980"/>
                    <a:pt x="2155190" y="149860"/>
                    <a:pt x="2289810" y="201930"/>
                  </a:cubicBezTo>
                  <a:cubicBezTo>
                    <a:pt x="2357120" y="228600"/>
                    <a:pt x="2420620" y="254000"/>
                    <a:pt x="2477770" y="278130"/>
                  </a:cubicBezTo>
                  <a:cubicBezTo>
                    <a:pt x="2531110" y="300990"/>
                    <a:pt x="2584450" y="322580"/>
                    <a:pt x="2637790" y="345440"/>
                  </a:cubicBezTo>
                  <a:cubicBezTo>
                    <a:pt x="2733040" y="384810"/>
                    <a:pt x="2814320" y="416560"/>
                    <a:pt x="2881630" y="441960"/>
                  </a:cubicBezTo>
                  <a:cubicBezTo>
                    <a:pt x="2895600" y="441960"/>
                    <a:pt x="2910840" y="441960"/>
                    <a:pt x="2923540" y="440690"/>
                  </a:cubicBezTo>
                  <a:lnTo>
                    <a:pt x="2942590" y="440690"/>
                  </a:lnTo>
                  <a:cubicBezTo>
                    <a:pt x="2947670" y="440690"/>
                    <a:pt x="2954020" y="441960"/>
                    <a:pt x="2957830" y="443230"/>
                  </a:cubicBezTo>
                  <a:cubicBezTo>
                    <a:pt x="2966720" y="445770"/>
                    <a:pt x="2974340" y="450850"/>
                    <a:pt x="2978150" y="458470"/>
                  </a:cubicBezTo>
                  <a:cubicBezTo>
                    <a:pt x="2984500" y="468630"/>
                    <a:pt x="2990850" y="477520"/>
                    <a:pt x="2998470" y="487680"/>
                  </a:cubicBezTo>
                  <a:cubicBezTo>
                    <a:pt x="3006090" y="496570"/>
                    <a:pt x="3013710" y="504190"/>
                    <a:pt x="3021330" y="511810"/>
                  </a:cubicBezTo>
                  <a:cubicBezTo>
                    <a:pt x="3036570" y="525780"/>
                    <a:pt x="3054350" y="537210"/>
                    <a:pt x="3073400" y="542290"/>
                  </a:cubicBezTo>
                  <a:cubicBezTo>
                    <a:pt x="3110230" y="553720"/>
                    <a:pt x="3152140" y="546100"/>
                    <a:pt x="3183890" y="516890"/>
                  </a:cubicBezTo>
                  <a:cubicBezTo>
                    <a:pt x="3201670" y="547370"/>
                    <a:pt x="3227070" y="553720"/>
                    <a:pt x="3252470" y="556260"/>
                  </a:cubicBezTo>
                  <a:cubicBezTo>
                    <a:pt x="3266440" y="551180"/>
                    <a:pt x="3280410" y="543560"/>
                    <a:pt x="3294380" y="533400"/>
                  </a:cubicBezTo>
                  <a:cubicBezTo>
                    <a:pt x="3298190" y="530860"/>
                    <a:pt x="3300730" y="528320"/>
                    <a:pt x="3304540" y="525780"/>
                  </a:cubicBezTo>
                  <a:cubicBezTo>
                    <a:pt x="3308350" y="523240"/>
                    <a:pt x="3309620" y="520700"/>
                    <a:pt x="3312160" y="518160"/>
                  </a:cubicBezTo>
                  <a:cubicBezTo>
                    <a:pt x="3317240" y="513080"/>
                    <a:pt x="3322320" y="508000"/>
                    <a:pt x="3326130" y="502920"/>
                  </a:cubicBezTo>
                  <a:cubicBezTo>
                    <a:pt x="3343910" y="481330"/>
                    <a:pt x="3355340" y="455930"/>
                    <a:pt x="3364230" y="439420"/>
                  </a:cubicBezTo>
                  <a:cubicBezTo>
                    <a:pt x="3365500" y="441960"/>
                    <a:pt x="3366770" y="444500"/>
                    <a:pt x="3366770" y="447040"/>
                  </a:cubicBezTo>
                  <a:cubicBezTo>
                    <a:pt x="3366770" y="449580"/>
                    <a:pt x="3368040" y="452120"/>
                    <a:pt x="3368040" y="453390"/>
                  </a:cubicBezTo>
                  <a:cubicBezTo>
                    <a:pt x="3368040" y="457200"/>
                    <a:pt x="3368040" y="462280"/>
                    <a:pt x="3366770" y="466090"/>
                  </a:cubicBezTo>
                  <a:cubicBezTo>
                    <a:pt x="3364230" y="473710"/>
                    <a:pt x="3360420" y="480060"/>
                    <a:pt x="3355340" y="486410"/>
                  </a:cubicBezTo>
                  <a:cubicBezTo>
                    <a:pt x="3357880" y="497840"/>
                    <a:pt x="3373120" y="500380"/>
                    <a:pt x="3388360" y="500380"/>
                  </a:cubicBezTo>
                  <a:cubicBezTo>
                    <a:pt x="3403600" y="501650"/>
                    <a:pt x="3420110" y="500380"/>
                    <a:pt x="3422650" y="513080"/>
                  </a:cubicBezTo>
                  <a:cubicBezTo>
                    <a:pt x="3418840" y="533400"/>
                    <a:pt x="3403600" y="554990"/>
                    <a:pt x="3383280" y="570230"/>
                  </a:cubicBezTo>
                  <a:cubicBezTo>
                    <a:pt x="3364230" y="585470"/>
                    <a:pt x="3340100" y="601980"/>
                    <a:pt x="3322320" y="614680"/>
                  </a:cubicBezTo>
                  <a:lnTo>
                    <a:pt x="3343910" y="642620"/>
                  </a:lnTo>
                  <a:cubicBezTo>
                    <a:pt x="3357880" y="632460"/>
                    <a:pt x="3370580" y="621030"/>
                    <a:pt x="3382010" y="610870"/>
                  </a:cubicBezTo>
                  <a:cubicBezTo>
                    <a:pt x="3392170" y="600710"/>
                    <a:pt x="3402330" y="591820"/>
                    <a:pt x="3411220" y="581660"/>
                  </a:cubicBezTo>
                  <a:cubicBezTo>
                    <a:pt x="3429000" y="561340"/>
                    <a:pt x="3446780" y="541020"/>
                    <a:pt x="3463290" y="514350"/>
                  </a:cubicBezTo>
                  <a:cubicBezTo>
                    <a:pt x="3487420" y="492760"/>
                    <a:pt x="3510280" y="481330"/>
                    <a:pt x="3530600" y="478790"/>
                  </a:cubicBezTo>
                  <a:cubicBezTo>
                    <a:pt x="3550920" y="474980"/>
                    <a:pt x="3567430" y="480060"/>
                    <a:pt x="3571240" y="495300"/>
                  </a:cubicBezTo>
                  <a:cubicBezTo>
                    <a:pt x="3569970" y="547370"/>
                    <a:pt x="3540760" y="603250"/>
                    <a:pt x="3500120" y="648970"/>
                  </a:cubicBezTo>
                  <a:cubicBezTo>
                    <a:pt x="3459480" y="693420"/>
                    <a:pt x="3407410" y="730250"/>
                    <a:pt x="3361690" y="759460"/>
                  </a:cubicBezTo>
                  <a:cubicBezTo>
                    <a:pt x="3384550" y="744220"/>
                    <a:pt x="3394710" y="758190"/>
                    <a:pt x="3404870" y="773430"/>
                  </a:cubicBezTo>
                  <a:cubicBezTo>
                    <a:pt x="3416300" y="765810"/>
                    <a:pt x="3364230" y="803910"/>
                    <a:pt x="3293110" y="839470"/>
                  </a:cubicBezTo>
                  <a:cubicBezTo>
                    <a:pt x="3221990" y="873760"/>
                    <a:pt x="3145790" y="899160"/>
                    <a:pt x="3060700" y="911860"/>
                  </a:cubicBezTo>
                  <a:lnTo>
                    <a:pt x="3065780" y="947420"/>
                  </a:lnTo>
                  <a:cubicBezTo>
                    <a:pt x="3086100" y="944880"/>
                    <a:pt x="3105150" y="941070"/>
                    <a:pt x="3125470" y="935990"/>
                  </a:cubicBezTo>
                  <a:cubicBezTo>
                    <a:pt x="3129280" y="953770"/>
                    <a:pt x="3136900" y="988060"/>
                    <a:pt x="3140710" y="1004570"/>
                  </a:cubicBezTo>
                  <a:cubicBezTo>
                    <a:pt x="3121660" y="1010920"/>
                    <a:pt x="3098800" y="1017270"/>
                    <a:pt x="3073400" y="1022350"/>
                  </a:cubicBezTo>
                  <a:cubicBezTo>
                    <a:pt x="3048000" y="1028700"/>
                    <a:pt x="3021330" y="1031240"/>
                    <a:pt x="2994660" y="1035050"/>
                  </a:cubicBezTo>
                  <a:cubicBezTo>
                    <a:pt x="2938780" y="1041400"/>
                    <a:pt x="2881630" y="1043940"/>
                    <a:pt x="2830830" y="1046480"/>
                  </a:cubicBezTo>
                  <a:cubicBezTo>
                    <a:pt x="2805430" y="1047750"/>
                    <a:pt x="2781300" y="1049020"/>
                    <a:pt x="2760980" y="1051560"/>
                  </a:cubicBezTo>
                  <a:cubicBezTo>
                    <a:pt x="2750820" y="1052830"/>
                    <a:pt x="2740660" y="1054100"/>
                    <a:pt x="2731770" y="1056640"/>
                  </a:cubicBezTo>
                  <a:cubicBezTo>
                    <a:pt x="2722880" y="1057910"/>
                    <a:pt x="2713990" y="1060450"/>
                    <a:pt x="2707640" y="1064260"/>
                  </a:cubicBezTo>
                  <a:cubicBezTo>
                    <a:pt x="2678430" y="1075690"/>
                    <a:pt x="2664460" y="1096010"/>
                    <a:pt x="2674620" y="1129030"/>
                  </a:cubicBezTo>
                  <a:cubicBezTo>
                    <a:pt x="2697480" y="1132840"/>
                    <a:pt x="2719070" y="1136650"/>
                    <a:pt x="2741930" y="1139190"/>
                  </a:cubicBezTo>
                  <a:cubicBezTo>
                    <a:pt x="2739390" y="1156970"/>
                    <a:pt x="2734310" y="1191260"/>
                    <a:pt x="2734310" y="1191260"/>
                  </a:cubicBezTo>
                  <a:cubicBezTo>
                    <a:pt x="2802890" y="1209040"/>
                    <a:pt x="2885440" y="1224280"/>
                    <a:pt x="2971800" y="1230630"/>
                  </a:cubicBezTo>
                  <a:lnTo>
                    <a:pt x="3004820" y="1231900"/>
                  </a:lnTo>
                  <a:lnTo>
                    <a:pt x="3070860" y="1231900"/>
                  </a:lnTo>
                  <a:cubicBezTo>
                    <a:pt x="3082290" y="1231900"/>
                    <a:pt x="3092450" y="1230630"/>
                    <a:pt x="3103880" y="1230630"/>
                  </a:cubicBezTo>
                  <a:cubicBezTo>
                    <a:pt x="3147060" y="1229360"/>
                    <a:pt x="3191510" y="1224280"/>
                    <a:pt x="3232150" y="1217930"/>
                  </a:cubicBezTo>
                  <a:cubicBezTo>
                    <a:pt x="3232150" y="1217930"/>
                    <a:pt x="3241040" y="1252220"/>
                    <a:pt x="3246120" y="1268730"/>
                  </a:cubicBezTo>
                  <a:cubicBezTo>
                    <a:pt x="3205480" y="1278890"/>
                    <a:pt x="3162300" y="1289050"/>
                    <a:pt x="3120390" y="1294130"/>
                  </a:cubicBezTo>
                  <a:cubicBezTo>
                    <a:pt x="3152140" y="1290320"/>
                    <a:pt x="3178810" y="1287780"/>
                    <a:pt x="3201670" y="1287780"/>
                  </a:cubicBezTo>
                  <a:cubicBezTo>
                    <a:pt x="3213100" y="1287780"/>
                    <a:pt x="3224530" y="1287780"/>
                    <a:pt x="3234690" y="1289050"/>
                  </a:cubicBezTo>
                  <a:cubicBezTo>
                    <a:pt x="3244850" y="1290320"/>
                    <a:pt x="3253740" y="1291590"/>
                    <a:pt x="3263900" y="1292860"/>
                  </a:cubicBezTo>
                  <a:cubicBezTo>
                    <a:pt x="3281680" y="1296670"/>
                    <a:pt x="3296920" y="1299210"/>
                    <a:pt x="3312160" y="1303020"/>
                  </a:cubicBezTo>
                  <a:cubicBezTo>
                    <a:pt x="3326130" y="1306830"/>
                    <a:pt x="3338830" y="1309370"/>
                    <a:pt x="3351530" y="1309370"/>
                  </a:cubicBezTo>
                  <a:cubicBezTo>
                    <a:pt x="3426460" y="1320800"/>
                    <a:pt x="3540760" y="1285240"/>
                    <a:pt x="3655060" y="1212850"/>
                  </a:cubicBezTo>
                  <a:cubicBezTo>
                    <a:pt x="3684270" y="1195070"/>
                    <a:pt x="3712210" y="1174750"/>
                    <a:pt x="3740150" y="1153160"/>
                  </a:cubicBezTo>
                  <a:cubicBezTo>
                    <a:pt x="3754120" y="1143000"/>
                    <a:pt x="3768090" y="1131570"/>
                    <a:pt x="3782060" y="1120140"/>
                  </a:cubicBezTo>
                  <a:cubicBezTo>
                    <a:pt x="3788410" y="1113790"/>
                    <a:pt x="3796030" y="1108710"/>
                    <a:pt x="3802380" y="1102360"/>
                  </a:cubicBezTo>
                  <a:cubicBezTo>
                    <a:pt x="3808730" y="1096010"/>
                    <a:pt x="3816350" y="1090930"/>
                    <a:pt x="3823970" y="1083310"/>
                  </a:cubicBezTo>
                  <a:cubicBezTo>
                    <a:pt x="3884930" y="1028700"/>
                    <a:pt x="3939540" y="967740"/>
                    <a:pt x="3990340" y="902970"/>
                  </a:cubicBezTo>
                  <a:cubicBezTo>
                    <a:pt x="3997960" y="891540"/>
                    <a:pt x="4005580" y="883920"/>
                    <a:pt x="4013200" y="880110"/>
                  </a:cubicBezTo>
                  <a:cubicBezTo>
                    <a:pt x="4020820" y="875030"/>
                    <a:pt x="4027170" y="873760"/>
                    <a:pt x="4033520" y="873760"/>
                  </a:cubicBezTo>
                  <a:cubicBezTo>
                    <a:pt x="4046220" y="873760"/>
                    <a:pt x="4057650" y="880110"/>
                    <a:pt x="4065270" y="885190"/>
                  </a:cubicBezTo>
                  <a:cubicBezTo>
                    <a:pt x="4093210" y="833120"/>
                    <a:pt x="4117340" y="781050"/>
                    <a:pt x="4140200" y="727710"/>
                  </a:cubicBezTo>
                  <a:cubicBezTo>
                    <a:pt x="4145280" y="713740"/>
                    <a:pt x="4151630" y="699770"/>
                    <a:pt x="4156710" y="685800"/>
                  </a:cubicBezTo>
                  <a:cubicBezTo>
                    <a:pt x="4159250" y="679450"/>
                    <a:pt x="4161790" y="671830"/>
                    <a:pt x="4164330" y="665480"/>
                  </a:cubicBezTo>
                  <a:cubicBezTo>
                    <a:pt x="4166870" y="657860"/>
                    <a:pt x="4169410" y="651510"/>
                    <a:pt x="4171950" y="643890"/>
                  </a:cubicBezTo>
                  <a:cubicBezTo>
                    <a:pt x="4177030" y="628650"/>
                    <a:pt x="4182110" y="614680"/>
                    <a:pt x="4187190" y="600710"/>
                  </a:cubicBezTo>
                  <a:cubicBezTo>
                    <a:pt x="4192270" y="585470"/>
                    <a:pt x="4196080" y="570230"/>
                    <a:pt x="4199890" y="553720"/>
                  </a:cubicBezTo>
                  <a:lnTo>
                    <a:pt x="4206240" y="529590"/>
                  </a:lnTo>
                  <a:cubicBezTo>
                    <a:pt x="4208780" y="521970"/>
                    <a:pt x="4210050" y="513080"/>
                    <a:pt x="4211320" y="504190"/>
                  </a:cubicBezTo>
                  <a:cubicBezTo>
                    <a:pt x="4215130" y="487680"/>
                    <a:pt x="4217670" y="471170"/>
                    <a:pt x="4220210" y="453390"/>
                  </a:cubicBezTo>
                  <a:cubicBezTo>
                    <a:pt x="4222750" y="440690"/>
                    <a:pt x="4239260" y="582930"/>
                    <a:pt x="4235450" y="601980"/>
                  </a:cubicBezTo>
                  <a:close/>
                  <a:moveTo>
                    <a:pt x="543560" y="1503680"/>
                  </a:moveTo>
                  <a:lnTo>
                    <a:pt x="497840" y="1480820"/>
                  </a:lnTo>
                  <a:cubicBezTo>
                    <a:pt x="500380" y="1482090"/>
                    <a:pt x="513080" y="1488440"/>
                    <a:pt x="542290" y="1502410"/>
                  </a:cubicBezTo>
                  <a:cubicBezTo>
                    <a:pt x="543560" y="1502410"/>
                    <a:pt x="543560" y="1502410"/>
                    <a:pt x="543560" y="1503680"/>
                  </a:cubicBezTo>
                  <a:close/>
                  <a:moveTo>
                    <a:pt x="495300" y="1515110"/>
                  </a:moveTo>
                  <a:cubicBezTo>
                    <a:pt x="492760" y="1516380"/>
                    <a:pt x="491490" y="1516380"/>
                    <a:pt x="490220" y="1516380"/>
                  </a:cubicBezTo>
                  <a:cubicBezTo>
                    <a:pt x="488950" y="1516380"/>
                    <a:pt x="488950" y="1517650"/>
                    <a:pt x="487680" y="1517650"/>
                  </a:cubicBezTo>
                  <a:cubicBezTo>
                    <a:pt x="492760" y="1515110"/>
                    <a:pt x="499110" y="1513840"/>
                    <a:pt x="505460" y="1512570"/>
                  </a:cubicBezTo>
                  <a:lnTo>
                    <a:pt x="501650" y="1512570"/>
                  </a:lnTo>
                  <a:cubicBezTo>
                    <a:pt x="500380" y="1513840"/>
                    <a:pt x="497840" y="1513840"/>
                    <a:pt x="495300" y="1515110"/>
                  </a:cubicBezTo>
                  <a:close/>
                  <a:moveTo>
                    <a:pt x="480060" y="1522730"/>
                  </a:moveTo>
                  <a:lnTo>
                    <a:pt x="480060" y="1513840"/>
                  </a:lnTo>
                  <a:lnTo>
                    <a:pt x="480060" y="1520190"/>
                  </a:lnTo>
                  <a:lnTo>
                    <a:pt x="480060" y="1517650"/>
                  </a:lnTo>
                  <a:lnTo>
                    <a:pt x="480060" y="1522730"/>
                  </a:lnTo>
                  <a:cubicBezTo>
                    <a:pt x="480060" y="1524000"/>
                    <a:pt x="478790" y="1524000"/>
                    <a:pt x="480060" y="1522730"/>
                  </a:cubicBezTo>
                  <a:cubicBezTo>
                    <a:pt x="478790" y="1524000"/>
                    <a:pt x="480060" y="1524000"/>
                    <a:pt x="480060" y="1522730"/>
                  </a:cubicBezTo>
                  <a:cubicBezTo>
                    <a:pt x="478790" y="1535430"/>
                    <a:pt x="478790" y="1544320"/>
                    <a:pt x="478790" y="1546860"/>
                  </a:cubicBezTo>
                  <a:cubicBezTo>
                    <a:pt x="478790" y="1545590"/>
                    <a:pt x="478790" y="1537970"/>
                    <a:pt x="480060" y="1522730"/>
                  </a:cubicBezTo>
                  <a:cubicBezTo>
                    <a:pt x="480060" y="1522730"/>
                    <a:pt x="481330" y="1521460"/>
                    <a:pt x="482600" y="1521460"/>
                  </a:cubicBezTo>
                  <a:lnTo>
                    <a:pt x="483870" y="1521460"/>
                  </a:lnTo>
                  <a:cubicBezTo>
                    <a:pt x="481330" y="1521460"/>
                    <a:pt x="480060" y="1522730"/>
                    <a:pt x="480060" y="1522730"/>
                  </a:cubicBezTo>
                  <a:close/>
                </a:path>
              </a:pathLst>
            </a:custGeom>
            <a:blipFill>
              <a:blip r:embed="rId3"/>
              <a:stretch>
                <a:fillRect t="-36723" b="-3672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1668376"/>
            <a:ext cx="10949785" cy="83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  <a:spcBef>
                <a:spcPct val="0"/>
              </a:spcBef>
            </a:pPr>
            <a:r>
              <a:rPr lang="en-US" sz="5165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Негуста річкова мережа. Річки короткі, впадають в Чорне море (Альма, Кача, Чорна). Найдовша річка Салгир – несе води до Азовського моря. Живлення переважно дощове. Паводковий режим стоку (переважно в холодне півріччя). </a:t>
            </a:r>
          </a:p>
          <a:p>
            <a:pPr algn="ctr">
              <a:lnSpc>
                <a:spcPts val="7231"/>
              </a:lnSpc>
              <a:spcBef>
                <a:spcPct val="0"/>
              </a:spcBef>
            </a:pPr>
            <a:r>
              <a:rPr lang="en-US" sz="5165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Озер мало. Багато джерел.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38704" y="141626"/>
            <a:ext cx="10878741" cy="14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Група 3. Водні ресурси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45557" y="402456"/>
            <a:ext cx="9793367" cy="14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Група 4. Ландшафти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1810" y="2617147"/>
            <a:ext cx="17064381" cy="5457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9"/>
              </a:lnSpc>
              <a:spcBef>
                <a:spcPct val="0"/>
              </a:spcBef>
            </a:pPr>
            <a:r>
              <a:rPr lang="en-US" sz="5063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Для Кримських гір характерна висотна поясність грунтово-рослинного покриву. В передгірно-лісостеповій зоні поширені дерново-карбонатні, сірі та коричневі грунти, на південних схилах гір – коричневі, в гірсько-лісовій – буроземи, в гірсько-лучній (яйлинській) – гірсько-лучні чорноземовидні.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614" y="4188101"/>
            <a:ext cx="5031225" cy="3380005"/>
            <a:chOff x="-12700" y="-26670"/>
            <a:chExt cx="4860290" cy="32651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60290" cy="3265170"/>
            </a:xfrm>
            <a:custGeom>
              <a:avLst/>
              <a:gdLst/>
              <a:ahLst/>
              <a:cxnLst/>
              <a:rect l="l" t="t" r="r" b="b"/>
              <a:pathLst>
                <a:path w="4860290" h="3265170">
                  <a:moveTo>
                    <a:pt x="4860290" y="2399030"/>
                  </a:moveTo>
                  <a:lnTo>
                    <a:pt x="4860290" y="2750820"/>
                  </a:lnTo>
                  <a:cubicBezTo>
                    <a:pt x="4860290" y="3040380"/>
                    <a:pt x="4608830" y="3265170"/>
                    <a:pt x="4321810" y="3234690"/>
                  </a:cubicBezTo>
                  <a:lnTo>
                    <a:pt x="1046480" y="2882900"/>
                  </a:lnTo>
                  <a:cubicBezTo>
                    <a:pt x="826770" y="2858770"/>
                    <a:pt x="655320" y="2692400"/>
                    <a:pt x="618490" y="2481580"/>
                  </a:cubicBezTo>
                  <a:lnTo>
                    <a:pt x="567690" y="2485390"/>
                  </a:lnTo>
                  <a:cubicBezTo>
                    <a:pt x="293370" y="2505710"/>
                    <a:pt x="57150" y="2296160"/>
                    <a:pt x="44450" y="2021840"/>
                  </a:cubicBezTo>
                  <a:lnTo>
                    <a:pt x="12700" y="1338580"/>
                  </a:lnTo>
                  <a:cubicBezTo>
                    <a:pt x="0" y="1056640"/>
                    <a:pt x="227330" y="825500"/>
                    <a:pt x="508000" y="830580"/>
                  </a:cubicBezTo>
                  <a:lnTo>
                    <a:pt x="467360" y="596900"/>
                  </a:lnTo>
                  <a:cubicBezTo>
                    <a:pt x="412750" y="280670"/>
                    <a:pt x="673100" y="0"/>
                    <a:pt x="991870" y="29210"/>
                  </a:cubicBezTo>
                  <a:lnTo>
                    <a:pt x="4352290" y="335280"/>
                  </a:lnTo>
                  <a:cubicBezTo>
                    <a:pt x="4583430" y="356870"/>
                    <a:pt x="4767580" y="538480"/>
                    <a:pt x="4791710" y="769620"/>
                  </a:cubicBezTo>
                  <a:lnTo>
                    <a:pt x="4804410" y="886460"/>
                  </a:lnTo>
                  <a:cubicBezTo>
                    <a:pt x="4834890" y="1173480"/>
                    <a:pt x="4608830" y="1423670"/>
                    <a:pt x="4320540" y="1423670"/>
                  </a:cubicBezTo>
                  <a:lnTo>
                    <a:pt x="4114800" y="1423670"/>
                  </a:lnTo>
                  <a:cubicBezTo>
                    <a:pt x="4114800" y="1433830"/>
                    <a:pt x="4116070" y="1443990"/>
                    <a:pt x="4116070" y="1452880"/>
                  </a:cubicBezTo>
                  <a:lnTo>
                    <a:pt x="4116070" y="1766570"/>
                  </a:lnTo>
                  <a:cubicBezTo>
                    <a:pt x="4116070" y="1817370"/>
                    <a:pt x="4108450" y="1866900"/>
                    <a:pt x="4093210" y="1913890"/>
                  </a:cubicBezTo>
                  <a:lnTo>
                    <a:pt x="4372610" y="1913890"/>
                  </a:lnTo>
                  <a:cubicBezTo>
                    <a:pt x="4641850" y="1912620"/>
                    <a:pt x="4860290" y="2131060"/>
                    <a:pt x="4860290" y="2399030"/>
                  </a:cubicBezTo>
                  <a:close/>
                </a:path>
              </a:pathLst>
            </a:custGeom>
            <a:blipFill>
              <a:blip r:embed="rId2"/>
              <a:stretch>
                <a:fillRect t="-306" b="-30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921932" y="6101342"/>
            <a:ext cx="5917457" cy="3870344"/>
            <a:chOff x="0" y="-8890"/>
            <a:chExt cx="5605780" cy="36664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05780" cy="3666490"/>
            </a:xfrm>
            <a:custGeom>
              <a:avLst/>
              <a:gdLst/>
              <a:ahLst/>
              <a:cxnLst/>
              <a:rect l="l" t="t" r="r" b="b"/>
              <a:pathLst>
                <a:path w="5605780" h="3666490">
                  <a:moveTo>
                    <a:pt x="5560060" y="2025650"/>
                  </a:moveTo>
                  <a:cubicBezTo>
                    <a:pt x="5505450" y="2207260"/>
                    <a:pt x="5251450" y="2303780"/>
                    <a:pt x="5109210" y="2139950"/>
                  </a:cubicBezTo>
                  <a:cubicBezTo>
                    <a:pt x="5101590" y="2131060"/>
                    <a:pt x="5095240" y="2122170"/>
                    <a:pt x="5087620" y="2113280"/>
                  </a:cubicBezTo>
                  <a:cubicBezTo>
                    <a:pt x="5085080" y="2115820"/>
                    <a:pt x="5085080" y="2118360"/>
                    <a:pt x="5085080" y="2120900"/>
                  </a:cubicBezTo>
                  <a:cubicBezTo>
                    <a:pt x="5088890" y="2379980"/>
                    <a:pt x="5126990" y="3434080"/>
                    <a:pt x="4568190" y="3115310"/>
                  </a:cubicBezTo>
                  <a:cubicBezTo>
                    <a:pt x="4484370" y="3067050"/>
                    <a:pt x="4441190" y="2983230"/>
                    <a:pt x="4418330" y="2893060"/>
                  </a:cubicBezTo>
                  <a:cubicBezTo>
                    <a:pt x="4377690" y="2995930"/>
                    <a:pt x="4378960" y="3112770"/>
                    <a:pt x="4319270" y="3211830"/>
                  </a:cubicBezTo>
                  <a:cubicBezTo>
                    <a:pt x="4221480" y="3375660"/>
                    <a:pt x="3898900" y="3373120"/>
                    <a:pt x="3856990" y="3163570"/>
                  </a:cubicBezTo>
                  <a:cubicBezTo>
                    <a:pt x="3874770" y="3252470"/>
                    <a:pt x="3624580" y="3294380"/>
                    <a:pt x="3572510" y="3286760"/>
                  </a:cubicBezTo>
                  <a:cubicBezTo>
                    <a:pt x="3422650" y="3262630"/>
                    <a:pt x="3398520" y="3131820"/>
                    <a:pt x="3393440" y="3001010"/>
                  </a:cubicBezTo>
                  <a:cubicBezTo>
                    <a:pt x="3387090" y="2848610"/>
                    <a:pt x="3380740" y="2697480"/>
                    <a:pt x="3375660" y="2545080"/>
                  </a:cubicBezTo>
                  <a:cubicBezTo>
                    <a:pt x="3373120" y="2481580"/>
                    <a:pt x="3373120" y="2414270"/>
                    <a:pt x="3338830" y="2358390"/>
                  </a:cubicBezTo>
                  <a:cubicBezTo>
                    <a:pt x="3247390" y="2651760"/>
                    <a:pt x="3302000" y="2955290"/>
                    <a:pt x="3257550" y="3253740"/>
                  </a:cubicBezTo>
                  <a:cubicBezTo>
                    <a:pt x="3228340" y="3449320"/>
                    <a:pt x="3134360" y="3666490"/>
                    <a:pt x="2898140" y="3591560"/>
                  </a:cubicBezTo>
                  <a:cubicBezTo>
                    <a:pt x="2687320" y="3524250"/>
                    <a:pt x="2691130" y="3266440"/>
                    <a:pt x="2726690" y="3064510"/>
                  </a:cubicBezTo>
                  <a:cubicBezTo>
                    <a:pt x="2708910" y="3108960"/>
                    <a:pt x="2680970" y="3148330"/>
                    <a:pt x="2635250" y="3178810"/>
                  </a:cubicBezTo>
                  <a:cubicBezTo>
                    <a:pt x="2564130" y="3225800"/>
                    <a:pt x="2468880" y="3232150"/>
                    <a:pt x="2391410" y="3195320"/>
                  </a:cubicBezTo>
                  <a:cubicBezTo>
                    <a:pt x="2298700" y="3152140"/>
                    <a:pt x="2261870" y="3030220"/>
                    <a:pt x="2153920" y="3027680"/>
                  </a:cubicBezTo>
                  <a:cubicBezTo>
                    <a:pt x="1908810" y="3021330"/>
                    <a:pt x="2021840" y="3361690"/>
                    <a:pt x="1823720" y="3434080"/>
                  </a:cubicBezTo>
                  <a:cubicBezTo>
                    <a:pt x="1723390" y="3470910"/>
                    <a:pt x="1521460" y="3436620"/>
                    <a:pt x="1414780" y="3420110"/>
                  </a:cubicBezTo>
                  <a:cubicBezTo>
                    <a:pt x="1291590" y="3399790"/>
                    <a:pt x="1236980" y="3333750"/>
                    <a:pt x="1229360" y="3206750"/>
                  </a:cubicBezTo>
                  <a:cubicBezTo>
                    <a:pt x="1224280" y="3126740"/>
                    <a:pt x="1270000" y="2961640"/>
                    <a:pt x="1145540" y="2952750"/>
                  </a:cubicBezTo>
                  <a:cubicBezTo>
                    <a:pt x="1040130" y="2945130"/>
                    <a:pt x="1087120" y="3228340"/>
                    <a:pt x="981710" y="3307080"/>
                  </a:cubicBezTo>
                  <a:cubicBezTo>
                    <a:pt x="928370" y="3347720"/>
                    <a:pt x="855980" y="3360420"/>
                    <a:pt x="789940" y="3345180"/>
                  </a:cubicBezTo>
                  <a:cubicBezTo>
                    <a:pt x="575310" y="3295650"/>
                    <a:pt x="660400" y="2985770"/>
                    <a:pt x="664210" y="2829560"/>
                  </a:cubicBezTo>
                  <a:cubicBezTo>
                    <a:pt x="664210" y="2810510"/>
                    <a:pt x="665480" y="2795270"/>
                    <a:pt x="660400" y="2777490"/>
                  </a:cubicBezTo>
                  <a:cubicBezTo>
                    <a:pt x="434340" y="2743200"/>
                    <a:pt x="259080" y="2820670"/>
                    <a:pt x="196850" y="2524760"/>
                  </a:cubicBezTo>
                  <a:cubicBezTo>
                    <a:pt x="132080" y="2226310"/>
                    <a:pt x="0" y="1879600"/>
                    <a:pt x="0" y="1578610"/>
                  </a:cubicBezTo>
                  <a:cubicBezTo>
                    <a:pt x="1270" y="1576070"/>
                    <a:pt x="2540" y="1574800"/>
                    <a:pt x="3810" y="1572260"/>
                  </a:cubicBezTo>
                  <a:cubicBezTo>
                    <a:pt x="22860" y="1520190"/>
                    <a:pt x="74930" y="1488440"/>
                    <a:pt x="160020" y="1475740"/>
                  </a:cubicBezTo>
                  <a:cubicBezTo>
                    <a:pt x="167640" y="1474470"/>
                    <a:pt x="173990" y="1474470"/>
                    <a:pt x="181610" y="1473200"/>
                  </a:cubicBezTo>
                  <a:cubicBezTo>
                    <a:pt x="181610" y="1468120"/>
                    <a:pt x="181610" y="1464310"/>
                    <a:pt x="181610" y="1460500"/>
                  </a:cubicBezTo>
                  <a:cubicBezTo>
                    <a:pt x="175260" y="1347470"/>
                    <a:pt x="133350" y="1193800"/>
                    <a:pt x="217170" y="1101090"/>
                  </a:cubicBezTo>
                  <a:cubicBezTo>
                    <a:pt x="303530" y="1004570"/>
                    <a:pt x="414020" y="1049020"/>
                    <a:pt x="518160" y="1046480"/>
                  </a:cubicBezTo>
                  <a:cubicBezTo>
                    <a:pt x="497840" y="1046480"/>
                    <a:pt x="474980" y="558800"/>
                    <a:pt x="496570" y="516890"/>
                  </a:cubicBezTo>
                  <a:cubicBezTo>
                    <a:pt x="525780" y="461010"/>
                    <a:pt x="584200" y="425450"/>
                    <a:pt x="646430" y="416560"/>
                  </a:cubicBezTo>
                  <a:cubicBezTo>
                    <a:pt x="727710" y="405130"/>
                    <a:pt x="812800" y="433070"/>
                    <a:pt x="866140" y="495300"/>
                  </a:cubicBezTo>
                  <a:cubicBezTo>
                    <a:pt x="886460" y="518160"/>
                    <a:pt x="1000760" y="720090"/>
                    <a:pt x="989330" y="739140"/>
                  </a:cubicBezTo>
                  <a:cubicBezTo>
                    <a:pt x="1023620" y="683260"/>
                    <a:pt x="1140460" y="654050"/>
                    <a:pt x="1207770" y="650240"/>
                  </a:cubicBezTo>
                  <a:cubicBezTo>
                    <a:pt x="1207770" y="646430"/>
                    <a:pt x="1209040" y="643890"/>
                    <a:pt x="1209040" y="641350"/>
                  </a:cubicBezTo>
                  <a:cubicBezTo>
                    <a:pt x="1206500" y="543560"/>
                    <a:pt x="1177290" y="408940"/>
                    <a:pt x="1254760" y="331470"/>
                  </a:cubicBezTo>
                  <a:cubicBezTo>
                    <a:pt x="1292860" y="293370"/>
                    <a:pt x="1350010" y="279400"/>
                    <a:pt x="1403350" y="281940"/>
                  </a:cubicBezTo>
                  <a:cubicBezTo>
                    <a:pt x="1477010" y="285750"/>
                    <a:pt x="1545590" y="337820"/>
                    <a:pt x="1619250" y="330200"/>
                  </a:cubicBezTo>
                  <a:cubicBezTo>
                    <a:pt x="1635760" y="328930"/>
                    <a:pt x="1649730" y="320040"/>
                    <a:pt x="1663700" y="313690"/>
                  </a:cubicBezTo>
                  <a:cubicBezTo>
                    <a:pt x="1990090" y="166370"/>
                    <a:pt x="2053590" y="624840"/>
                    <a:pt x="2086610" y="824230"/>
                  </a:cubicBezTo>
                  <a:cubicBezTo>
                    <a:pt x="2205990" y="748030"/>
                    <a:pt x="2378710" y="772160"/>
                    <a:pt x="2472690" y="877570"/>
                  </a:cubicBezTo>
                  <a:cubicBezTo>
                    <a:pt x="2442210" y="735330"/>
                    <a:pt x="2429510" y="589280"/>
                    <a:pt x="2434590" y="444500"/>
                  </a:cubicBezTo>
                  <a:cubicBezTo>
                    <a:pt x="2437130" y="377190"/>
                    <a:pt x="2444750" y="306070"/>
                    <a:pt x="2489200" y="255270"/>
                  </a:cubicBezTo>
                  <a:cubicBezTo>
                    <a:pt x="2642870" y="82550"/>
                    <a:pt x="2929890" y="262890"/>
                    <a:pt x="2931160" y="462280"/>
                  </a:cubicBezTo>
                  <a:cubicBezTo>
                    <a:pt x="2931160" y="373380"/>
                    <a:pt x="2933700" y="175260"/>
                    <a:pt x="2983230" y="99060"/>
                  </a:cubicBezTo>
                  <a:cubicBezTo>
                    <a:pt x="3031490" y="24130"/>
                    <a:pt x="3088640" y="0"/>
                    <a:pt x="3148330" y="6350"/>
                  </a:cubicBezTo>
                  <a:cubicBezTo>
                    <a:pt x="3345180" y="30480"/>
                    <a:pt x="3563620" y="414020"/>
                    <a:pt x="3575050" y="549910"/>
                  </a:cubicBezTo>
                  <a:cubicBezTo>
                    <a:pt x="3562350" y="401320"/>
                    <a:pt x="3689350" y="299720"/>
                    <a:pt x="3836670" y="325120"/>
                  </a:cubicBezTo>
                  <a:cubicBezTo>
                    <a:pt x="3915410" y="339090"/>
                    <a:pt x="3964940" y="398780"/>
                    <a:pt x="4048760" y="384810"/>
                  </a:cubicBezTo>
                  <a:cubicBezTo>
                    <a:pt x="4135120" y="370840"/>
                    <a:pt x="4196080" y="309880"/>
                    <a:pt x="4288790" y="345440"/>
                  </a:cubicBezTo>
                  <a:cubicBezTo>
                    <a:pt x="4386580" y="383540"/>
                    <a:pt x="4460240" y="467360"/>
                    <a:pt x="4505960" y="561340"/>
                  </a:cubicBezTo>
                  <a:cubicBezTo>
                    <a:pt x="4598670" y="748030"/>
                    <a:pt x="4622800" y="957580"/>
                    <a:pt x="4645660" y="1162050"/>
                  </a:cubicBezTo>
                  <a:cubicBezTo>
                    <a:pt x="4630420" y="1022350"/>
                    <a:pt x="4662170" y="873760"/>
                    <a:pt x="4671060" y="735330"/>
                  </a:cubicBezTo>
                  <a:cubicBezTo>
                    <a:pt x="4681220" y="560070"/>
                    <a:pt x="4808220" y="447040"/>
                    <a:pt x="4988560" y="506730"/>
                  </a:cubicBezTo>
                  <a:cubicBezTo>
                    <a:pt x="5107940" y="546100"/>
                    <a:pt x="5163820" y="680720"/>
                    <a:pt x="5190490" y="793750"/>
                  </a:cubicBezTo>
                  <a:cubicBezTo>
                    <a:pt x="5204460" y="855980"/>
                    <a:pt x="5283200" y="1356360"/>
                    <a:pt x="5364480" y="1355090"/>
                  </a:cubicBezTo>
                  <a:cubicBezTo>
                    <a:pt x="5492750" y="1353820"/>
                    <a:pt x="5579110" y="1407160"/>
                    <a:pt x="5576570" y="1540510"/>
                  </a:cubicBezTo>
                  <a:cubicBezTo>
                    <a:pt x="5571490" y="1700530"/>
                    <a:pt x="5605780" y="1871980"/>
                    <a:pt x="5560060" y="2025650"/>
                  </a:cubicBezTo>
                  <a:close/>
                </a:path>
              </a:pathLst>
            </a:custGeom>
            <a:blipFill>
              <a:blip r:embed="rId3"/>
              <a:stretch>
                <a:fillRect t="-8192" b="-819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059925" y="4346611"/>
            <a:ext cx="5196729" cy="5246370"/>
            <a:chOff x="0" y="-43180"/>
            <a:chExt cx="4653280" cy="4697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53280" cy="4697730"/>
            </a:xfrm>
            <a:custGeom>
              <a:avLst/>
              <a:gdLst/>
              <a:ahLst/>
              <a:cxnLst/>
              <a:rect l="l" t="t" r="r" b="b"/>
              <a:pathLst>
                <a:path w="4653280" h="4697730">
                  <a:moveTo>
                    <a:pt x="4653280" y="3408680"/>
                  </a:moveTo>
                  <a:cubicBezTo>
                    <a:pt x="4653280" y="4119880"/>
                    <a:pt x="4050030" y="4697730"/>
                    <a:pt x="3305810" y="4697730"/>
                  </a:cubicBezTo>
                  <a:cubicBezTo>
                    <a:pt x="2918460" y="4697730"/>
                    <a:pt x="2567940" y="4541520"/>
                    <a:pt x="2322830" y="4290060"/>
                  </a:cubicBezTo>
                  <a:cubicBezTo>
                    <a:pt x="2212340" y="4177030"/>
                    <a:pt x="2059940" y="4117340"/>
                    <a:pt x="1902460" y="4124960"/>
                  </a:cubicBezTo>
                  <a:cubicBezTo>
                    <a:pt x="1868170" y="4126230"/>
                    <a:pt x="1833880" y="4127500"/>
                    <a:pt x="1799590" y="4127500"/>
                  </a:cubicBezTo>
                  <a:cubicBezTo>
                    <a:pt x="805180" y="4127500"/>
                    <a:pt x="0" y="3356610"/>
                    <a:pt x="0" y="2407920"/>
                  </a:cubicBezTo>
                  <a:cubicBezTo>
                    <a:pt x="0" y="1620520"/>
                    <a:pt x="554990" y="956310"/>
                    <a:pt x="1310640" y="753110"/>
                  </a:cubicBezTo>
                  <a:lnTo>
                    <a:pt x="1885950" y="580390"/>
                  </a:lnTo>
                  <a:lnTo>
                    <a:pt x="2155190" y="304800"/>
                  </a:lnTo>
                  <a:cubicBezTo>
                    <a:pt x="2334260" y="101600"/>
                    <a:pt x="2606040" y="0"/>
                    <a:pt x="2871470" y="63500"/>
                  </a:cubicBezTo>
                  <a:cubicBezTo>
                    <a:pt x="3256280" y="156210"/>
                    <a:pt x="3482340" y="562610"/>
                    <a:pt x="3374390" y="971550"/>
                  </a:cubicBezTo>
                  <a:cubicBezTo>
                    <a:pt x="3355340" y="1042670"/>
                    <a:pt x="3328670" y="1108710"/>
                    <a:pt x="3294380" y="1168400"/>
                  </a:cubicBezTo>
                  <a:cubicBezTo>
                    <a:pt x="3241040" y="1262380"/>
                    <a:pt x="3244850" y="1377950"/>
                    <a:pt x="3305810" y="1466850"/>
                  </a:cubicBezTo>
                  <a:cubicBezTo>
                    <a:pt x="3407410" y="1615440"/>
                    <a:pt x="3486150" y="1779270"/>
                    <a:pt x="3536950" y="1955800"/>
                  </a:cubicBezTo>
                  <a:cubicBezTo>
                    <a:pt x="3568700" y="2068830"/>
                    <a:pt x="3655060" y="2160270"/>
                    <a:pt x="3766820" y="2198370"/>
                  </a:cubicBezTo>
                  <a:cubicBezTo>
                    <a:pt x="4282440" y="2376170"/>
                    <a:pt x="4653280" y="2849880"/>
                    <a:pt x="4653280" y="3408680"/>
                  </a:cubicBezTo>
                  <a:close/>
                </a:path>
              </a:pathLst>
            </a:custGeom>
            <a:blipFill>
              <a:blip r:embed="rId4"/>
              <a:stretch>
                <a:fillRect t="-2" b="-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052809" y="148396"/>
            <a:ext cx="13498042" cy="2737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6"/>
              </a:lnSpc>
              <a:spcBef>
                <a:spcPct val="0"/>
              </a:spcBef>
            </a:pPr>
            <a:r>
              <a:rPr lang="en-US" sz="7433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Група 5. </a:t>
            </a:r>
          </a:p>
          <a:p>
            <a:pPr algn="ctr">
              <a:lnSpc>
                <a:spcPts val="10406"/>
              </a:lnSpc>
              <a:spcBef>
                <a:spcPct val="0"/>
              </a:spcBef>
            </a:pPr>
            <a:r>
              <a:rPr lang="en-US" sz="7433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Рослинний та тваринний світ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29705" y="3180804"/>
            <a:ext cx="4428591" cy="182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4"/>
              </a:lnSpc>
              <a:spcBef>
                <a:spcPct val="0"/>
              </a:spcBef>
            </a:pPr>
            <a:r>
              <a:rPr lang="en-US" sz="4953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суничник дрібноплодий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21517" y="5301715"/>
            <a:ext cx="4855116" cy="96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  <a:spcBef>
                <a:spcPct val="0"/>
              </a:spcBef>
            </a:pPr>
            <a:r>
              <a:rPr lang="en-US" sz="507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чист кримський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308759"/>
            <a:ext cx="3447054" cy="120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  <a:spcBef>
                <a:spcPct val="0"/>
              </a:spcBef>
            </a:pPr>
            <a:r>
              <a:rPr lang="en-US" sz="6308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Шибляк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829" y="234440"/>
            <a:ext cx="7065081" cy="4698279"/>
          </a:xfrm>
          <a:custGeom>
            <a:avLst/>
            <a:gdLst/>
            <a:ahLst/>
            <a:cxnLst/>
            <a:rect l="l" t="t" r="r" b="b"/>
            <a:pathLst>
              <a:path w="7065081" h="4698279">
                <a:moveTo>
                  <a:pt x="0" y="0"/>
                </a:moveTo>
                <a:lnTo>
                  <a:pt x="7065081" y="0"/>
                </a:lnTo>
                <a:lnTo>
                  <a:pt x="7065081" y="4698279"/>
                </a:lnTo>
                <a:lnTo>
                  <a:pt x="0" y="4698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0158" y="-2013469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72717" y="234440"/>
            <a:ext cx="4063981" cy="3733783"/>
          </a:xfrm>
          <a:custGeom>
            <a:avLst/>
            <a:gdLst/>
            <a:ahLst/>
            <a:cxnLst/>
            <a:rect l="l" t="t" r="r" b="b"/>
            <a:pathLst>
              <a:path w="4063981" h="3733783">
                <a:moveTo>
                  <a:pt x="0" y="0"/>
                </a:moveTo>
                <a:lnTo>
                  <a:pt x="4063981" y="0"/>
                </a:lnTo>
                <a:lnTo>
                  <a:pt x="4063981" y="3733783"/>
                </a:lnTo>
                <a:lnTo>
                  <a:pt x="0" y="3733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64342" y="4141183"/>
            <a:ext cx="4669277" cy="4114800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6" y="0"/>
                </a:lnTo>
                <a:lnTo>
                  <a:pt x="4669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0347" y="5498262"/>
            <a:ext cx="5814563" cy="4351837"/>
          </a:xfrm>
          <a:custGeom>
            <a:avLst/>
            <a:gdLst/>
            <a:ahLst/>
            <a:cxnLst/>
            <a:rect l="l" t="t" r="r" b="b"/>
            <a:pathLst>
              <a:path w="5814563" h="4351837">
                <a:moveTo>
                  <a:pt x="0" y="0"/>
                </a:moveTo>
                <a:lnTo>
                  <a:pt x="5814563" y="0"/>
                </a:lnTo>
                <a:lnTo>
                  <a:pt x="5814563" y="4351837"/>
                </a:lnTo>
                <a:lnTo>
                  <a:pt x="0" y="4351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4045645"/>
            <a:ext cx="3031093" cy="14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козуля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71400" y="5229242"/>
            <a:ext cx="3555563" cy="14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муфлон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33618" y="3845908"/>
            <a:ext cx="2562939" cy="14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білка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31929" y="7960708"/>
            <a:ext cx="3081576" cy="14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чайка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371226"/>
            <a:ext cx="2851309" cy="14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змієїд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14250" y="3496296"/>
            <a:ext cx="6059501" cy="6059501"/>
          </a:xfrm>
          <a:custGeom>
            <a:avLst/>
            <a:gdLst/>
            <a:ahLst/>
            <a:cxnLst/>
            <a:rect l="l" t="t" r="r" b="b"/>
            <a:pathLst>
              <a:path w="6059501" h="6059501">
                <a:moveTo>
                  <a:pt x="0" y="0"/>
                </a:moveTo>
                <a:lnTo>
                  <a:pt x="6059500" y="0"/>
                </a:lnTo>
                <a:lnTo>
                  <a:pt x="6059500" y="6059501"/>
                </a:lnTo>
                <a:lnTo>
                  <a:pt x="0" y="6059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5856" y="2954019"/>
            <a:ext cx="2434714" cy="67630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828457" y="1487515"/>
            <a:ext cx="4855464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24472" y="226417"/>
            <a:ext cx="14201328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71"/>
              </a:lnSpc>
              <a:spcBef>
                <a:spcPct val="0"/>
              </a:spcBef>
            </a:pPr>
            <a:r>
              <a:rPr lang="en-US" sz="12050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фізкультхвилинка</a:t>
            </a:r>
            <a:endParaRPr lang="en-US" sz="12050" dirty="0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4057" y="6377844"/>
            <a:ext cx="9570132" cy="3721306"/>
          </a:xfrm>
          <a:custGeom>
            <a:avLst/>
            <a:gdLst/>
            <a:ahLst/>
            <a:cxnLst/>
            <a:rect l="l" t="t" r="r" b="b"/>
            <a:pathLst>
              <a:path w="9570132" h="3721306">
                <a:moveTo>
                  <a:pt x="0" y="0"/>
                </a:moveTo>
                <a:lnTo>
                  <a:pt x="9570131" y="0"/>
                </a:lnTo>
                <a:lnTo>
                  <a:pt x="9570131" y="3721306"/>
                </a:lnTo>
                <a:lnTo>
                  <a:pt x="0" y="372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12536" y="659398"/>
            <a:ext cx="4805520" cy="4805520"/>
          </a:xfrm>
          <a:custGeom>
            <a:avLst/>
            <a:gdLst/>
            <a:ahLst/>
            <a:cxnLst/>
            <a:rect l="l" t="t" r="r" b="b"/>
            <a:pathLst>
              <a:path w="4805520" h="4805520">
                <a:moveTo>
                  <a:pt x="0" y="0"/>
                </a:moveTo>
                <a:lnTo>
                  <a:pt x="4805521" y="0"/>
                </a:lnTo>
                <a:lnTo>
                  <a:pt x="4805521" y="4805520"/>
                </a:lnTo>
                <a:lnTo>
                  <a:pt x="0" y="4805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1482" y="894394"/>
            <a:ext cx="8281390" cy="836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До Кримських гір</a:t>
            </a:r>
          </a:p>
          <a:p>
            <a:pPr algn="ctr">
              <a:lnSpc>
                <a:spcPts val="10887"/>
              </a:lnSpc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сьогодні вирушаємо,</a:t>
            </a:r>
          </a:p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в Kahoot з географинею пограємо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5151" y="695325"/>
            <a:ext cx="17072849" cy="621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8"/>
              </a:lnSpc>
              <a:spcBef>
                <a:spcPct val="0"/>
              </a:spcBef>
            </a:pPr>
            <a:r>
              <a:rPr lang="en-US" sz="8605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«Дивуй» (застосовуємо ШІ)</a:t>
            </a:r>
          </a:p>
          <a:p>
            <a:pPr algn="ctr">
              <a:lnSpc>
                <a:spcPts val="12048"/>
              </a:lnSpc>
              <a:spcBef>
                <a:spcPct val="0"/>
              </a:spcBef>
            </a:pPr>
            <a:endParaRPr lang="en-US" sz="8605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  <a:p>
            <a:pPr algn="ctr">
              <a:lnSpc>
                <a:spcPts val="12048"/>
              </a:lnSpc>
              <a:spcBef>
                <a:spcPct val="0"/>
              </a:spcBef>
            </a:pPr>
            <a:endParaRPr lang="en-US" sz="8605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  <a:p>
            <a:pPr algn="ctr">
              <a:lnSpc>
                <a:spcPts val="12048"/>
              </a:lnSpc>
              <a:spcBef>
                <a:spcPct val="0"/>
              </a:spcBef>
            </a:pPr>
            <a:endParaRPr lang="en-US" sz="8605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2659922"/>
            <a:ext cx="5795010" cy="5246370"/>
            <a:chOff x="0" y="0"/>
            <a:chExt cx="5580380" cy="5052060"/>
          </a:xfrm>
        </p:grpSpPr>
        <p:sp>
          <p:nvSpPr>
            <p:cNvPr id="4" name="Freeform 4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/>
              <a:stretch>
                <a:fillRect t="-5227" b="-522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529149">
            <a:off x="13123387" y="2490885"/>
            <a:ext cx="4633520" cy="7285378"/>
            <a:chOff x="0" y="0"/>
            <a:chExt cx="2440940" cy="383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0940" cy="3837940"/>
            </a:xfrm>
            <a:custGeom>
              <a:avLst/>
              <a:gdLst/>
              <a:ahLst/>
              <a:cxnLst/>
              <a:rect l="l" t="t" r="r" b="b"/>
              <a:pathLst>
                <a:path w="2440940" h="3837940">
                  <a:moveTo>
                    <a:pt x="2440940" y="2385060"/>
                  </a:moveTo>
                  <a:cubicBezTo>
                    <a:pt x="2434590" y="2151380"/>
                    <a:pt x="2352040" y="2010410"/>
                    <a:pt x="2250440" y="2010410"/>
                  </a:cubicBezTo>
                  <a:cubicBezTo>
                    <a:pt x="2197100" y="2010410"/>
                    <a:pt x="2147570" y="2062480"/>
                    <a:pt x="2113280" y="2146300"/>
                  </a:cubicBezTo>
                  <a:cubicBezTo>
                    <a:pt x="2095500" y="2185670"/>
                    <a:pt x="2033270" y="2336800"/>
                    <a:pt x="1944370" y="2336800"/>
                  </a:cubicBezTo>
                  <a:cubicBezTo>
                    <a:pt x="1934210" y="2338070"/>
                    <a:pt x="1931670" y="2335530"/>
                    <a:pt x="1924050" y="2334260"/>
                  </a:cubicBezTo>
                  <a:cubicBezTo>
                    <a:pt x="1827530" y="2311400"/>
                    <a:pt x="1752600" y="2120900"/>
                    <a:pt x="1752600" y="1889760"/>
                  </a:cubicBezTo>
                  <a:cubicBezTo>
                    <a:pt x="1752600" y="1658620"/>
                    <a:pt x="1827530" y="1468120"/>
                    <a:pt x="1924050" y="1445260"/>
                  </a:cubicBezTo>
                  <a:cubicBezTo>
                    <a:pt x="1930400" y="1443990"/>
                    <a:pt x="1932940" y="1442720"/>
                    <a:pt x="1944370" y="1442720"/>
                  </a:cubicBezTo>
                  <a:cubicBezTo>
                    <a:pt x="2057400" y="1442720"/>
                    <a:pt x="2100580" y="1593850"/>
                    <a:pt x="2113280" y="1633220"/>
                  </a:cubicBezTo>
                  <a:cubicBezTo>
                    <a:pt x="2147570" y="1717040"/>
                    <a:pt x="2197100" y="1769110"/>
                    <a:pt x="2250440" y="1769110"/>
                  </a:cubicBezTo>
                  <a:cubicBezTo>
                    <a:pt x="2352040" y="1769110"/>
                    <a:pt x="2434590" y="1628140"/>
                    <a:pt x="2440940" y="1394460"/>
                  </a:cubicBezTo>
                  <a:lnTo>
                    <a:pt x="2440940" y="688340"/>
                  </a:lnTo>
                  <a:lnTo>
                    <a:pt x="1681480" y="688340"/>
                  </a:lnTo>
                  <a:cubicBezTo>
                    <a:pt x="1447800" y="681990"/>
                    <a:pt x="1306830" y="599440"/>
                    <a:pt x="1306830" y="497840"/>
                  </a:cubicBezTo>
                  <a:cubicBezTo>
                    <a:pt x="1306830" y="444500"/>
                    <a:pt x="1358900" y="394970"/>
                    <a:pt x="1442720" y="360680"/>
                  </a:cubicBezTo>
                  <a:cubicBezTo>
                    <a:pt x="1483360" y="342900"/>
                    <a:pt x="1633220" y="280670"/>
                    <a:pt x="1633220" y="191770"/>
                  </a:cubicBezTo>
                  <a:cubicBezTo>
                    <a:pt x="1634490" y="181610"/>
                    <a:pt x="1631950" y="179070"/>
                    <a:pt x="1630680" y="171450"/>
                  </a:cubicBezTo>
                  <a:cubicBezTo>
                    <a:pt x="1607820" y="74930"/>
                    <a:pt x="1417320" y="0"/>
                    <a:pt x="1186180" y="0"/>
                  </a:cubicBezTo>
                  <a:cubicBezTo>
                    <a:pt x="955040" y="0"/>
                    <a:pt x="764540" y="74930"/>
                    <a:pt x="741680" y="171450"/>
                  </a:cubicBezTo>
                  <a:cubicBezTo>
                    <a:pt x="740410" y="177800"/>
                    <a:pt x="739140" y="180340"/>
                    <a:pt x="739140" y="191770"/>
                  </a:cubicBezTo>
                  <a:cubicBezTo>
                    <a:pt x="739140" y="304800"/>
                    <a:pt x="890270" y="347980"/>
                    <a:pt x="929640" y="360680"/>
                  </a:cubicBezTo>
                  <a:cubicBezTo>
                    <a:pt x="1013460" y="394970"/>
                    <a:pt x="1065530" y="444500"/>
                    <a:pt x="1065530" y="497840"/>
                  </a:cubicBezTo>
                  <a:cubicBezTo>
                    <a:pt x="1065530" y="599440"/>
                    <a:pt x="924560" y="681990"/>
                    <a:pt x="690880" y="688340"/>
                  </a:cubicBezTo>
                  <a:lnTo>
                    <a:pt x="0" y="688340"/>
                  </a:lnTo>
                  <a:lnTo>
                    <a:pt x="0" y="1400810"/>
                  </a:lnTo>
                  <a:cubicBezTo>
                    <a:pt x="6350" y="1634490"/>
                    <a:pt x="88900" y="1775460"/>
                    <a:pt x="190500" y="1775460"/>
                  </a:cubicBezTo>
                  <a:cubicBezTo>
                    <a:pt x="243840" y="1775460"/>
                    <a:pt x="293370" y="1723390"/>
                    <a:pt x="327660" y="1639570"/>
                  </a:cubicBezTo>
                  <a:cubicBezTo>
                    <a:pt x="340360" y="1600200"/>
                    <a:pt x="383540" y="1449070"/>
                    <a:pt x="496570" y="1449070"/>
                  </a:cubicBezTo>
                  <a:cubicBezTo>
                    <a:pt x="508000" y="1449070"/>
                    <a:pt x="509270" y="1450340"/>
                    <a:pt x="515620" y="1451610"/>
                  </a:cubicBezTo>
                  <a:cubicBezTo>
                    <a:pt x="612140" y="1474470"/>
                    <a:pt x="687070" y="1664970"/>
                    <a:pt x="687070" y="1896110"/>
                  </a:cubicBezTo>
                  <a:cubicBezTo>
                    <a:pt x="687070" y="2127250"/>
                    <a:pt x="612140" y="2317750"/>
                    <a:pt x="515620" y="2340610"/>
                  </a:cubicBezTo>
                  <a:cubicBezTo>
                    <a:pt x="509270" y="2341880"/>
                    <a:pt x="506730" y="2344420"/>
                    <a:pt x="496570" y="2343150"/>
                  </a:cubicBezTo>
                  <a:cubicBezTo>
                    <a:pt x="407670" y="2343150"/>
                    <a:pt x="346710" y="2193290"/>
                    <a:pt x="327660" y="2152650"/>
                  </a:cubicBezTo>
                  <a:cubicBezTo>
                    <a:pt x="293370" y="2068830"/>
                    <a:pt x="243840" y="2016760"/>
                    <a:pt x="190500" y="2016760"/>
                  </a:cubicBezTo>
                  <a:cubicBezTo>
                    <a:pt x="88900" y="2016760"/>
                    <a:pt x="6350" y="2157730"/>
                    <a:pt x="0" y="2391410"/>
                  </a:cubicBezTo>
                  <a:lnTo>
                    <a:pt x="0" y="3149600"/>
                  </a:lnTo>
                  <a:lnTo>
                    <a:pt x="744220" y="3149600"/>
                  </a:lnTo>
                  <a:cubicBezTo>
                    <a:pt x="977900" y="3155950"/>
                    <a:pt x="1117600" y="3238500"/>
                    <a:pt x="1117600" y="3340100"/>
                  </a:cubicBezTo>
                  <a:cubicBezTo>
                    <a:pt x="1117600" y="3393440"/>
                    <a:pt x="1065530" y="3442970"/>
                    <a:pt x="981710" y="3477260"/>
                  </a:cubicBezTo>
                  <a:cubicBezTo>
                    <a:pt x="942340" y="3496310"/>
                    <a:pt x="791210" y="3557270"/>
                    <a:pt x="791210" y="3646170"/>
                  </a:cubicBezTo>
                  <a:cubicBezTo>
                    <a:pt x="789940" y="3656330"/>
                    <a:pt x="792480" y="3658870"/>
                    <a:pt x="793750" y="3666490"/>
                  </a:cubicBezTo>
                  <a:cubicBezTo>
                    <a:pt x="816610" y="3763010"/>
                    <a:pt x="1007110" y="3837940"/>
                    <a:pt x="1238250" y="3837940"/>
                  </a:cubicBezTo>
                  <a:cubicBezTo>
                    <a:pt x="1469390" y="3837940"/>
                    <a:pt x="1659890" y="3763010"/>
                    <a:pt x="1682750" y="3666490"/>
                  </a:cubicBezTo>
                  <a:cubicBezTo>
                    <a:pt x="1684020" y="3660140"/>
                    <a:pt x="1685290" y="3657600"/>
                    <a:pt x="1685290" y="3646170"/>
                  </a:cubicBezTo>
                  <a:cubicBezTo>
                    <a:pt x="1685290" y="3533140"/>
                    <a:pt x="1534160" y="3489960"/>
                    <a:pt x="1494790" y="3477260"/>
                  </a:cubicBezTo>
                  <a:cubicBezTo>
                    <a:pt x="1410970" y="3442970"/>
                    <a:pt x="1358900" y="3393440"/>
                    <a:pt x="1358900" y="3340100"/>
                  </a:cubicBezTo>
                  <a:cubicBezTo>
                    <a:pt x="1358900" y="3238500"/>
                    <a:pt x="1499870" y="3155950"/>
                    <a:pt x="1733550" y="3149600"/>
                  </a:cubicBezTo>
                  <a:lnTo>
                    <a:pt x="2439670" y="3149600"/>
                  </a:lnTo>
                  <a:lnTo>
                    <a:pt x="2439670" y="2717800"/>
                  </a:lnTo>
                  <a:lnTo>
                    <a:pt x="2440940" y="2385060"/>
                  </a:lnTo>
                  <a:close/>
                </a:path>
              </a:pathLst>
            </a:custGeom>
            <a:blipFill>
              <a:blip r:embed="rId3"/>
              <a:stretch>
                <a:fillRect l="-28616" r="-2861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799417" y="2653288"/>
            <a:ext cx="7247487" cy="700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Створіть калейдоскоп цікавих фактів про Кримські гори.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04079" y="0"/>
            <a:ext cx="8855775" cy="5611202"/>
          </a:xfrm>
          <a:custGeom>
            <a:avLst/>
            <a:gdLst/>
            <a:ahLst/>
            <a:cxnLst/>
            <a:rect l="l" t="t" r="r" b="b"/>
            <a:pathLst>
              <a:path w="8855775" h="5611202">
                <a:moveTo>
                  <a:pt x="8855774" y="0"/>
                </a:moveTo>
                <a:lnTo>
                  <a:pt x="0" y="0"/>
                </a:lnTo>
                <a:lnTo>
                  <a:pt x="0" y="5611202"/>
                </a:lnTo>
                <a:lnTo>
                  <a:pt x="8855774" y="5611202"/>
                </a:lnTo>
                <a:lnTo>
                  <a:pt x="885577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4656" y="4619301"/>
            <a:ext cx="2780355" cy="3726248"/>
          </a:xfrm>
          <a:custGeom>
            <a:avLst/>
            <a:gdLst/>
            <a:ahLst/>
            <a:cxnLst/>
            <a:rect l="l" t="t" r="r" b="b"/>
            <a:pathLst>
              <a:path w="2780355" h="3726248">
                <a:moveTo>
                  <a:pt x="0" y="0"/>
                </a:moveTo>
                <a:lnTo>
                  <a:pt x="2780355" y="0"/>
                </a:lnTo>
                <a:lnTo>
                  <a:pt x="2780355" y="3726248"/>
                </a:lnTo>
                <a:lnTo>
                  <a:pt x="0" y="3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46734" y="6164900"/>
            <a:ext cx="4184177" cy="3138133"/>
          </a:xfrm>
          <a:custGeom>
            <a:avLst/>
            <a:gdLst/>
            <a:ahLst/>
            <a:cxnLst/>
            <a:rect l="l" t="t" r="r" b="b"/>
            <a:pathLst>
              <a:path w="4184177" h="3138133">
                <a:moveTo>
                  <a:pt x="0" y="0"/>
                </a:moveTo>
                <a:lnTo>
                  <a:pt x="4184178" y="0"/>
                </a:lnTo>
                <a:lnTo>
                  <a:pt x="4184178" y="3138133"/>
                </a:lnTo>
                <a:lnTo>
                  <a:pt x="0" y="3138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49200" y="6807450"/>
            <a:ext cx="4308636" cy="3231477"/>
          </a:xfrm>
          <a:custGeom>
            <a:avLst/>
            <a:gdLst/>
            <a:ahLst/>
            <a:cxnLst/>
            <a:rect l="l" t="t" r="r" b="b"/>
            <a:pathLst>
              <a:path w="4308636" h="3231477">
                <a:moveTo>
                  <a:pt x="0" y="0"/>
                </a:moveTo>
                <a:lnTo>
                  <a:pt x="4308636" y="0"/>
                </a:lnTo>
                <a:lnTo>
                  <a:pt x="4308636" y="3231477"/>
                </a:lnTo>
                <a:lnTo>
                  <a:pt x="0" y="3231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0519" y="-61666"/>
            <a:ext cx="11257117" cy="126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9"/>
              </a:lnSpc>
              <a:spcBef>
                <a:spcPct val="0"/>
              </a:spcBef>
            </a:pPr>
            <a:r>
              <a:rPr lang="en-US" sz="6585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Нині Крим анексований рф.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603449" y="1120080"/>
            <a:ext cx="15750979" cy="164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4"/>
              </a:lnSpc>
              <a:spcBef>
                <a:spcPct val="0"/>
              </a:spcBef>
            </a:pPr>
            <a:r>
              <a:rPr lang="en-US" sz="444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Але багаторічна історія дала ряд славетних кримськотатарських імен.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00400" y="2565809"/>
            <a:ext cx="10084024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Ахтем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Сеітаблаєв</a:t>
            </a:r>
            <a:endParaRPr lang="en-US" sz="7776" dirty="0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776" y="8345549"/>
            <a:ext cx="5349667" cy="126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«</a:t>
            </a:r>
            <a:r>
              <a:rPr lang="en-US" sz="6600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Хайтарма</a:t>
            </a:r>
            <a:r>
              <a:rPr lang="en-US" sz="6600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»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05643" y="4724128"/>
            <a:ext cx="4854297" cy="14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«Кіборги»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59940" y="5579332"/>
            <a:ext cx="8175739" cy="131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0"/>
              </a:lnSpc>
              <a:spcBef>
                <a:spcPct val="0"/>
              </a:spcBef>
            </a:pPr>
            <a:r>
              <a:rPr lang="en-US" sz="6893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«Чужа молитва»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3914" y="214364"/>
            <a:ext cx="13849874" cy="10072636"/>
          </a:xfrm>
          <a:custGeom>
            <a:avLst/>
            <a:gdLst/>
            <a:ahLst/>
            <a:cxnLst/>
            <a:rect l="l" t="t" r="r" b="b"/>
            <a:pathLst>
              <a:path w="13849874" h="10072636">
                <a:moveTo>
                  <a:pt x="0" y="0"/>
                </a:moveTo>
                <a:lnTo>
                  <a:pt x="13849875" y="0"/>
                </a:lnTo>
                <a:lnTo>
                  <a:pt x="13849875" y="10072636"/>
                </a:lnTo>
                <a:lnTo>
                  <a:pt x="0" y="1007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90922" y="6794347"/>
            <a:ext cx="14668378" cy="295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1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591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591"/>
              </a:lnSpc>
              <a:spcBef>
                <a:spcPct val="0"/>
              </a:spcBef>
            </a:pPr>
            <a:r>
              <a:rPr lang="en-US" sz="3279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Джамала є Послом доброї волі Міжнародної організації з міграції в Україні та використовує свою популярність для підтримки громадських ініціатив, зокрема пов’язаних із правами переселенців.</a:t>
            </a:r>
          </a:p>
        </p:txBody>
      </p:sp>
      <p:sp>
        <p:nvSpPr>
          <p:cNvPr id="4" name="Freeform 4"/>
          <p:cNvSpPr/>
          <p:nvPr/>
        </p:nvSpPr>
        <p:spPr>
          <a:xfrm>
            <a:off x="-175193" y="-217333"/>
            <a:ext cx="6039833" cy="8236135"/>
          </a:xfrm>
          <a:custGeom>
            <a:avLst/>
            <a:gdLst/>
            <a:ahLst/>
            <a:cxnLst/>
            <a:rect l="l" t="t" r="r" b="b"/>
            <a:pathLst>
              <a:path w="6039833" h="8236135">
                <a:moveTo>
                  <a:pt x="0" y="0"/>
                </a:moveTo>
                <a:lnTo>
                  <a:pt x="6039832" y="0"/>
                </a:lnTo>
                <a:lnTo>
                  <a:pt x="6039832" y="8236135"/>
                </a:lnTo>
                <a:lnTo>
                  <a:pt x="0" y="823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864639" y="2725041"/>
            <a:ext cx="11243762" cy="381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8"/>
              </a:lnSpc>
              <a:spcBef>
                <a:spcPct val="0"/>
              </a:spcBef>
            </a:pPr>
            <a:r>
              <a:rPr lang="en-US" sz="422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українська співачка кримськотатарського походження, яка здобула міжнародну популярність після перемоги на пісенному конкурсі «Євробачення-2016» з піснею «1944»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17040" y="-295275"/>
            <a:ext cx="17720525" cy="28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0"/>
              </a:lnSpc>
              <a:spcBef>
                <a:spcPct val="0"/>
              </a:spcBef>
            </a:pPr>
            <a:r>
              <a:rPr lang="en-US" sz="7607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Джамала</a:t>
            </a:r>
          </a:p>
          <a:p>
            <a:pPr algn="ctr">
              <a:lnSpc>
                <a:spcPts val="10650"/>
              </a:lnSpc>
              <a:spcBef>
                <a:spcPct val="0"/>
              </a:spcBef>
            </a:pPr>
            <a:r>
              <a:rPr lang="en-US" sz="7607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(Сусана Джамаладінова)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08654" y="-374528"/>
            <a:ext cx="19532232" cy="13013349"/>
          </a:xfrm>
          <a:custGeom>
            <a:avLst/>
            <a:gdLst/>
            <a:ahLst/>
            <a:cxnLst/>
            <a:rect l="l" t="t" r="r" b="b"/>
            <a:pathLst>
              <a:path w="19532232" h="13013349">
                <a:moveTo>
                  <a:pt x="0" y="0"/>
                </a:moveTo>
                <a:lnTo>
                  <a:pt x="19532231" y="0"/>
                </a:lnTo>
                <a:lnTo>
                  <a:pt x="19532231" y="13013350"/>
                </a:lnTo>
                <a:lnTo>
                  <a:pt x="0" y="13013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245292"/>
            <a:ext cx="10789622" cy="804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7"/>
              </a:lnSpc>
              <a:spcBef>
                <a:spcPct val="0"/>
              </a:spcBef>
            </a:pPr>
            <a:r>
              <a:rPr lang="en-US" sz="499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Українська співачка кримськотатарського походження, яка також стала відомою на міжнародній сцені. У 2013 році вона представляла Україну на Євробаченні з піснею «Gravity» та посіла третє місце, здобувши популярність у Європі.</a:t>
            </a:r>
          </a:p>
          <a:p>
            <a:pPr algn="ctr">
              <a:lnSpc>
                <a:spcPts val="6987"/>
              </a:lnSpc>
              <a:spcBef>
                <a:spcPct val="0"/>
              </a:spcBef>
            </a:pPr>
            <a:endParaRPr lang="en-US" sz="4991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421355" y="2171709"/>
            <a:ext cx="10561168" cy="7920876"/>
          </a:xfrm>
          <a:custGeom>
            <a:avLst/>
            <a:gdLst/>
            <a:ahLst/>
            <a:cxnLst/>
            <a:rect l="l" t="t" r="r" b="b"/>
            <a:pathLst>
              <a:path w="10561168" h="7920876">
                <a:moveTo>
                  <a:pt x="0" y="0"/>
                </a:moveTo>
                <a:lnTo>
                  <a:pt x="10561168" y="0"/>
                </a:lnTo>
                <a:lnTo>
                  <a:pt x="10561168" y="7920876"/>
                </a:lnTo>
                <a:lnTo>
                  <a:pt x="0" y="792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56552" y="368574"/>
            <a:ext cx="14955048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Злата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Огнєвіч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(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Інна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Бордюг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04585" y="131938"/>
            <a:ext cx="18576810" cy="61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05"/>
              </a:lnSpc>
              <a:spcBef>
                <a:spcPct val="0"/>
              </a:spcBef>
            </a:pPr>
            <a:r>
              <a:rPr lang="en-US" sz="11218">
                <a:solidFill>
                  <a:srgbClr val="004AAD"/>
                </a:solidFill>
                <a:latin typeface="AglowCandy"/>
                <a:ea typeface="AglowCandy"/>
                <a:cs typeface="AglowCandy"/>
                <a:sym typeface="AglowCandy"/>
              </a:rPr>
              <a:t>КРИМ ЗАВЖДИ БУВ, </a:t>
            </a:r>
          </a:p>
          <a:p>
            <a:pPr algn="ctr">
              <a:lnSpc>
                <a:spcPts val="15705"/>
              </a:lnSpc>
              <a:spcBef>
                <a:spcPct val="0"/>
              </a:spcBef>
            </a:pPr>
            <a:r>
              <a:rPr lang="en-US" sz="11218">
                <a:solidFill>
                  <a:srgbClr val="004AAD"/>
                </a:solidFill>
                <a:latin typeface="AglowCandy"/>
                <a:ea typeface="AglowCandy"/>
                <a:cs typeface="AglowCandy"/>
                <a:sym typeface="AglowCandy"/>
              </a:rPr>
              <a:t>Є І БУДЕ УКРАЇНОЮ!!!</a:t>
            </a:r>
          </a:p>
          <a:p>
            <a:pPr algn="ctr">
              <a:lnSpc>
                <a:spcPts val="15705"/>
              </a:lnSpc>
              <a:spcBef>
                <a:spcPct val="0"/>
              </a:spcBef>
            </a:pPr>
            <a:endParaRPr lang="en-US" sz="11218">
              <a:solidFill>
                <a:srgbClr val="004AAD"/>
              </a:solidFill>
              <a:latin typeface="AglowCandy"/>
              <a:ea typeface="AglowCandy"/>
              <a:cs typeface="AglowCandy"/>
              <a:sym typeface="AglowCandy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1811" y="2215021"/>
            <a:ext cx="6691883" cy="12563536"/>
            <a:chOff x="0" y="0"/>
            <a:chExt cx="8496300" cy="15951200"/>
          </a:xfrm>
        </p:grpSpPr>
        <p:sp>
          <p:nvSpPr>
            <p:cNvPr id="4" name="Freeform 4"/>
            <p:cNvSpPr/>
            <p:nvPr/>
          </p:nvSpPr>
          <p:spPr>
            <a:xfrm>
              <a:off x="980821" y="26670"/>
              <a:ext cx="4915027" cy="8795003"/>
            </a:xfrm>
            <a:custGeom>
              <a:avLst/>
              <a:gdLst/>
              <a:ahLst/>
              <a:cxnLst/>
              <a:rect l="l" t="t" r="r" b="b"/>
              <a:pathLst>
                <a:path w="4915027" h="8795003">
                  <a:moveTo>
                    <a:pt x="2404999" y="64516"/>
                  </a:moveTo>
                  <a:lnTo>
                    <a:pt x="3868039" y="112268"/>
                  </a:lnTo>
                  <a:lnTo>
                    <a:pt x="4197985" y="289179"/>
                  </a:lnTo>
                  <a:lnTo>
                    <a:pt x="4518279" y="619252"/>
                  </a:lnTo>
                  <a:lnTo>
                    <a:pt x="4623435" y="1221740"/>
                  </a:lnTo>
                  <a:lnTo>
                    <a:pt x="4915027" y="7862824"/>
                  </a:lnTo>
                  <a:cubicBezTo>
                    <a:pt x="4915027" y="7862824"/>
                    <a:pt x="4857623" y="8355330"/>
                    <a:pt x="4618609" y="8455660"/>
                  </a:cubicBezTo>
                  <a:cubicBezTo>
                    <a:pt x="4379595" y="8556116"/>
                    <a:pt x="4016121" y="8665972"/>
                    <a:pt x="4016121" y="8665972"/>
                  </a:cubicBezTo>
                  <a:lnTo>
                    <a:pt x="1090041" y="8795003"/>
                  </a:lnTo>
                  <a:cubicBezTo>
                    <a:pt x="1090041" y="8795003"/>
                    <a:pt x="358521" y="8627617"/>
                    <a:pt x="296418" y="8144763"/>
                  </a:cubicBezTo>
                  <a:cubicBezTo>
                    <a:pt x="234315" y="7661909"/>
                    <a:pt x="205613" y="7274559"/>
                    <a:pt x="205613" y="7274559"/>
                  </a:cubicBezTo>
                  <a:lnTo>
                    <a:pt x="143510" y="4922265"/>
                  </a:lnTo>
                  <a:lnTo>
                    <a:pt x="0" y="951484"/>
                  </a:lnTo>
                  <a:cubicBezTo>
                    <a:pt x="0" y="951484"/>
                    <a:pt x="95631" y="306070"/>
                    <a:pt x="540258" y="153035"/>
                  </a:cubicBezTo>
                  <a:cubicBezTo>
                    <a:pt x="984885" y="0"/>
                    <a:pt x="2404999" y="64516"/>
                    <a:pt x="2404999" y="64516"/>
                  </a:cubicBezTo>
                  <a:close/>
                </a:path>
              </a:pathLst>
            </a:custGeom>
            <a:blipFill>
              <a:blip r:embed="rId2"/>
              <a:stretch>
                <a:fillRect l="-28188" r="-4002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8496300" cy="15951200"/>
            </a:xfrm>
            <a:custGeom>
              <a:avLst/>
              <a:gdLst/>
              <a:ahLst/>
              <a:cxnLst/>
              <a:rect l="l" t="t" r="r" b="b"/>
              <a:pathLst>
                <a:path w="8496300" h="15951200">
                  <a:moveTo>
                    <a:pt x="0" y="0"/>
                  </a:moveTo>
                  <a:lnTo>
                    <a:pt x="0" y="15951200"/>
                  </a:lnTo>
                  <a:lnTo>
                    <a:pt x="8496300" y="15951200"/>
                  </a:lnTo>
                  <a:lnTo>
                    <a:pt x="8496300" y="0"/>
                  </a:lnTo>
                  <a:lnTo>
                    <a:pt x="0" y="0"/>
                  </a:lnTo>
                  <a:close/>
                  <a:moveTo>
                    <a:pt x="4954016" y="8257540"/>
                  </a:moveTo>
                  <a:cubicBezTo>
                    <a:pt x="4351528" y="8400923"/>
                    <a:pt x="2214372" y="8544433"/>
                    <a:pt x="2013585" y="8372222"/>
                  </a:cubicBezTo>
                  <a:cubicBezTo>
                    <a:pt x="1812798" y="8200137"/>
                    <a:pt x="1654937" y="784606"/>
                    <a:pt x="1654937" y="784606"/>
                  </a:cubicBezTo>
                  <a:lnTo>
                    <a:pt x="4925314" y="641096"/>
                  </a:lnTo>
                  <a:lnTo>
                    <a:pt x="5470398" y="7832217"/>
                  </a:lnTo>
                  <a:cubicBezTo>
                    <a:pt x="5470398" y="7832217"/>
                    <a:pt x="5556377" y="8114030"/>
                    <a:pt x="4954016" y="8257540"/>
                  </a:cubicBezTo>
                  <a:close/>
                </a:path>
              </a:pathLst>
            </a:custGeom>
            <a:blipFill>
              <a:blip r:embed="rId3"/>
              <a:stretch>
                <a:fillRect l="-103" r="-10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923694" y="4634152"/>
            <a:ext cx="10620891" cy="511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9"/>
              </a:lnSpc>
              <a:spcBef>
                <a:spcPct val="0"/>
              </a:spcBef>
            </a:pPr>
            <a:r>
              <a:rPr lang="en-US" sz="9363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ВІРИМО В ЗСУ!!!</a:t>
            </a:r>
          </a:p>
          <a:p>
            <a:pPr algn="ctr">
              <a:lnSpc>
                <a:spcPts val="13109"/>
              </a:lnSpc>
              <a:spcBef>
                <a:spcPct val="0"/>
              </a:spcBef>
            </a:pPr>
            <a:r>
              <a:rPr lang="en-US" sz="9363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ВІРИМО У ВЕЛИКУ ПЕРЕМОГУ!!!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7676" y="742950"/>
            <a:ext cx="16871624" cy="647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4"/>
              </a:lnSpc>
              <a:spcBef>
                <a:spcPct val="0"/>
              </a:spcBef>
            </a:pPr>
            <a:r>
              <a:rPr lang="en-US" sz="7174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«Пограй! Матеріал запам’ятай!»</a:t>
            </a:r>
          </a:p>
          <a:p>
            <a:pPr algn="ctr">
              <a:lnSpc>
                <a:spcPts val="10044"/>
              </a:lnSpc>
              <a:spcBef>
                <a:spcPct val="0"/>
              </a:spcBef>
            </a:pPr>
            <a:endParaRPr lang="en-US" sz="7174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  <a:p>
            <a:pPr algn="ctr">
              <a:lnSpc>
                <a:spcPts val="10044"/>
              </a:lnSpc>
              <a:spcBef>
                <a:spcPct val="0"/>
              </a:spcBef>
            </a:pPr>
            <a:r>
              <a:rPr lang="en-US" sz="7174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https://wordwall.net/ru/resource/80956106   </a:t>
            </a:r>
          </a:p>
          <a:p>
            <a:pPr algn="ctr">
              <a:lnSpc>
                <a:spcPts val="10044"/>
              </a:lnSpc>
              <a:spcBef>
                <a:spcPct val="0"/>
              </a:spcBef>
            </a:pPr>
            <a:endParaRPr lang="en-US" sz="7174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566281" y="4962909"/>
            <a:ext cx="5050184" cy="5050184"/>
          </a:xfrm>
          <a:custGeom>
            <a:avLst/>
            <a:gdLst/>
            <a:ahLst/>
            <a:cxnLst/>
            <a:rect l="l" t="t" r="r" b="b"/>
            <a:pathLst>
              <a:path w="5050184" h="5050184">
                <a:moveTo>
                  <a:pt x="0" y="0"/>
                </a:moveTo>
                <a:lnTo>
                  <a:pt x="5050184" y="0"/>
                </a:lnTo>
                <a:lnTo>
                  <a:pt x="5050184" y="5050183"/>
                </a:lnTo>
                <a:lnTo>
                  <a:pt x="0" y="5050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2136">
            <a:off x="1044959" y="4860225"/>
            <a:ext cx="4580818" cy="4472024"/>
          </a:xfrm>
          <a:custGeom>
            <a:avLst/>
            <a:gdLst/>
            <a:ahLst/>
            <a:cxnLst/>
            <a:rect l="l" t="t" r="r" b="b"/>
            <a:pathLst>
              <a:path w="4580818" h="4472024">
                <a:moveTo>
                  <a:pt x="0" y="0"/>
                </a:moveTo>
                <a:lnTo>
                  <a:pt x="4580818" y="0"/>
                </a:lnTo>
                <a:lnTo>
                  <a:pt x="4580818" y="4472024"/>
                </a:lnTo>
                <a:lnTo>
                  <a:pt x="0" y="4472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207159" y="1448271"/>
            <a:ext cx="5725161" cy="7390458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t="-1697" b="-169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78281" y="2186326"/>
            <a:ext cx="12282635" cy="17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8"/>
              </a:lnSpc>
              <a:spcBef>
                <a:spcPct val="0"/>
              </a:spcBef>
            </a:pPr>
            <a:r>
              <a:rPr lang="en-US" sz="8955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М. М. Коцюбинський: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737" y="5181046"/>
            <a:ext cx="11204796" cy="390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9"/>
              </a:lnSpc>
              <a:spcBef>
                <a:spcPct val="0"/>
              </a:spcBef>
            </a:pPr>
            <a:r>
              <a:rPr lang="en-US" sz="5613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«Крим справив на мене таке сильне враження – краса природи не тільки вражає мене, але й пригнічує, що я ходив тут як уві сні».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10322" y="3205717"/>
          <a:ext cx="17267356" cy="6753308"/>
        </p:xfrm>
        <a:graphic>
          <a:graphicData uri="http://schemas.openxmlformats.org/drawingml/2006/table">
            <a:tbl>
              <a:tblPr/>
              <a:tblGrid>
                <a:gridCol w="7515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7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4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28565">
                <a:tc>
                  <a:txBody>
                    <a:bodyPr/>
                    <a:lstStyle/>
                    <a:p>
                      <a:pPr algn="ctr">
                        <a:lnSpc>
                          <a:spcPts val="7559"/>
                        </a:lnSpc>
                        <a:defRPr/>
                      </a:pPr>
                      <a:r>
                        <a:rPr lang="en-US" sz="5399">
                          <a:solidFill>
                            <a:srgbClr val="000000"/>
                          </a:solidFill>
                          <a:latin typeface="Adventurous"/>
                          <a:ea typeface="Adventurous"/>
                          <a:cs typeface="Adventurous"/>
                          <a:sym typeface="Adventurous"/>
                        </a:rPr>
                        <a:t>Назва заповідника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dventurous"/>
                          <a:ea typeface="Adventurous"/>
                          <a:cs typeface="Adventurous"/>
                          <a:sym typeface="Adventurous"/>
                        </a:rPr>
                        <a:t>Рік створення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Adventurous"/>
                          <a:ea typeface="Adventurous"/>
                          <a:cs typeface="Adventurous"/>
                          <a:sym typeface="Adventurous"/>
                        </a:rPr>
                        <a:t>Об’єкт охорони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9108"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Adventurous"/>
                          <a:ea typeface="Adventurous"/>
                          <a:cs typeface="Adventurous"/>
                          <a:sym typeface="Adventurous"/>
                        </a:rPr>
                        <a:t>Кримський природний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0365"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Adventurous"/>
                          <a:ea typeface="Adventurous"/>
                          <a:cs typeface="Adventurous"/>
                          <a:sym typeface="Adventurous"/>
                        </a:rPr>
                        <a:t>Ялтинський гірсько-лісовий заповідник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3953">
                <a:tc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Adventurous"/>
                          <a:ea typeface="Adventurous"/>
                          <a:cs typeface="Adventurous"/>
                          <a:sym typeface="Adventurous"/>
                        </a:rPr>
                        <a:t>Карадазький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1317">
                <a:tc>
                  <a:txBody>
                    <a:bodyPr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>
                          <a:solidFill>
                            <a:srgbClr val="000000"/>
                          </a:solidFill>
                          <a:latin typeface="Adventurous"/>
                          <a:ea typeface="Adventurous"/>
                          <a:cs typeface="Adventurous"/>
                          <a:sym typeface="Adventurous"/>
                        </a:rPr>
                        <a:t>Мис Мартьян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028700" y="1380206"/>
            <a:ext cx="16868590" cy="1310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2"/>
              </a:lnSpc>
            </a:pPr>
            <a:r>
              <a:rPr lang="en-US" sz="6894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Природоохоронні території Криму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1931" y="-161925"/>
            <a:ext cx="977705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Домашнє завдання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29839" y="395136"/>
            <a:ext cx="11651349" cy="507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7"/>
              </a:lnSpc>
              <a:spcBef>
                <a:spcPct val="0"/>
              </a:spcBef>
            </a:pPr>
            <a:r>
              <a:rPr lang="en-US" sz="5662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Фредерік Дюбуа де Монпере, об’їхавши весь півострів 1836 року, написав про це книгу із назвою «Подорож до Криму», де вказав особисті враження: </a:t>
            </a:r>
          </a:p>
        </p:txBody>
      </p:sp>
      <p:sp>
        <p:nvSpPr>
          <p:cNvPr id="3" name="Freeform 3"/>
          <p:cNvSpPr/>
          <p:nvPr/>
        </p:nvSpPr>
        <p:spPr>
          <a:xfrm>
            <a:off x="-267916" y="-437225"/>
            <a:ext cx="6485556" cy="7118670"/>
          </a:xfrm>
          <a:custGeom>
            <a:avLst/>
            <a:gdLst/>
            <a:ahLst/>
            <a:cxnLst/>
            <a:rect l="l" t="t" r="r" b="b"/>
            <a:pathLst>
              <a:path w="6485556" h="7118670">
                <a:moveTo>
                  <a:pt x="0" y="0"/>
                </a:moveTo>
                <a:lnTo>
                  <a:pt x="6485557" y="0"/>
                </a:lnTo>
                <a:lnTo>
                  <a:pt x="6485557" y="7118670"/>
                </a:lnTo>
                <a:lnTo>
                  <a:pt x="0" y="711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567145"/>
            <a:ext cx="16289076" cy="309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en-US" sz="5893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«У всьому Кри­му немає іншого гірського пейзажу, який за красою своєю міг би зрівнятися з масандрівськими видами Кримських гір».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840" y="-109917"/>
            <a:ext cx="14914320" cy="10067166"/>
          </a:xfrm>
          <a:custGeom>
            <a:avLst/>
            <a:gdLst/>
            <a:ahLst/>
            <a:cxnLst/>
            <a:rect l="l" t="t" r="r" b="b"/>
            <a:pathLst>
              <a:path w="14914320" h="10067166">
                <a:moveTo>
                  <a:pt x="0" y="0"/>
                </a:moveTo>
                <a:lnTo>
                  <a:pt x="14914320" y="0"/>
                </a:lnTo>
                <a:lnTo>
                  <a:pt x="14914320" y="10067166"/>
                </a:lnTo>
                <a:lnTo>
                  <a:pt x="0" y="1006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27697" y="1615328"/>
            <a:ext cx="10832607" cy="644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Кримські гори – це окраса України</a:t>
            </a:r>
          </a:p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І куди б не занесло життя</a:t>
            </a:r>
          </a:p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Ти повертаєшся... Бо тут твоя родина</a:t>
            </a:r>
          </a:p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Кримськотатарської душі буття</a:t>
            </a:r>
          </a:p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Мандрівка в серці вогнем палає</a:t>
            </a:r>
          </a:p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Кличуть вершини... таємні, нові</a:t>
            </a:r>
          </a:p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Душа моя тут себе відшукає</a:t>
            </a:r>
          </a:p>
          <a:p>
            <a:pPr algn="ctr">
              <a:lnSpc>
                <a:spcPts val="6294"/>
              </a:lnSpc>
              <a:spcBef>
                <a:spcPct val="0"/>
              </a:spcBef>
            </a:pPr>
            <a:r>
              <a:rPr lang="en-US" sz="449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Серед гір кримських – у вічній красі!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314" y="1898033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72755" y="-156251"/>
            <a:ext cx="5315245" cy="7560253"/>
          </a:xfrm>
          <a:custGeom>
            <a:avLst/>
            <a:gdLst/>
            <a:ahLst/>
            <a:cxnLst/>
            <a:rect l="l" t="t" r="r" b="b"/>
            <a:pathLst>
              <a:path w="5315245" h="7560253">
                <a:moveTo>
                  <a:pt x="0" y="0"/>
                </a:moveTo>
                <a:lnTo>
                  <a:pt x="5315245" y="0"/>
                </a:lnTo>
                <a:lnTo>
                  <a:pt x="5315245" y="7560253"/>
                </a:lnTo>
                <a:lnTo>
                  <a:pt x="0" y="756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71610" y="904875"/>
            <a:ext cx="6536914" cy="910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8"/>
              </a:lnSpc>
              <a:spcBef>
                <a:spcPct val="0"/>
              </a:spcBef>
            </a:pPr>
            <a:r>
              <a:rPr lang="en-US" sz="6484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Чому Карпатські та Кримські гори відносять до різних фізико-географічних країн? </a:t>
            </a:r>
          </a:p>
          <a:p>
            <a:pPr algn="ctr">
              <a:lnSpc>
                <a:spcPts val="9078"/>
              </a:lnSpc>
              <a:spcBef>
                <a:spcPct val="0"/>
              </a:spcBef>
            </a:pPr>
            <a:r>
              <a:rPr lang="en-US" sz="6484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Чим вони відрізнаються?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308564"/>
            <a:ext cx="18288000" cy="6879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Waldemar"/>
                <a:ea typeface="Waldemar"/>
                <a:cs typeface="Waldemar"/>
                <a:sym typeface="Waldemar"/>
              </a:rPr>
              <a:t>Яке географічне значення Кримських гір у формуванні клімату України?</a:t>
            </a:r>
          </a:p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Waldemar"/>
                <a:ea typeface="Waldemar"/>
                <a:cs typeface="Waldemar"/>
                <a:sym typeface="Waldemar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7623304"/>
            <a:ext cx="7315200" cy="2478024"/>
          </a:xfrm>
          <a:custGeom>
            <a:avLst/>
            <a:gdLst/>
            <a:ahLst/>
            <a:cxnLst/>
            <a:rect l="l" t="t" r="r" b="b"/>
            <a:pathLst>
              <a:path w="7315200" h="2478024">
                <a:moveTo>
                  <a:pt x="0" y="0"/>
                </a:moveTo>
                <a:lnTo>
                  <a:pt x="7315200" y="0"/>
                </a:lnTo>
                <a:lnTo>
                  <a:pt x="7315200" y="2478024"/>
                </a:lnTo>
                <a:lnTo>
                  <a:pt x="0" y="2478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333" y="1920272"/>
            <a:ext cx="10056525" cy="941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676"/>
              </a:lnSpc>
              <a:spcBef>
                <a:spcPct val="0"/>
              </a:spcBef>
            </a:pPr>
            <a:r>
              <a:rPr lang="en-US" sz="4054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Кримські гори – це гірська система на півдні Кримського півострова в АР Крим. Простягається від мису Фіолент поблизу Севастополя до Іллі мису біля м.Феодосії, з пд. заходу на пн. схід на 180 км. Ширина гірської смуги до 60 км. Майже безпосередньо прилягають до Чорного моря, залишаючи вздовж узбережжя вузеньку смугу – пд. берег Криму.</a:t>
            </a:r>
          </a:p>
          <a:p>
            <a:pPr algn="ctr">
              <a:lnSpc>
                <a:spcPts val="5676"/>
              </a:lnSpc>
              <a:spcBef>
                <a:spcPct val="0"/>
              </a:spcBef>
            </a:pPr>
            <a:endParaRPr lang="en-US" sz="4054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  <a:p>
            <a:pPr algn="ctr">
              <a:lnSpc>
                <a:spcPts val="5676"/>
              </a:lnSpc>
              <a:spcBef>
                <a:spcPct val="0"/>
              </a:spcBef>
            </a:pPr>
            <a:endParaRPr lang="en-US" sz="4054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056525" y="3950371"/>
            <a:ext cx="8231475" cy="6173606"/>
          </a:xfrm>
          <a:custGeom>
            <a:avLst/>
            <a:gdLst/>
            <a:ahLst/>
            <a:cxnLst/>
            <a:rect l="l" t="t" r="r" b="b"/>
            <a:pathLst>
              <a:path w="8231475" h="6173606">
                <a:moveTo>
                  <a:pt x="0" y="0"/>
                </a:moveTo>
                <a:lnTo>
                  <a:pt x="8231475" y="0"/>
                </a:lnTo>
                <a:lnTo>
                  <a:pt x="8231475" y="6173607"/>
                </a:lnTo>
                <a:lnTo>
                  <a:pt x="0" y="6173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53145" y="-295275"/>
            <a:ext cx="16230600" cy="285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Географічне положення Кримських гір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8900" y="896089"/>
            <a:ext cx="14791730" cy="838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Ме«Віртуальна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екскурсія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»</a:t>
            </a:r>
          </a:p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Перегляд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стрічки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про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Карпати</a:t>
            </a: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.</a:t>
            </a:r>
          </a:p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 </a:t>
            </a:r>
          </a:p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  <a:hlinkClick r:id="rId2"/>
              </a:rPr>
              <a:t>https://</a:t>
            </a:r>
            <a:r>
              <a:rPr lang="en-US" sz="7776" dirty="0" smtClean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  <a:hlinkClick r:id="rId2"/>
              </a:rPr>
              <a:t>www.youtube.com/watch?v=BFVXNM9vOls&amp;t=32s</a:t>
            </a:r>
            <a:r>
              <a:rPr lang="uk-UA" sz="7776" dirty="0" smtClean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en-US" sz="7776" dirty="0" smtClean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r>
              <a:rPr lang="uk-UA" sz="7776" dirty="0" smtClean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  <a:endParaRPr lang="en-US" sz="7776" dirty="0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55" y="4483772"/>
            <a:ext cx="7554579" cy="5231457"/>
          </a:xfrm>
          <a:custGeom>
            <a:avLst/>
            <a:gdLst/>
            <a:ahLst/>
            <a:cxnLst/>
            <a:rect l="l" t="t" r="r" b="b"/>
            <a:pathLst>
              <a:path w="7554579" h="5231457">
                <a:moveTo>
                  <a:pt x="0" y="0"/>
                </a:moveTo>
                <a:lnTo>
                  <a:pt x="7554579" y="0"/>
                </a:lnTo>
                <a:lnTo>
                  <a:pt x="7554579" y="5231457"/>
                </a:lnTo>
                <a:lnTo>
                  <a:pt x="0" y="5231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30050" y="2991173"/>
            <a:ext cx="8821023" cy="708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153"/>
              </a:lnSpc>
              <a:spcBef>
                <a:spcPct val="0"/>
              </a:spcBef>
            </a:pPr>
            <a:r>
              <a:rPr lang="en-US" sz="4395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Три гірські пасма: Кримські гори складаються з трьох основних пасм – Головного, Другого та Третього. Головне пасмо найвисокогірніше і має круті схили, а також більшість відомих вершин.</a:t>
            </a:r>
          </a:p>
          <a:p>
            <a:pPr algn="ctr">
              <a:lnSpc>
                <a:spcPts val="6153"/>
              </a:lnSpc>
              <a:spcBef>
                <a:spcPct val="0"/>
              </a:spcBef>
            </a:pPr>
            <a:endParaRPr lang="en-US" sz="4395">
              <a:solidFill>
                <a:srgbClr val="000000"/>
              </a:solidFill>
              <a:latin typeface="Adventurous"/>
              <a:ea typeface="Adventurous"/>
              <a:cs typeface="Adventurous"/>
              <a:sym typeface="Adventurou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12059" y="-67670"/>
            <a:ext cx="14863882" cy="285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Група 1. </a:t>
            </a:r>
          </a:p>
          <a:p>
            <a:pPr algn="ctr">
              <a:lnSpc>
                <a:spcPts val="10887"/>
              </a:lnSpc>
              <a:spcBef>
                <a:spcPct val="0"/>
              </a:spcBef>
            </a:pPr>
            <a:r>
              <a:rPr lang="en-US" sz="7776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Рельєф гірської системи Криму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694</Words>
  <Application>Microsoft Office PowerPoint</Application>
  <PresentationFormat>Произвольный</PresentationFormat>
  <Paragraphs>88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Adventurous</vt:lpstr>
      <vt:lpstr>Alder</vt:lpstr>
      <vt:lpstr>Waldemar</vt:lpstr>
      <vt:lpstr>Lobster</vt:lpstr>
      <vt:lpstr>Calibri</vt:lpstr>
      <vt:lpstr>AglowCandy</vt:lpstr>
      <vt:lpstr>Nadira</vt:lpstr>
      <vt:lpstr>Cave Age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Кримські гори</dc:title>
  <cp:lastModifiedBy>User</cp:lastModifiedBy>
  <cp:revision>2</cp:revision>
  <dcterms:created xsi:type="dcterms:W3CDTF">2006-08-16T00:00:00Z</dcterms:created>
  <dcterms:modified xsi:type="dcterms:W3CDTF">2024-10-31T11:26:08Z</dcterms:modified>
  <dc:identifier>DAGU1sUVk24</dc:identifier>
</cp:coreProperties>
</file>