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80" r:id="rId20"/>
    <p:sldId id="275" r:id="rId21"/>
    <p:sldId id="276" r:id="rId22"/>
    <p:sldId id="277" r:id="rId23"/>
    <p:sldId id="278" r:id="rId24"/>
    <p:sldId id="279" r:id="rId25"/>
    <p:sldId id="281" r:id="rId26"/>
    <p:sldId id="282" r:id="rId27"/>
    <p:sldId id="283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DEDD8-423B-4F00-A448-DE90CC4B1BB9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7F03-ACD9-408E-9864-D45A7A346A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9764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DEDD8-423B-4F00-A448-DE90CC4B1BB9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7F03-ACD9-408E-9864-D45A7A346A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6841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DEDD8-423B-4F00-A448-DE90CC4B1BB9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7F03-ACD9-408E-9864-D45A7A346A84}" type="slidenum">
              <a:rPr lang="uk-UA" smtClean="0"/>
              <a:t>‹№›</a:t>
            </a:fld>
            <a:endParaRPr lang="uk-UA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8158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DEDD8-423B-4F00-A448-DE90CC4B1BB9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7F03-ACD9-408E-9864-D45A7A346A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72773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DEDD8-423B-4F00-A448-DE90CC4B1BB9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7F03-ACD9-408E-9864-D45A7A346A84}" type="slidenum">
              <a:rPr lang="uk-UA" smtClean="0"/>
              <a:t>‹№›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199054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DEDD8-423B-4F00-A448-DE90CC4B1BB9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7F03-ACD9-408E-9864-D45A7A346A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00304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DEDD8-423B-4F00-A448-DE90CC4B1BB9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7F03-ACD9-408E-9864-D45A7A346A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9030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DEDD8-423B-4F00-A448-DE90CC4B1BB9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7F03-ACD9-408E-9864-D45A7A346A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571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DEDD8-423B-4F00-A448-DE90CC4B1BB9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7F03-ACD9-408E-9864-D45A7A346A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7732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DEDD8-423B-4F00-A448-DE90CC4B1BB9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7F03-ACD9-408E-9864-D45A7A346A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3313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DEDD8-423B-4F00-A448-DE90CC4B1BB9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7F03-ACD9-408E-9864-D45A7A346A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3040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DEDD8-423B-4F00-A448-DE90CC4B1BB9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7F03-ACD9-408E-9864-D45A7A346A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3930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DEDD8-423B-4F00-A448-DE90CC4B1BB9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7F03-ACD9-408E-9864-D45A7A346A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6898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DEDD8-423B-4F00-A448-DE90CC4B1BB9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7F03-ACD9-408E-9864-D45A7A346A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5122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DEDD8-423B-4F00-A448-DE90CC4B1BB9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7F03-ACD9-408E-9864-D45A7A346A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6502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DEDD8-423B-4F00-A448-DE90CC4B1BB9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7F03-ACD9-408E-9864-D45A7A346A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628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DEDD8-423B-4F00-A448-DE90CC4B1BB9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8C97F03-ACD9-408E-9864-D45A7A346A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1301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youtube.com/watch?v=yYKHuAEhjB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drive.google.com/drive/home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thetruesize.com/#?borders=1~!MTQyMTY2MDY.MTM2OTExNDk*MjIxOTk2NTE(MjA1MzA4Mjc~!MC*MjE1ODQ2Ng.MjQzMTE4NzY)NA~!AL*MTU5NTAyNg.MjI4Mjg3MjA)NQ~!BE*MjA1NDg1MA.MjU2NDIyNTk)Ng~!AM*MTE0NzA2MQ.MTM5OTczMDQ)Nw~!MO*MA.MTgwMDAwMDA)OA~!NC*MA.MTgwMDAwMDA)OQ~!MK*MTI0MDcwMQ.MjExNDk1ODk)MTA~!AW*MA.MTgwMDAwMDA)MTE~!MD*Mjk0MDA0.MjQwMzg2ODM)MTI" TargetMode="Externa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.app.goo.gl/ZQQqanvoJpkPVTXTA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kVC5K6yIdQ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27_9xJ7eeQ&amp;authuser=0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va.com/design/DAGWfG6R01U/FsEeoK2Xf10MIuFLD270GA/view?utm_content=DAGWfG6R01U&amp;utm_campaign=designshare&amp;utm_medium=link&amp;utm_source=editor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e.kahoot.it/details/dff79156-cf23-4232-b641-e9cd4f22c915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padlet.com/lesyarudchenko/padlet-x1xh2ctv01urbibc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5DD8A7-09F4-D9FC-C706-A53F4EF189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518" y="533399"/>
            <a:ext cx="5831633" cy="5802087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0E04066-FF9D-BDCD-DFDE-53F963125E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0800000" flipV="1">
            <a:off x="7828383" y="5784979"/>
            <a:ext cx="2814733" cy="550507"/>
          </a:xfrm>
        </p:spPr>
        <p:txBody>
          <a:bodyPr>
            <a:normAutofit lnSpcReduction="10000"/>
          </a:bodyPr>
          <a:lstStyle/>
          <a:p>
            <a:r>
              <a:rPr lang="uk-UA" sz="1600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https://www.youtube.com/watch?v=yYKHuAEhjBU</a:t>
            </a:r>
            <a:endParaRPr lang="uk-UA" sz="1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sz="1400" dirty="0"/>
          </a:p>
        </p:txBody>
      </p:sp>
      <p:pic>
        <p:nvPicPr>
          <p:cNvPr id="2050" name="Picture 2" descr="Загальнонаціональна хвилина мовчання – Головне управління Держгеокадастру у  Житомирській області">
            <a:extLst>
              <a:ext uri="{FF2B5EF4-FFF2-40B4-BE49-F238E27FC236}">
                <a16:creationId xmlns:a16="http://schemas.microsoft.com/office/drawing/2014/main" id="{B6B365A0-5BDF-8C86-920B-74853DF47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55" y="0"/>
            <a:ext cx="6727370" cy="648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011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7A511E-BE7F-DAA5-0DC5-50E306379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5408645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uk-UA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План ФГП країни (області)</a:t>
            </a:r>
            <a:br>
              <a:rPr lang="uk-UA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 Загальні відомості про територію і кордони, розташування в межах материка й частини світу.</a:t>
            </a:r>
            <a:b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 Широтне положення.</a:t>
            </a:r>
            <a:b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 Довготне положення.</a:t>
            </a:r>
            <a:b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Положення щодо океанів і морів.</a:t>
            </a:r>
            <a:b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 Положення щодо тектонічних структур і найбільших форм рельєфу.</a:t>
            </a:r>
            <a:b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6. Положення щодо потоків і повітряних мас.</a:t>
            </a:r>
            <a:b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7. Розташування в межах басейнів великих річок.</a:t>
            </a:r>
            <a:b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</a:t>
            </a:r>
            <a:r>
              <a:rPr lang="uk-UA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uk-UA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Оцінка фізико-географічного положення для життя й діяльності населення. </a:t>
            </a:r>
            <a:b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 </a:t>
            </a:r>
            <a:b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624D2E-84E6-D9B0-7020-8AAFA4CBD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963" y="1945432"/>
            <a:ext cx="3516604" cy="296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18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CC0058-45D4-A743-B00E-DC960E95F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002" y="311019"/>
            <a:ext cx="11004593" cy="1573765"/>
          </a:xfrm>
        </p:spPr>
        <p:txBody>
          <a:bodyPr>
            <a:normAutofit fontScale="90000"/>
          </a:bodyPr>
          <a:lstStyle/>
          <a:p>
            <a:r>
              <a:rPr lang="uk-UA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uk-UA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Географія в цифрах» </a:t>
            </a:r>
            <a:r>
              <a:rPr lang="uk-UA" sz="27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https://drive.google.com/drive/home</a:t>
            </a:r>
            <a:br>
              <a:rPr lang="uk-UA" sz="27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uk-UA" sz="1800" u="sn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2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Завдання:</a:t>
            </a:r>
            <a:r>
              <a:rPr lang="uk-UA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Прочитати </a:t>
            </a:r>
            <a:r>
              <a:rPr lang="uk-UA" sz="2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стор</a:t>
            </a:r>
            <a:r>
              <a:rPr lang="uk-UA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4 посібника Л.М. Булави за покликанням у чаті. </a:t>
            </a:r>
            <a:br>
              <a:rPr lang="uk-UA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Коротко і узагальнено виписати в зошит математичні характеристики області</a:t>
            </a:r>
            <a:br>
              <a:rPr lang="uk-UA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2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en-US" sz="22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S,</a:t>
            </a:r>
            <a:r>
              <a:rPr lang="uk-UA" sz="22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 S </a:t>
            </a:r>
            <a:r>
              <a:rPr lang="uk-UA" sz="22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суходолу Європи, % </a:t>
            </a:r>
            <a:r>
              <a:rPr lang="en-US" sz="22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uk-UA" sz="22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світу та ін.)</a:t>
            </a:r>
            <a:b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D42746-BCDF-5387-7E56-260901E6B0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489" t="14966" r="29133" b="3809"/>
          <a:stretch/>
        </p:blipFill>
        <p:spPr>
          <a:xfrm>
            <a:off x="814809" y="2174033"/>
            <a:ext cx="5044817" cy="468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14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F11A99-5DA7-6315-27B6-5EA385AC0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192621"/>
            <a:ext cx="8457336" cy="673165"/>
          </a:xfrm>
        </p:spPr>
        <p:txBody>
          <a:bodyPr>
            <a:noAutofit/>
          </a:bodyPr>
          <a:lstStyle/>
          <a:p>
            <a:r>
              <a:rPr lang="uk-UA" sz="2400" b="1" dirty="0"/>
              <a:t>Загальні відомості про територію і межі Полтавщини</a:t>
            </a:r>
            <a:endParaRPr lang="uk-UA" sz="2400" dirty="0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7A129B7-F417-5EA6-AE7B-DC3942B4D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1110343"/>
            <a:ext cx="3854528" cy="5467739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/>
              <a:t> </a:t>
            </a:r>
            <a:r>
              <a:rPr lang="ru-RU" sz="1600" dirty="0"/>
              <a:t>Область </a:t>
            </a:r>
            <a:r>
              <a:rPr lang="ru-RU" sz="1600" dirty="0" err="1"/>
              <a:t>розташована</a:t>
            </a:r>
            <a:r>
              <a:rPr lang="ru-RU" sz="1600" dirty="0"/>
              <a:t> в </a:t>
            </a:r>
            <a:r>
              <a:rPr lang="ru-RU" sz="1600" dirty="0" err="1"/>
              <a:t>центральній</a:t>
            </a:r>
            <a:r>
              <a:rPr lang="ru-RU" sz="1600" dirty="0"/>
              <a:t> і </a:t>
            </a:r>
            <a:r>
              <a:rPr lang="ru-RU" sz="1600" dirty="0" err="1"/>
              <a:t>північно-східній</a:t>
            </a:r>
            <a:r>
              <a:rPr lang="ru-RU" sz="1600" dirty="0"/>
              <a:t> </a:t>
            </a:r>
            <a:r>
              <a:rPr lang="ru-RU" sz="1600" dirty="0" err="1"/>
              <a:t>частинах</a:t>
            </a:r>
            <a:r>
              <a:rPr lang="ru-RU" sz="1600" dirty="0"/>
              <a:t> </a:t>
            </a:r>
            <a:r>
              <a:rPr lang="ru-RU" sz="1600" dirty="0" err="1"/>
              <a:t>України</a:t>
            </a:r>
            <a:r>
              <a:rPr lang="ru-RU" sz="1600" dirty="0"/>
              <a:t>.</a:t>
            </a:r>
          </a:p>
          <a:p>
            <a:pPr algn="just"/>
            <a:r>
              <a:rPr lang="en-US" sz="1600" dirty="0"/>
              <a:t>S = </a:t>
            </a:r>
            <a:r>
              <a:rPr lang="uk-UA" sz="1600" dirty="0"/>
              <a:t>_____тис. км. </a:t>
            </a:r>
            <a:r>
              <a:rPr lang="uk-UA" sz="1600" dirty="0" err="1"/>
              <a:t>кв</a:t>
            </a:r>
            <a:r>
              <a:rPr lang="uk-UA" sz="1600" dirty="0"/>
              <a:t>., це ____ від площі Є.</a:t>
            </a:r>
          </a:p>
          <a:p>
            <a:pPr algn="just"/>
            <a:r>
              <a:rPr lang="uk-UA" sz="1600" dirty="0"/>
              <a:t>За площею серед 24 областей займає ____ місце та враховуючи АР Крим _____місце.  Від площі усієї земної кулі Полтавщина становить ________, від площі населеного суходолу Землі _____; від площі Європи —_____.</a:t>
            </a:r>
          </a:p>
          <a:p>
            <a:pPr algn="just"/>
            <a:r>
              <a:rPr lang="uk-UA" sz="1600" dirty="0"/>
              <a:t> Область </a:t>
            </a:r>
            <a:r>
              <a:rPr lang="ru-RU" sz="1600" dirty="0" err="1"/>
              <a:t>лежить</a:t>
            </a:r>
            <a:r>
              <a:rPr lang="ru-RU" sz="1600" dirty="0"/>
              <a:t> у межах </a:t>
            </a:r>
            <a:r>
              <a:rPr lang="ru-RU" sz="1600" dirty="0" err="1"/>
              <a:t>Придніпровської</a:t>
            </a:r>
            <a:r>
              <a:rPr lang="ru-RU" sz="1600" dirty="0"/>
              <a:t> </a:t>
            </a:r>
            <a:r>
              <a:rPr lang="ru-RU" sz="1600" dirty="0" err="1"/>
              <a:t>низовини</a:t>
            </a:r>
            <a:r>
              <a:rPr lang="ru-RU" sz="1600" dirty="0"/>
              <a:t>, на </a:t>
            </a:r>
            <a:r>
              <a:rPr lang="ru-RU" sz="1600" dirty="0" err="1"/>
              <a:t>лівобережжі</a:t>
            </a:r>
            <a:r>
              <a:rPr lang="ru-RU" sz="1600" dirty="0"/>
              <a:t> </a:t>
            </a:r>
            <a:r>
              <a:rPr lang="ru-RU" sz="1600" dirty="0" err="1"/>
              <a:t>басейну</a:t>
            </a:r>
            <a:r>
              <a:rPr lang="ru-RU" sz="1600" dirty="0"/>
              <a:t> </a:t>
            </a:r>
            <a:r>
              <a:rPr lang="ru-RU" sz="1600" dirty="0" err="1"/>
              <a:t>Дніпра</a:t>
            </a:r>
            <a:r>
              <a:rPr lang="ru-RU" sz="1600" dirty="0"/>
              <a:t>. </a:t>
            </a:r>
            <a:r>
              <a:rPr lang="ru-RU" sz="1600" dirty="0" err="1"/>
              <a:t>Виняток</a:t>
            </a:r>
            <a:r>
              <a:rPr lang="ru-RU" sz="1600" dirty="0"/>
              <a:t> становить невелика </a:t>
            </a:r>
            <a:r>
              <a:rPr lang="ru-RU" sz="1600" dirty="0" err="1"/>
              <a:t>ділянка</a:t>
            </a:r>
            <a:r>
              <a:rPr lang="ru-RU" sz="1600" dirty="0"/>
              <a:t> </a:t>
            </a:r>
            <a:r>
              <a:rPr lang="ru-RU" sz="1600" dirty="0" err="1"/>
              <a:t>площею</a:t>
            </a:r>
            <a:r>
              <a:rPr lang="ru-RU" sz="1600" dirty="0"/>
              <a:t> </a:t>
            </a:r>
            <a:r>
              <a:rPr lang="ru-RU" sz="1600" dirty="0" err="1"/>
              <a:t>близько</a:t>
            </a:r>
            <a:r>
              <a:rPr lang="ru-RU" sz="1600" dirty="0"/>
              <a:t> ____км2 (____ </a:t>
            </a:r>
            <a:r>
              <a:rPr lang="ru-RU" sz="1600" dirty="0" err="1"/>
              <a:t>її</a:t>
            </a:r>
            <a:r>
              <a:rPr lang="ru-RU" sz="1600" dirty="0"/>
              <a:t> </a:t>
            </a:r>
            <a:r>
              <a:rPr lang="ru-RU" sz="1600" dirty="0" err="1"/>
              <a:t>території</a:t>
            </a:r>
            <a:r>
              <a:rPr lang="ru-RU" sz="1600" dirty="0"/>
              <a:t>) на </a:t>
            </a:r>
            <a:r>
              <a:rPr lang="ru-RU" sz="1600" dirty="0" err="1"/>
              <a:t>правобережжі</a:t>
            </a:r>
            <a:r>
              <a:rPr lang="ru-RU" sz="1600" dirty="0"/>
              <a:t> </a:t>
            </a:r>
            <a:r>
              <a:rPr lang="ru-RU" sz="1600" dirty="0" err="1"/>
              <a:t>басейну</a:t>
            </a:r>
            <a:r>
              <a:rPr lang="ru-RU" sz="1600" dirty="0"/>
              <a:t> </a:t>
            </a:r>
            <a:r>
              <a:rPr lang="ru-RU" sz="1600" dirty="0" err="1"/>
              <a:t>Дніпра</a:t>
            </a:r>
            <a:r>
              <a:rPr lang="ru-RU" sz="1600" dirty="0"/>
              <a:t>, в межах </a:t>
            </a:r>
            <a:r>
              <a:rPr lang="ru-RU" sz="1600" dirty="0" err="1"/>
              <a:t>Придніпровської</a:t>
            </a:r>
            <a:r>
              <a:rPr lang="ru-RU" sz="1600" dirty="0"/>
              <a:t> </a:t>
            </a:r>
            <a:r>
              <a:rPr lang="ru-RU" sz="1600" dirty="0" err="1"/>
              <a:t>височини</a:t>
            </a:r>
            <a:r>
              <a:rPr lang="ru-RU" sz="1600" dirty="0"/>
              <a:t>.</a:t>
            </a:r>
          </a:p>
          <a:p>
            <a:pPr algn="just"/>
            <a:r>
              <a:rPr lang="ru-RU" sz="1600" dirty="0" err="1"/>
              <a:t>Найбільшими</a:t>
            </a:r>
            <a:r>
              <a:rPr lang="ru-RU" sz="1600" dirty="0"/>
              <a:t> </a:t>
            </a:r>
            <a:r>
              <a:rPr lang="ru-RU" sz="1600" dirty="0" err="1"/>
              <a:t>річками</a:t>
            </a:r>
            <a:r>
              <a:rPr lang="ru-RU" sz="1600" dirty="0"/>
              <a:t> є </a:t>
            </a:r>
            <a:r>
              <a:rPr lang="ru-RU" sz="1600" dirty="0" err="1"/>
              <a:t>Дніпро</a:t>
            </a:r>
            <a:r>
              <a:rPr lang="ru-RU" sz="1600" dirty="0"/>
              <a:t>, Псел, Ворскла, Сула. </a:t>
            </a:r>
            <a:r>
              <a:rPr lang="ru-RU" sz="1600" dirty="0" err="1"/>
              <a:t>Відстань</a:t>
            </a:r>
            <a:r>
              <a:rPr lang="ru-RU" sz="1600" dirty="0"/>
              <a:t> до  Чорного моря </a:t>
            </a:r>
            <a:r>
              <a:rPr lang="ru-RU" sz="1600" dirty="0" err="1"/>
              <a:t>від</a:t>
            </a:r>
            <a:r>
              <a:rPr lang="ru-RU" sz="1600" dirty="0"/>
              <a:t> </a:t>
            </a:r>
            <a:r>
              <a:rPr lang="ru-RU" sz="1600" dirty="0" err="1"/>
              <a:t>південних</a:t>
            </a:r>
            <a:r>
              <a:rPr lang="ru-RU" sz="1600" dirty="0"/>
              <a:t> </a:t>
            </a:r>
            <a:r>
              <a:rPr lang="ru-RU" sz="1600" dirty="0" err="1"/>
              <a:t>кордонів</a:t>
            </a:r>
            <a:r>
              <a:rPr lang="ru-RU" sz="1600" dirty="0"/>
              <a:t>  - 330 км, </a:t>
            </a:r>
          </a:p>
          <a:p>
            <a:pPr algn="just"/>
            <a:r>
              <a:rPr lang="ru-RU" sz="1600" dirty="0" err="1"/>
              <a:t>Азовського</a:t>
            </a:r>
            <a:r>
              <a:rPr lang="ru-RU" sz="1600" dirty="0"/>
              <a:t> - 265 км.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F30A315B-C9BC-5E39-33A4-462BCD2242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1931" t="23887" r="21467" b="5140"/>
          <a:stretch/>
        </p:blipFill>
        <p:spPr>
          <a:xfrm>
            <a:off x="4900871" y="1005414"/>
            <a:ext cx="7070303" cy="49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87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EFE488-43D5-0580-7718-32C73C43E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639" y="167950"/>
            <a:ext cx="2452593" cy="2892491"/>
          </a:xfrm>
        </p:spPr>
        <p:txBody>
          <a:bodyPr>
            <a:noAutofit/>
          </a:bodyPr>
          <a:lstStyle/>
          <a:p>
            <a:r>
              <a:rPr lang="uk-UA" sz="2400" dirty="0"/>
              <a:t>Співвідношення розміру області та деяких європейських країн </a:t>
            </a:r>
            <a:br>
              <a:rPr lang="en-US" sz="2400" dirty="0"/>
            </a:br>
            <a:br>
              <a:rPr lang="uk-UA" sz="2400" dirty="0"/>
            </a:br>
            <a:r>
              <a:rPr lang="en-US" u="sng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ТруСайз</a:t>
            </a:r>
            <a:endParaRPr lang="uk-UA" dirty="0">
              <a:solidFill>
                <a:srgbClr val="0070C0"/>
              </a:solidFill>
            </a:endParaRPr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6C92EC17-C59C-2830-FFF4-CC322FE65C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121" y="167950"/>
            <a:ext cx="8992103" cy="6354147"/>
          </a:xfrm>
        </p:spPr>
      </p:pic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9F980C3-7CBC-896F-B359-F1AC836550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1927" y="3428999"/>
            <a:ext cx="2379305" cy="3261049"/>
          </a:xfrm>
        </p:spPr>
        <p:txBody>
          <a:bodyPr>
            <a:normAutofit fontScale="92500" lnSpcReduction="10000"/>
          </a:bodyPr>
          <a:lstStyle/>
          <a:p>
            <a:r>
              <a:rPr lang="uk-UA" sz="2000" b="1" i="1" dirty="0" err="1">
                <a:solidFill>
                  <a:srgbClr val="806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Albania</a:t>
            </a:r>
            <a:r>
              <a:rPr lang="uk-UA" sz="2000" b="1" i="1" dirty="0">
                <a:solidFill>
                  <a:srgbClr val="806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uk-UA" sz="2000" b="1" i="1" dirty="0">
                <a:solidFill>
                  <a:srgbClr val="806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i="1" dirty="0" err="1">
                <a:solidFill>
                  <a:srgbClr val="806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Kingdom</a:t>
            </a:r>
            <a:r>
              <a:rPr lang="uk-UA" sz="2000" b="1" i="1" dirty="0">
                <a:solidFill>
                  <a:srgbClr val="806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i="1" dirty="0" err="1">
                <a:solidFill>
                  <a:srgbClr val="806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n-US" sz="2000" b="1" i="1" dirty="0">
                <a:solidFill>
                  <a:srgbClr val="806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i="1" dirty="0" err="1">
                <a:solidFill>
                  <a:srgbClr val="806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Belgium</a:t>
            </a:r>
            <a:r>
              <a:rPr lang="uk-UA" sz="2000" b="1" i="1" dirty="0">
                <a:solidFill>
                  <a:srgbClr val="806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b="1" i="1" dirty="0">
              <a:solidFill>
                <a:srgbClr val="806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b="1" i="1">
                <a:solidFill>
                  <a:srgbClr val="806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Monaco</a:t>
            </a:r>
            <a:endParaRPr lang="uk-UA" sz="2000" b="1" i="1" dirty="0">
              <a:solidFill>
                <a:srgbClr val="806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2000" b="1" i="1" dirty="0">
                <a:solidFill>
                  <a:srgbClr val="806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i="1" dirty="0" err="1">
                <a:solidFill>
                  <a:srgbClr val="806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Northern</a:t>
            </a:r>
            <a:r>
              <a:rPr lang="uk-UA" sz="2000" b="1" i="1" dirty="0">
                <a:solidFill>
                  <a:srgbClr val="806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i="1" dirty="0" err="1">
                <a:solidFill>
                  <a:srgbClr val="806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Macedonia</a:t>
            </a:r>
            <a:r>
              <a:rPr lang="uk-UA" sz="2000" b="1" i="1" dirty="0">
                <a:solidFill>
                  <a:srgbClr val="806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(зміна назви у 2019 році)</a:t>
            </a:r>
          </a:p>
          <a:p>
            <a:r>
              <a:rPr lang="uk-UA" sz="2000" b="1" i="1" dirty="0" err="1">
                <a:solidFill>
                  <a:srgbClr val="806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Moldova</a:t>
            </a:r>
            <a:r>
              <a:rPr lang="uk-UA" sz="2000" b="1" i="1" dirty="0">
                <a:solidFill>
                  <a:srgbClr val="806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r>
              <a:rPr lang="uk-UA" sz="2000" b="1" i="1" dirty="0">
                <a:solidFill>
                  <a:srgbClr val="806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i="1" dirty="0" err="1">
                <a:solidFill>
                  <a:srgbClr val="806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Armenia</a:t>
            </a:r>
            <a:r>
              <a:rPr lang="uk-UA" sz="2000" b="1" i="1" dirty="0">
                <a:solidFill>
                  <a:srgbClr val="806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uk-UA" sz="2000" b="1" i="1" dirty="0">
                <a:solidFill>
                  <a:srgbClr val="806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uk-UA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64902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AE8429-5E57-62D4-DF62-12BDF7134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022" y="3429000"/>
            <a:ext cx="3854528" cy="1278466"/>
          </a:xfrm>
        </p:spPr>
        <p:txBody>
          <a:bodyPr/>
          <a:lstStyle/>
          <a:p>
            <a:br>
              <a:rPr lang="uk-UA" dirty="0"/>
            </a:br>
            <a:endParaRPr lang="uk-UA" dirty="0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A743FA3-5B94-B7D0-0947-81847CA66D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3" y="5001209"/>
            <a:ext cx="9483703" cy="1694587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uk-UA" sz="2000" b="1" dirty="0"/>
              <a:t>                                                   Широтне положення</a:t>
            </a:r>
          </a:p>
          <a:p>
            <a:pPr algn="just"/>
            <a:r>
              <a:rPr lang="uk-UA" sz="2000" b="1" dirty="0"/>
              <a:t>Крайня північна точка області розташована на північ від села </a:t>
            </a:r>
            <a:r>
              <a:rPr lang="uk-UA" sz="2000" b="1" dirty="0" err="1"/>
              <a:t>Білогорілка</a:t>
            </a:r>
            <a:r>
              <a:rPr lang="uk-UA" sz="2000" b="1" dirty="0"/>
              <a:t> </a:t>
            </a:r>
            <a:r>
              <a:rPr lang="uk-UA" sz="2000" b="1" dirty="0" err="1"/>
              <a:t>кол</a:t>
            </a:r>
            <a:r>
              <a:rPr lang="uk-UA" sz="2000" b="1" dirty="0"/>
              <a:t>., Лохвицького </a:t>
            </a:r>
            <a:r>
              <a:rPr lang="uk-UA" sz="2000" b="1" dirty="0" err="1"/>
              <a:t>райнону</a:t>
            </a:r>
            <a:r>
              <a:rPr lang="uk-UA" sz="2000" b="1" dirty="0"/>
              <a:t> (50 ̊33 ́18 ́ ́</a:t>
            </a:r>
            <a:r>
              <a:rPr lang="uk-UA" sz="2000" b="1" dirty="0" err="1"/>
              <a:t>пн.ш</a:t>
            </a:r>
            <a:r>
              <a:rPr lang="uk-UA" sz="2000" b="1" dirty="0"/>
              <a:t>.), а крайня південна – на лівому березі </a:t>
            </a:r>
            <a:r>
              <a:rPr lang="uk-UA" sz="2000" b="1" dirty="0" err="1">
                <a:solidFill>
                  <a:srgbClr val="202122"/>
                </a:solidFill>
                <a:effectLst/>
              </a:rPr>
              <a:t>Ка́м'янського</a:t>
            </a:r>
            <a:r>
              <a:rPr lang="uk-UA" sz="2000" b="1" dirty="0"/>
              <a:t> водосховища, біля села Придніпровське </a:t>
            </a:r>
            <a:r>
              <a:rPr lang="uk-UA" sz="2000" b="1" dirty="0" err="1"/>
              <a:t>кол</a:t>
            </a:r>
            <a:r>
              <a:rPr lang="uk-UA" sz="2000" b="1" dirty="0"/>
              <a:t>. Кобеляцького району (48 ̊44 ́36 ́ ́</a:t>
            </a:r>
            <a:r>
              <a:rPr lang="uk-UA" sz="2000" b="1" dirty="0" err="1"/>
              <a:t>пн.ш</a:t>
            </a:r>
            <a:r>
              <a:rPr lang="uk-UA" sz="2000" b="1" dirty="0"/>
              <a:t>.). Протяжність області між крайніми північною і південною точками становить 213,5 км.   </a:t>
            </a:r>
          </a:p>
        </p:txBody>
      </p:sp>
      <p:pic>
        <p:nvPicPr>
          <p:cNvPr id="10" name="Місце для вмісту 9">
            <a:extLst>
              <a:ext uri="{FF2B5EF4-FFF2-40B4-BE49-F238E27FC236}">
                <a16:creationId xmlns:a16="http://schemas.microsoft.com/office/drawing/2014/main" id="{05184A0F-D69D-563F-F597-CFFD6098A9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990" t="10381" b="4872"/>
          <a:stretch/>
        </p:blipFill>
        <p:spPr>
          <a:xfrm>
            <a:off x="498189" y="236769"/>
            <a:ext cx="9692643" cy="4666640"/>
          </a:xfrm>
        </p:spPr>
      </p:pic>
    </p:spTree>
    <p:extLst>
      <p:ext uri="{BB962C8B-B14F-4D97-AF65-F5344CB8AC3E}">
        <p14:creationId xmlns:p14="http://schemas.microsoft.com/office/powerpoint/2010/main" val="778532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9BC7B-4779-A233-E07B-606E723DE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076" y="5137281"/>
            <a:ext cx="10407433" cy="1543314"/>
          </a:xfrm>
        </p:spPr>
        <p:txBody>
          <a:bodyPr>
            <a:normAutofit fontScale="90000"/>
          </a:bodyPr>
          <a:lstStyle/>
          <a:p>
            <a:br>
              <a:rPr lang="uk-UA" sz="2200" dirty="0">
                <a:solidFill>
                  <a:schemeClr val="tx1"/>
                </a:solidFill>
              </a:rPr>
            </a:br>
            <a:r>
              <a:rPr lang="uk-UA" sz="2200" dirty="0">
                <a:solidFill>
                  <a:schemeClr val="tx1"/>
                </a:solidFill>
              </a:rPr>
              <a:t>                                                   Довготне положення </a:t>
            </a:r>
            <a:br>
              <a:rPr lang="uk-UA" sz="2200" dirty="0">
                <a:solidFill>
                  <a:schemeClr val="tx1"/>
                </a:solidFill>
              </a:rPr>
            </a:br>
            <a:r>
              <a:rPr lang="uk-UA" sz="2200" dirty="0">
                <a:solidFill>
                  <a:schemeClr val="tx1"/>
                </a:solidFill>
              </a:rPr>
              <a:t>Крайня західна точка області на заході – лівий берег річки Гнила Оржиця біля села </a:t>
            </a:r>
            <a:r>
              <a:rPr lang="uk-UA" sz="2200" dirty="0" err="1">
                <a:solidFill>
                  <a:schemeClr val="tx1"/>
                </a:solidFill>
              </a:rPr>
              <a:t>Смотрики</a:t>
            </a:r>
            <a:r>
              <a:rPr lang="uk-UA" sz="2200" dirty="0">
                <a:solidFill>
                  <a:schemeClr val="tx1"/>
                </a:solidFill>
              </a:rPr>
              <a:t>  </a:t>
            </a:r>
            <a:r>
              <a:rPr lang="uk-UA" sz="2200" dirty="0" err="1">
                <a:solidFill>
                  <a:schemeClr val="tx1"/>
                </a:solidFill>
              </a:rPr>
              <a:t>кол</a:t>
            </a:r>
            <a:r>
              <a:rPr lang="uk-UA" sz="2200" dirty="0">
                <a:solidFill>
                  <a:schemeClr val="tx1"/>
                </a:solidFill>
              </a:rPr>
              <a:t>. Пирятинського району (32 ̊05 ́20 ́ ́</a:t>
            </a:r>
            <a:r>
              <a:rPr lang="uk-UA" sz="2200" dirty="0" err="1">
                <a:solidFill>
                  <a:schemeClr val="tx1"/>
                </a:solidFill>
              </a:rPr>
              <a:t>сх.д</a:t>
            </a:r>
            <a:r>
              <a:rPr lang="uk-UA" sz="2200" dirty="0">
                <a:solidFill>
                  <a:schemeClr val="tx1"/>
                </a:solidFill>
              </a:rPr>
              <a:t>.), а</a:t>
            </a:r>
            <a:br>
              <a:rPr lang="uk-UA" sz="2200" dirty="0">
                <a:solidFill>
                  <a:schemeClr val="tx1"/>
                </a:solidFill>
              </a:rPr>
            </a:br>
            <a:r>
              <a:rPr lang="uk-UA" sz="2200" dirty="0">
                <a:solidFill>
                  <a:schemeClr val="tx1"/>
                </a:solidFill>
              </a:rPr>
              <a:t>східна точка — біля села Шевченко </a:t>
            </a:r>
            <a:r>
              <a:rPr lang="uk-UA" sz="2200" dirty="0" err="1">
                <a:solidFill>
                  <a:schemeClr val="tx1"/>
                </a:solidFill>
              </a:rPr>
              <a:t>кол</a:t>
            </a:r>
            <a:r>
              <a:rPr lang="uk-UA" sz="2200" dirty="0">
                <a:solidFill>
                  <a:schemeClr val="tx1"/>
                </a:solidFill>
              </a:rPr>
              <a:t>. Карлівського району (35 ̊29 ́33 ́ ́</a:t>
            </a:r>
            <a:r>
              <a:rPr lang="uk-UA" sz="2200" dirty="0" err="1">
                <a:solidFill>
                  <a:schemeClr val="tx1"/>
                </a:solidFill>
              </a:rPr>
              <a:t>сх.д</a:t>
            </a:r>
            <a:r>
              <a:rPr lang="uk-UA" sz="2200" dirty="0">
                <a:solidFill>
                  <a:schemeClr val="tx1"/>
                </a:solidFill>
              </a:rPr>
              <a:t>.).</a:t>
            </a:r>
            <a:br>
              <a:rPr lang="uk-UA" dirty="0">
                <a:solidFill>
                  <a:schemeClr val="tx1"/>
                </a:solidFill>
              </a:rPr>
            </a:br>
            <a:endParaRPr lang="uk-UA" dirty="0">
              <a:solidFill>
                <a:schemeClr val="tx1"/>
              </a:solidFill>
            </a:endParaRPr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00B362C6-DCDA-2531-513A-E46D063F6A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-906" t="8734" b="4855"/>
          <a:stretch/>
        </p:blipFill>
        <p:spPr>
          <a:xfrm>
            <a:off x="74646" y="0"/>
            <a:ext cx="10664889" cy="5137280"/>
          </a:xfrm>
        </p:spPr>
      </p:pic>
    </p:spTree>
    <p:extLst>
      <p:ext uri="{BB962C8B-B14F-4D97-AF65-F5344CB8AC3E}">
        <p14:creationId xmlns:p14="http://schemas.microsoft.com/office/powerpoint/2010/main" val="1559429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A89C2A-EFD9-791B-E27F-42ADE71F0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dirty="0"/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F8EA41FC-F3CF-301B-2E83-0AE3F69BA8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539" y="2722094"/>
            <a:ext cx="3943285" cy="3943285"/>
          </a:xfrm>
        </p:spPr>
      </p:pic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4B609BD-E093-1D7D-3E47-C0AF536D7D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3440" y="192621"/>
            <a:ext cx="8289384" cy="2017605"/>
          </a:xfrm>
        </p:spPr>
        <p:txBody>
          <a:bodyPr/>
          <a:lstStyle/>
          <a:p>
            <a:r>
              <a:rPr lang="uk-UA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Завдання із використанням ГІС</a:t>
            </a: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 маєте квиток на потяг до Одеси. Час відправки 14 година дня з м. Полтава. О котрій годині Ви маєте виїхати зі свого міста, щоб встигнути на залізничний вокзал? </a:t>
            </a:r>
          </a:p>
          <a:p>
            <a:r>
              <a:rPr lang="uk-UA" sz="1600" b="1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https://maps.app.goo.gl/ZQQqanvoJpkPVTXTA</a:t>
            </a:r>
            <a:endParaRPr lang="uk-UA" sz="1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9B70F2-8DDE-F445-8375-7DCA89BDF8A5}"/>
              </a:ext>
            </a:extLst>
          </p:cNvPr>
          <p:cNvSpPr txBox="1"/>
          <p:nvPr/>
        </p:nvSpPr>
        <p:spPr>
          <a:xfrm>
            <a:off x="1046878" y="4405214"/>
            <a:ext cx="3722914" cy="2017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Диференційоване завдання.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Відсканувати</a:t>
            </a:r>
            <a:r>
              <a:rPr lang="uk-UA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QR </a:t>
            </a:r>
            <a:r>
              <a:rPr lang="uk-UA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код</a:t>
            </a:r>
            <a:r>
              <a:rPr lang="uk-UA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виконати задачу</a:t>
            </a:r>
            <a:endParaRPr lang="uk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u="sng" dirty="0">
              <a:solidFill>
                <a:srgbClr val="0563C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sz="1800" u="sng" dirty="0">
              <a:solidFill>
                <a:srgbClr val="0563C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11178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C4115-ECAE-4659-4A0C-385308C95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560925" flipV="1">
            <a:off x="541595" y="5645519"/>
            <a:ext cx="2756331" cy="794627"/>
          </a:xfrm>
        </p:spPr>
        <p:txBody>
          <a:bodyPr>
            <a:normAutofit fontScale="90000"/>
          </a:bodyPr>
          <a:lstStyle/>
          <a:p>
            <a:br>
              <a:rPr lang="uk-UA" dirty="0"/>
            </a:br>
            <a:br>
              <a:rPr lang="uk-UA" dirty="0"/>
            </a:br>
            <a:br>
              <a:rPr lang="uk-UA" dirty="0"/>
            </a:br>
            <a:br>
              <a:rPr lang="uk-UA" dirty="0"/>
            </a:br>
            <a:br>
              <a:rPr lang="uk-UA" dirty="0"/>
            </a:br>
            <a:endParaRPr lang="uk-UA" dirty="0"/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EA6BB507-7AEC-34B5-F703-B6C9D28E12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" y="152445"/>
            <a:ext cx="9213115" cy="4736795"/>
          </a:xfrm>
        </p:spPr>
      </p:pic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933F388-CA2E-E9B4-4864-6FF91CF4EF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8222" y="5393094"/>
            <a:ext cx="8873688" cy="1141857"/>
          </a:xfrm>
        </p:spPr>
        <p:txBody>
          <a:bodyPr/>
          <a:lstStyle/>
          <a:p>
            <a:r>
              <a:rPr lang="uk-UA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Висновок: </a:t>
            </a:r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Конфігурація та компактні розміри території області дозволяють перетнути її територію за +- 2,5-3,5 години (</a:t>
            </a:r>
            <a:r>
              <a:rPr lang="uk-UA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враховуючи якість асфальтного покриття та віддаленість міст одне від одного (як у нашому випадку)</a:t>
            </a:r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uk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20479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AAABCF-AC38-C32B-0621-BB6E57522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73357"/>
            <a:ext cx="3854528" cy="578366"/>
          </a:xfrm>
        </p:spPr>
        <p:txBody>
          <a:bodyPr/>
          <a:lstStyle/>
          <a:p>
            <a:pPr algn="ctr"/>
            <a:r>
              <a:rPr lang="uk-UA" dirty="0"/>
              <a:t>Задача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54346C8-A68F-2B1E-C4CD-316B4DA94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7114" y="3396409"/>
            <a:ext cx="4598143" cy="3461591"/>
          </a:xfrm>
        </p:spPr>
        <p:txBody>
          <a:bodyPr/>
          <a:lstStyle/>
          <a:p>
            <a:pPr algn="just"/>
            <a:r>
              <a:rPr lang="uk-UA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Значна протяжність Полтавщини з північного заходу на південний схід  зумовлює поступове зменшення кількості атмосферних опадів і зростання дефіциту зволоження (зростання континентальності клімату), що обумовлює зміни у складі рослинності та ґрунтів.</a:t>
            </a:r>
            <a:endParaRPr lang="uk-U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uk-UA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Однак, на клімат Полтавщини найбільше впливає перенесення повітряних мас із північної частини Атлантичного океану.</a:t>
            </a:r>
            <a:endParaRPr lang="uk-U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BA95360-0CDB-2CD3-8379-01EB2F906D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1091682"/>
            <a:ext cx="3854528" cy="5225141"/>
          </a:xfrm>
        </p:spPr>
        <p:txBody>
          <a:bodyPr>
            <a:normAutofit/>
          </a:bodyPr>
          <a:lstStyle/>
          <a:p>
            <a:pPr algn="ctr"/>
            <a:r>
              <a:rPr lang="uk-UA" sz="1600" b="1" dirty="0"/>
              <a:t>Розв'язання</a:t>
            </a:r>
          </a:p>
          <a:p>
            <a:r>
              <a:rPr lang="uk-UA" dirty="0"/>
              <a:t>1)Визначаємо різницю в координати між східною та західною точками.</a:t>
            </a:r>
          </a:p>
          <a:p>
            <a:r>
              <a:rPr lang="uk-UA" dirty="0"/>
              <a:t>35 ̊29 ́33 ́ ́</a:t>
            </a:r>
            <a:r>
              <a:rPr lang="uk-UA" dirty="0" err="1"/>
              <a:t>сх.д</a:t>
            </a:r>
            <a:r>
              <a:rPr lang="uk-UA" dirty="0"/>
              <a:t>.- 32 ̊05 ́20 ́ ́</a:t>
            </a:r>
            <a:r>
              <a:rPr lang="uk-UA" dirty="0" err="1"/>
              <a:t>сх.д</a:t>
            </a:r>
            <a:r>
              <a:rPr lang="uk-UA" dirty="0"/>
              <a:t>.= 3 ̊24 ́13 ́д. </a:t>
            </a:r>
          </a:p>
          <a:p>
            <a:r>
              <a:rPr lang="uk-UA" dirty="0"/>
              <a:t>Знаємо, що 1 ̊ довготи = 4 хв. різниці в місцевому часі точок; 1 ́= 4сек; 15 ́ ́= 1 </a:t>
            </a:r>
            <a:r>
              <a:rPr lang="uk-UA" dirty="0" err="1"/>
              <a:t>сек</a:t>
            </a:r>
            <a:r>
              <a:rPr lang="uk-UA" dirty="0"/>
              <a:t>.</a:t>
            </a:r>
          </a:p>
          <a:p>
            <a:r>
              <a:rPr lang="uk-UA" dirty="0"/>
              <a:t>2) Переводимо різницю в довготи в час</a:t>
            </a:r>
          </a:p>
          <a:p>
            <a:r>
              <a:rPr lang="uk-UA" dirty="0"/>
              <a:t>3 ̊ * 4 хв= 12 хв;</a:t>
            </a:r>
          </a:p>
          <a:p>
            <a:r>
              <a:rPr lang="uk-UA" dirty="0"/>
              <a:t>24 ́*4 = 1 хв 36 </a:t>
            </a:r>
            <a:r>
              <a:rPr lang="uk-UA" dirty="0" err="1"/>
              <a:t>сек</a:t>
            </a:r>
            <a:r>
              <a:rPr lang="uk-UA" dirty="0"/>
              <a:t>.</a:t>
            </a:r>
          </a:p>
          <a:p>
            <a:r>
              <a:rPr lang="uk-UA" dirty="0"/>
              <a:t>13</a:t>
            </a:r>
            <a:r>
              <a:rPr lang="en-US" dirty="0"/>
              <a:t>“</a:t>
            </a:r>
            <a:r>
              <a:rPr lang="uk-UA" dirty="0"/>
              <a:t> це приблизно 1 </a:t>
            </a:r>
            <a:r>
              <a:rPr lang="uk-UA" dirty="0" err="1"/>
              <a:t>сек</a:t>
            </a:r>
            <a:r>
              <a:rPr lang="uk-UA" dirty="0"/>
              <a:t>.</a:t>
            </a:r>
          </a:p>
          <a:p>
            <a:r>
              <a:rPr lang="uk-UA" dirty="0"/>
              <a:t>12 хв. +1 хв. 36 сек.+1 </a:t>
            </a:r>
            <a:r>
              <a:rPr lang="uk-UA" dirty="0" err="1"/>
              <a:t>сек</a:t>
            </a:r>
            <a:r>
              <a:rPr lang="uk-UA" dirty="0"/>
              <a:t>. = </a:t>
            </a:r>
            <a:r>
              <a:rPr lang="uk-UA" b="1" dirty="0"/>
              <a:t>13 хв. 37 </a:t>
            </a:r>
            <a:r>
              <a:rPr lang="uk-UA" b="1" dirty="0" err="1"/>
              <a:t>сек</a:t>
            </a:r>
            <a:r>
              <a:rPr lang="uk-UA" b="1" dirty="0"/>
              <a:t>.</a:t>
            </a:r>
          </a:p>
          <a:p>
            <a:r>
              <a:rPr lang="uk-UA" b="1" dirty="0"/>
              <a:t>Відповідь: </a:t>
            </a:r>
            <a:r>
              <a:rPr lang="uk-UA" dirty="0" err="1"/>
              <a:t>Різниція</a:t>
            </a:r>
            <a:r>
              <a:rPr lang="uk-UA" dirty="0"/>
              <a:t> в </a:t>
            </a:r>
            <a:r>
              <a:rPr lang="uk-UA" dirty="0" err="1"/>
              <a:t>місцевом</a:t>
            </a:r>
            <a:r>
              <a:rPr lang="uk-UA" dirty="0"/>
              <a:t> часі складає </a:t>
            </a:r>
            <a:r>
              <a:rPr lang="uk-UA" b="1" dirty="0"/>
              <a:t>13 хв. 37 </a:t>
            </a:r>
            <a:r>
              <a:rPr lang="uk-UA" b="1" dirty="0" err="1"/>
              <a:t>сек</a:t>
            </a:r>
            <a:r>
              <a:rPr lang="uk-UA" b="1" dirty="0"/>
              <a:t>.</a:t>
            </a:r>
          </a:p>
          <a:p>
            <a:r>
              <a:rPr lang="uk-UA" sz="1600" dirty="0">
                <a:effectLst/>
                <a:latin typeface="+mj-lt"/>
                <a:ea typeface="Calibri" panose="020F0502020204030204" pitchFamily="34" charset="0"/>
              </a:rPr>
              <a:t>Фактична ж відстань між крайньою західною і східною точками області становить 259 км.</a:t>
            </a:r>
            <a:endParaRPr lang="uk-UA" sz="1600" dirty="0">
              <a:latin typeface="+mj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64E1F3-BE1E-3D9B-D8E8-181B7CE71E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26" t="5342" r="34692" b="8009"/>
          <a:stretch/>
        </p:blipFill>
        <p:spPr>
          <a:xfrm>
            <a:off x="5019869" y="0"/>
            <a:ext cx="4385388" cy="333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08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CDF36A-1B47-44ED-802C-9E90A99EB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04" y="167950"/>
            <a:ext cx="3424335" cy="3349691"/>
          </a:xfrm>
        </p:spPr>
        <p:txBody>
          <a:bodyPr>
            <a:noAutofit/>
          </a:bodyPr>
          <a:lstStyle/>
          <a:p>
            <a:r>
              <a:rPr lang="uk-UA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Географічний центр Полтавської області</a:t>
            </a:r>
            <a:r>
              <a:rPr lang="uk-UA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який встановлено за методом визначення точки перетину серединних паралелі та меридіану, розташований поблизу </a:t>
            </a:r>
            <a:r>
              <a:rPr lang="uk-UA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сіл </a:t>
            </a:r>
            <a:r>
              <a:rPr lang="uk-UA" sz="1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Герусове</a:t>
            </a:r>
            <a:r>
              <a:rPr lang="uk-UA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uk-UA" sz="1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Бірки</a:t>
            </a:r>
            <a:r>
              <a:rPr lang="uk-UA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Великобагачанського району </a:t>
            </a:r>
            <a:r>
              <a:rPr lang="uk-UA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(його координати: 49°38′57″пн. ш., 33°47′26″сх. д.). </a:t>
            </a:r>
            <a:endParaRPr lang="uk-UA" sz="1800" dirty="0"/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07B3667B-12EB-07ED-2331-0936691B7B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9201" r="41200" b="4379"/>
          <a:stretch/>
        </p:blipFill>
        <p:spPr>
          <a:xfrm>
            <a:off x="4002833" y="167950"/>
            <a:ext cx="7620001" cy="6299623"/>
          </a:xfrm>
        </p:spPr>
      </p:pic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32163FF-FE11-1F8B-06FA-1A50BE9B8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5193" y="3125755"/>
            <a:ext cx="3153746" cy="3200400"/>
          </a:xfrm>
        </p:spPr>
        <p:txBody>
          <a:bodyPr>
            <a:normAutofit/>
          </a:bodyPr>
          <a:lstStyle/>
          <a:p>
            <a:endParaRPr lang="uk-UA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2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Географічний центр з урахуванням конфігурації області знаходиться  на </a:t>
            </a:r>
            <a:r>
              <a:rPr lang="uk-UA" sz="20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східній околиці селища Велика Багачка.</a:t>
            </a:r>
            <a:br>
              <a:rPr lang="uk-UA" sz="20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sz="2000" b="1" dirty="0"/>
          </a:p>
        </p:txBody>
      </p:sp>
    </p:spTree>
    <p:extLst>
      <p:ext uri="{BB962C8B-B14F-4D97-AF65-F5344CB8AC3E}">
        <p14:creationId xmlns:p14="http://schemas.microsoft.com/office/powerpoint/2010/main" val="3605725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98DB08-AF77-47D0-3E47-973EE37A00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7665" y="270588"/>
            <a:ext cx="4948336" cy="3592285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104364E-56B0-08C2-8E8C-3382F5E165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4360" y="4309668"/>
            <a:ext cx="4861249" cy="2156445"/>
          </a:xfrm>
        </p:spPr>
        <p:txBody>
          <a:bodyPr/>
          <a:lstStyle/>
          <a:p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Дотримуйся правил роботи за комп'ютером!</a:t>
            </a:r>
          </a:p>
          <a:p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випадку оголошення повітряної тривоги, проведення уроку припиняється і ви переходите в безпечне місце !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634D15-14DE-9AD1-1142-6BA9F3B0B9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70" y="85050"/>
            <a:ext cx="5590322" cy="403908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2F183DD-62A7-5258-D62A-1A0FA203F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987" y="3175857"/>
            <a:ext cx="5243297" cy="349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339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984A78-A896-8961-9C1E-34DAC96DA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375" y="509177"/>
            <a:ext cx="3854528" cy="1067314"/>
          </a:xfrm>
        </p:spPr>
        <p:txBody>
          <a:bodyPr>
            <a:normAutofit fontScale="90000"/>
          </a:bodyPr>
          <a:lstStyle/>
          <a:p>
            <a:pPr marL="342900" lvl="0" indent="-342900" algn="ctr">
              <a:lnSpc>
                <a:spcPct val="107000"/>
              </a:lnSpc>
            </a:pPr>
            <a:r>
              <a:rPr lang="uk-UA" sz="6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Руханка</a:t>
            </a:r>
            <a:b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dirty="0"/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A8B68835-6256-73D2-22B8-122DC7B923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5339" t="6446" r="16493" b="16845"/>
          <a:stretch/>
        </p:blipFill>
        <p:spPr>
          <a:xfrm>
            <a:off x="743710" y="1590210"/>
            <a:ext cx="7938961" cy="5025193"/>
          </a:xfrm>
        </p:spPr>
      </p:pic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1E4A38A-83A3-AF4C-7390-522A42778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86861" y="425373"/>
            <a:ext cx="3854528" cy="1151118"/>
          </a:xfrm>
        </p:spPr>
        <p:txBody>
          <a:bodyPr>
            <a:normAutofit lnSpcReduction="10000"/>
          </a:bodyPr>
          <a:lstStyle/>
          <a:p>
            <a:r>
              <a:rPr lang="uk-UA" sz="2400" i="1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https://www.youtube.com/watch?v=OkVC5K6yIdQ</a:t>
            </a:r>
            <a:r>
              <a:rPr lang="uk-UA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uk-UA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937634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067D21-7CDE-27A0-9708-BED003478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357" y="1520891"/>
            <a:ext cx="3490635" cy="4282750"/>
          </a:xfrm>
        </p:spPr>
        <p:txBody>
          <a:bodyPr>
            <a:normAutofit fontScale="90000"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b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uk-UA" sz="2200" dirty="0"/>
              <a:t>Область налічує </a:t>
            </a:r>
            <a:r>
              <a:rPr lang="uk-UA" sz="2200" dirty="0">
                <a:solidFill>
                  <a:schemeClr val="tx1"/>
                </a:solidFill>
              </a:rPr>
              <a:t>4 </a:t>
            </a:r>
            <a:r>
              <a:rPr lang="uk-UA" sz="2200" dirty="0"/>
              <a:t>райони та </a:t>
            </a:r>
            <a:r>
              <a:rPr lang="uk-UA" sz="2200" dirty="0">
                <a:solidFill>
                  <a:schemeClr val="tx1"/>
                </a:solidFill>
              </a:rPr>
              <a:t>16</a:t>
            </a:r>
            <a:r>
              <a:rPr lang="uk-UA" sz="2200" dirty="0"/>
              <a:t> міст, з яких шість — Гадяч, Горішні Плавні, Кременчук, Лубни, Миргород і Полтава — обласного значення, </a:t>
            </a:r>
            <a:r>
              <a:rPr lang="uk-UA" sz="2200" dirty="0">
                <a:solidFill>
                  <a:schemeClr val="tx1"/>
                </a:solidFill>
              </a:rPr>
              <a:t>60</a:t>
            </a:r>
            <a:r>
              <a:rPr lang="uk-UA" sz="2200" dirty="0"/>
              <a:t> територіальних громад та 1841 населений пункти (на 01.12.2020).</a:t>
            </a:r>
            <a:br>
              <a:rPr lang="uk-UA" sz="2200" dirty="0"/>
            </a:br>
            <a:r>
              <a:rPr lang="uk-UA" sz="2200" dirty="0"/>
              <a:t>Населення — </a:t>
            </a:r>
            <a:r>
              <a:rPr lang="uk-UA" sz="2200" b="1" dirty="0">
                <a:solidFill>
                  <a:schemeClr val="tx1"/>
                </a:solidFill>
              </a:rPr>
              <a:t>1 373 517 </a:t>
            </a:r>
            <a:r>
              <a:rPr lang="uk-UA" sz="2200" dirty="0"/>
              <a:t>осіб (на 01.12.2020). </a:t>
            </a:r>
            <a:br>
              <a:rPr lang="uk-UA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uk-UA" sz="2200" dirty="0"/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04E6BE59-4B99-159F-99D8-5B2699D107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2930" t="29115" r="49770" b="15503"/>
          <a:stretch/>
        </p:blipFill>
        <p:spPr>
          <a:xfrm>
            <a:off x="5150498" y="1355714"/>
            <a:ext cx="6069270" cy="5068895"/>
          </a:xfrm>
        </p:spPr>
      </p:pic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9C7C168-31FE-0B83-EB24-9A8750D20F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3358" y="407094"/>
            <a:ext cx="8578634" cy="1113796"/>
          </a:xfrm>
        </p:spPr>
        <p:txBody>
          <a:bodyPr>
            <a:normAutofit fontScale="32500" lnSpcReduction="20000"/>
          </a:bodyPr>
          <a:lstStyle/>
          <a:p>
            <a:r>
              <a:rPr lang="uk-UA" sz="86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Адміністративно-територіальний устрій області</a:t>
            </a:r>
          </a:p>
          <a:p>
            <a:r>
              <a:rPr lang="uk-UA" sz="49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Пошукове завдання.</a:t>
            </a:r>
            <a:r>
              <a:rPr lang="uk-UA" sz="4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uk-UA" sz="4900" dirty="0">
                <a:latin typeface="Times New Roman" panose="02020603050405020304" pitchFamily="18" charset="0"/>
                <a:ea typeface="Calibri" panose="020F0502020204030204" pitchFamily="34" charset="0"/>
              </a:rPr>
              <a:t>За допомогою пошукової системи знайти і записати склад АТУ області.</a:t>
            </a:r>
            <a:endParaRPr lang="uk-UA" sz="4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1990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621B6E-7295-8163-C90A-B9F41A435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746" y="313616"/>
            <a:ext cx="6022046" cy="58212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7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Прийом: Питання-Відповідь</a:t>
            </a:r>
            <a:b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dirty="0"/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108C9CE3-3063-2BDC-381F-1170913609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569" t="9448" b="11900"/>
          <a:stretch/>
        </p:blipFill>
        <p:spPr>
          <a:xfrm>
            <a:off x="4804443" y="1591910"/>
            <a:ext cx="7368603" cy="3278670"/>
          </a:xfrm>
        </p:spPr>
      </p:pic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0D024AF-BF02-6989-967F-4CE97141C8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1200936"/>
            <a:ext cx="3854528" cy="5181203"/>
          </a:xfrm>
        </p:spPr>
        <p:txBody>
          <a:bodyPr>
            <a:normAutofit/>
          </a:bodyPr>
          <a:lstStyle/>
          <a:p>
            <a:pPr marL="342900" lvl="0" indent="-342900" algn="just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 завжди АТУ мав такий склад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uk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Яка причина проведення даних реформ? 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uk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uk-UA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«Брифінг презентація про поділ на райони Полтавської області»</a:t>
            </a:r>
            <a:endParaRPr lang="uk-UA" sz="18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b="1" i="1" dirty="0">
                <a:solidFill>
                  <a:srgbClr val="2E74B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u="sng" dirty="0">
                <a:solidFill>
                  <a:srgbClr val="2E74B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https://www.youtube.com/watch?v=S27_9xJ7eeQ&amp;authuser=0</a:t>
            </a:r>
            <a:endParaRPr lang="uk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751216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AFB50C-9083-D67D-77F5-D127F739B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52" y="406923"/>
            <a:ext cx="3854528" cy="731412"/>
          </a:xfrm>
        </p:spPr>
        <p:txBody>
          <a:bodyPr>
            <a:noAutofit/>
          </a:bodyPr>
          <a:lstStyle/>
          <a:p>
            <a:r>
              <a:rPr lang="uk-UA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Експерти 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Canva</a:t>
            </a:r>
            <a:r>
              <a:rPr lang="uk-UA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uk-UA" sz="2800" dirty="0"/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FBA86905-60C3-AADF-DE43-79365B6350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8812" t="5775" r="-145" b="4124"/>
          <a:stretch/>
        </p:blipFill>
        <p:spPr>
          <a:xfrm>
            <a:off x="4709144" y="980702"/>
            <a:ext cx="7278862" cy="4535730"/>
          </a:xfrm>
        </p:spPr>
      </p:pic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8AFB68D-78F7-0B52-D43A-741796660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1138335"/>
            <a:ext cx="3854528" cy="4889241"/>
          </a:xfrm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Дайте оцінку положення області на основі  типового плану: 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позитивні </a:t>
            </a:r>
            <a:r>
              <a:rPr lang="uk-UA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риси (група 1) </a:t>
            </a:r>
            <a:endParaRPr lang="uk-UA" sz="24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негативні </a:t>
            </a:r>
            <a:r>
              <a:rPr lang="uk-UA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риси (група 2) </a:t>
            </a:r>
            <a:endParaRPr lang="uk-UA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1800" i="1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https://www.canva.com/design/DAGWfG6R01U/FsEeoK2Xf10MIuFLD270GA/view?utm_content=DAGWfG6R01U&amp;utm_campaign=designshare&amp;utm_medium=link&amp;utm_source=editor</a:t>
            </a:r>
            <a:endParaRPr lang="uk-UA" sz="1800" i="1" u="sng" dirty="0">
              <a:solidFill>
                <a:srgbClr val="0563C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Висновок</a:t>
            </a:r>
          </a:p>
        </p:txBody>
      </p:sp>
    </p:spTree>
    <p:extLst>
      <p:ext uri="{BB962C8B-B14F-4D97-AF65-F5344CB8AC3E}">
        <p14:creationId xmlns:p14="http://schemas.microsoft.com/office/powerpoint/2010/main" val="25965361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B76915-8D9A-34C6-E76B-D1ECF6549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514924"/>
            <a:ext cx="3854528" cy="2442881"/>
          </a:xfrm>
        </p:spPr>
        <p:txBody>
          <a:bodyPr>
            <a:normAutofit/>
          </a:bodyPr>
          <a:lstStyle/>
          <a:p>
            <a:r>
              <a:rPr lang="uk-UA" sz="2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Домашнє завдання </a:t>
            </a:r>
            <a:br>
              <a:rPr lang="uk-UA" sz="2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uk-UA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uk-UA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r>
              <a:rPr lang="uk-UA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рочитати параграф 1 посібника Л.М. Булави та теоретичний матеріал, що має оновлену інформацію. </a:t>
            </a:r>
            <a:br>
              <a:rPr lang="uk-UA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uk-UA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Виготовити </a:t>
            </a:r>
            <a:r>
              <a:rPr lang="uk-UA" sz="1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лепбук</a:t>
            </a:r>
            <a:r>
              <a:rPr lang="uk-UA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ФГП та АТУ Полтавської області. </a:t>
            </a:r>
            <a:endParaRPr lang="uk-UA" dirty="0">
              <a:solidFill>
                <a:schemeClr val="tx1"/>
              </a:solidFill>
            </a:endParaRPr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2E207115-CF15-4870-EF4B-B7759A2F62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862" y="1287815"/>
            <a:ext cx="7606838" cy="4282368"/>
          </a:xfrm>
        </p:spPr>
      </p:pic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C393010-4B0A-8309-0D1A-9500F3027D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3429001"/>
            <a:ext cx="3854528" cy="2612360"/>
          </a:xfrm>
        </p:spPr>
        <p:txBody>
          <a:bodyPr>
            <a:normAutofit/>
          </a:bodyPr>
          <a:lstStyle/>
          <a:p>
            <a:pPr algn="ctr"/>
            <a:r>
              <a:rPr lang="uk-UA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Наостанок</a:t>
            </a:r>
            <a:endParaRPr lang="uk-UA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Від початку повномасштабного вторгнення Полтавська область прийняла більше </a:t>
            </a:r>
            <a:r>
              <a:rPr lang="uk-UA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 млн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ВПО та стала для кожного новою домівкою.</a:t>
            </a:r>
          </a:p>
          <a:p>
            <a:pPr algn="just"/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Більше про її природу і населення, ви дізнаємося на наступних уроках.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1456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16D8B-9829-8EE1-65BF-9A0F4EF9E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514924"/>
            <a:ext cx="3854528" cy="1752415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Рефлексія</a:t>
            </a:r>
            <a:br>
              <a:rPr lang="uk-UA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Вікторина в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Kahoot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хв</a:t>
            </a:r>
            <a:b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dirty="0"/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F4982809-6DA9-5079-C2EC-E0A1B2B66A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5958" t="8967" b="10574"/>
          <a:stretch/>
        </p:blipFill>
        <p:spPr>
          <a:xfrm>
            <a:off x="702510" y="1987421"/>
            <a:ext cx="9342307" cy="4496104"/>
          </a:xfrm>
        </p:spPr>
      </p:pic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A76A482-337F-677C-617E-4167B0F5AD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88077" y="789649"/>
            <a:ext cx="3854528" cy="955176"/>
          </a:xfrm>
        </p:spPr>
        <p:txBody>
          <a:bodyPr>
            <a:normAutofit/>
          </a:bodyPr>
          <a:lstStyle/>
          <a:p>
            <a:r>
              <a:rPr lang="uk-UA" sz="1800" i="1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https://create.kahoot.it/details/dff79156-cf23-4232-b641-e9cd4f22c915</a:t>
            </a:r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37589435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EE67A1-E6FD-1DCB-D91E-DB2948703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698" y="360269"/>
            <a:ext cx="3854528" cy="1278466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4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«Галушки» в опішнянських глиняних тарілках</a:t>
            </a:r>
            <a:endParaRPr lang="uk-UA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389C709E-293F-DB6D-62C2-99EC0C7D6D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970" y="396908"/>
            <a:ext cx="6205101" cy="6205101"/>
          </a:xfrm>
        </p:spPr>
      </p:pic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0974CD9-22FD-A1F9-B0D4-E68A8A5D9B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3079103"/>
            <a:ext cx="3854528" cy="3247052"/>
          </a:xfrm>
        </p:spPr>
        <p:txBody>
          <a:bodyPr>
            <a:normAutofit fontScale="85000" lnSpcReduction="10000"/>
          </a:bodyPr>
          <a:lstStyle/>
          <a:p>
            <a:r>
              <a:rPr lang="uk-UA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1-2 галушки </a:t>
            </a:r>
            <a:r>
              <a:rPr lang="uk-UA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 + 1 бали до оцінки за домашню роботу</a:t>
            </a:r>
          </a:p>
          <a:p>
            <a:br>
              <a:rPr lang="uk-UA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галушки </a:t>
            </a:r>
            <a:r>
              <a:rPr lang="uk-UA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1 право на звільнення від опитування з одного уроку теми.</a:t>
            </a:r>
          </a:p>
          <a:p>
            <a:r>
              <a:rPr lang="uk-UA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галушки </a:t>
            </a:r>
            <a:r>
              <a:rPr lang="uk-UA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+ 2 бали до самостійної роботи на наступному </a:t>
            </a:r>
            <a:r>
              <a:rPr lang="uk-UA" sz="2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уроці</a:t>
            </a:r>
            <a:endParaRPr lang="uk-UA" sz="20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br>
              <a:rPr lang="uk-UA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5-6 галушок </a:t>
            </a:r>
            <a:r>
              <a:rPr lang="uk-UA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висока оцінка.</a:t>
            </a:r>
            <a:br>
              <a:rPr lang="uk-UA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sz="20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BE0D79-56B6-925D-BB05-B097917BF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982" y="1158550"/>
            <a:ext cx="1383668" cy="13836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2B0A8EF-8838-D07C-BFAE-A093F310A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686" y="1564807"/>
            <a:ext cx="1514296" cy="151429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351F31B-2E87-AE4F-7739-5CAB096FA1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194" y="4973404"/>
            <a:ext cx="1452092" cy="145209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2C44F81-A81A-D51D-B67E-DFB96E711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877" y="5323717"/>
            <a:ext cx="1278292" cy="127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3879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DDBE48-9938-3AFC-DC8B-A821710B5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54563"/>
            <a:ext cx="3854528" cy="3685592"/>
          </a:xfrm>
        </p:spPr>
        <p:txBody>
          <a:bodyPr>
            <a:normAutofit/>
          </a:bodyPr>
          <a:lstStyle/>
          <a:p>
            <a:pPr algn="ctr"/>
            <a:r>
              <a:rPr lang="uk-UA" sz="2800" dirty="0">
                <a:effectLst/>
                <a:latin typeface="+mn-lt"/>
                <a:ea typeface="Calibri" panose="020F0502020204030204" pitchFamily="34" charset="0"/>
              </a:rPr>
              <a:t>Щоб бути </a:t>
            </a:r>
            <a:r>
              <a:rPr lang="uk-UA" sz="2800" b="1" dirty="0">
                <a:effectLst/>
                <a:latin typeface="+mn-lt"/>
                <a:ea typeface="Calibri" panose="020F0502020204030204" pitchFamily="34" charset="0"/>
              </a:rPr>
              <a:t>«ситим»</a:t>
            </a:r>
            <a:r>
              <a:rPr lang="uk-UA" sz="2800" dirty="0">
                <a:effectLst/>
                <a:latin typeface="+mn-lt"/>
                <a:ea typeface="Calibri" panose="020F0502020204030204" pitchFamily="34" charset="0"/>
              </a:rPr>
              <a:t> знаннями, ваша «тарілка» має бути наповненою, відповідно, потрібно бути активним та прагнути до нових знань.</a:t>
            </a:r>
            <a:endParaRPr lang="uk-UA" sz="2800" dirty="0">
              <a:latin typeface="+mn-lt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0D5447E-4B66-C7D4-B26F-0DA7DD3A0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2976" y="1447985"/>
            <a:ext cx="4513541" cy="4253019"/>
          </a:xfrm>
        </p:spPr>
        <p:txBody>
          <a:bodyPr/>
          <a:lstStyle/>
          <a:p>
            <a:r>
              <a:rPr lang="uk-UA" sz="7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Дякую за активний урок!</a:t>
            </a:r>
            <a:endParaRPr lang="uk-UA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05D1837-6B63-8E10-F935-7180A7E0F4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4404049"/>
            <a:ext cx="3854528" cy="1856792"/>
          </a:xfrm>
        </p:spPr>
        <p:txBody>
          <a:bodyPr>
            <a:normAutofit/>
          </a:bodyPr>
          <a:lstStyle/>
          <a:p>
            <a:r>
              <a:rPr lang="uk-UA" sz="1600" b="1" dirty="0"/>
              <a:t>Плануйте свій час</a:t>
            </a:r>
          </a:p>
          <a:p>
            <a:r>
              <a:rPr lang="uk-UA" sz="1600" b="1" dirty="0"/>
              <a:t>Будьте відповідальними</a:t>
            </a:r>
          </a:p>
          <a:p>
            <a:r>
              <a:rPr lang="uk-UA" sz="1600" b="1" dirty="0"/>
              <a:t>Влаштовуйте </a:t>
            </a:r>
            <a:r>
              <a:rPr lang="uk-UA" sz="1600" b="1" dirty="0" err="1"/>
              <a:t>детокс</a:t>
            </a:r>
            <a:r>
              <a:rPr lang="uk-UA" sz="1600" b="1" dirty="0"/>
              <a:t> від соціальних мереж</a:t>
            </a:r>
          </a:p>
          <a:p>
            <a:r>
              <a:rPr lang="uk-UA" sz="1600" b="1" dirty="0"/>
              <a:t>Дбайте про свій емоційний стан</a:t>
            </a:r>
          </a:p>
        </p:txBody>
      </p:sp>
    </p:spTree>
    <p:extLst>
      <p:ext uri="{BB962C8B-B14F-4D97-AF65-F5344CB8AC3E}">
        <p14:creationId xmlns:p14="http://schemas.microsoft.com/office/powerpoint/2010/main" val="375823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07813C-E648-FF9D-A73F-5F80E9567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9976" y="609600"/>
            <a:ext cx="6904026" cy="1320800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EBB86CF-55BE-A6C6-CA1E-43ACBB3883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594" y="422987"/>
            <a:ext cx="8974676" cy="560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879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C100FC-62E4-6BBF-15B7-73074CD4F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07A072EF-AE66-96D3-8547-241EFE2395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71" y="121298"/>
            <a:ext cx="10722869" cy="6475445"/>
          </a:xfrm>
        </p:spPr>
      </p:pic>
    </p:spTree>
    <p:extLst>
      <p:ext uri="{BB962C8B-B14F-4D97-AF65-F5344CB8AC3E}">
        <p14:creationId xmlns:p14="http://schemas.microsoft.com/office/powerpoint/2010/main" val="1743786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FCCBFF-2D37-1492-0C34-C6F386851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4114" y="2202024"/>
            <a:ext cx="5840964" cy="4273421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C2C66DB-B9A8-7E33-BA04-CC02D5C6F1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409" y="235366"/>
            <a:ext cx="8596668" cy="1630756"/>
          </a:xfrm>
        </p:spPr>
        <p:txBody>
          <a:bodyPr>
            <a:noAutofit/>
          </a:bodyPr>
          <a:lstStyle/>
          <a:p>
            <a:pPr algn="ctr"/>
            <a:r>
              <a:rPr lang="uk-UA" sz="32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Тема уроку: </a:t>
            </a:r>
            <a:r>
              <a:rPr lang="uk-UA" sz="3600" b="1" i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uk-UA" sz="36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Географічне положення та адміністративно-територіальний устрій Полтавської області»</a:t>
            </a:r>
            <a:endParaRPr lang="uk-UA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408F41-7E64-C28C-B5D5-6D92389789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55" t="6395" r="21479" b="5987"/>
          <a:stretch/>
        </p:blipFill>
        <p:spPr>
          <a:xfrm>
            <a:off x="1894114" y="2202024"/>
            <a:ext cx="6521472" cy="417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292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CD35D7-1DD6-4BF1-9221-635FD2E08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55319"/>
            <a:ext cx="8596668" cy="464354"/>
          </a:xfrm>
        </p:spPr>
        <p:txBody>
          <a:bodyPr>
            <a:noAutofit/>
          </a:bodyPr>
          <a:lstStyle/>
          <a:p>
            <a:r>
              <a:rPr lang="uk-UA" sz="2800" dirty="0"/>
              <a:t>Завдання уроку:</a:t>
            </a:r>
            <a:br>
              <a:rPr lang="uk-UA" sz="2800" dirty="0"/>
            </a:br>
            <a:endParaRPr lang="uk-UA" sz="2800" dirty="0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C3E712C-F16F-32FB-6E46-6F23C3395B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V="1">
            <a:off x="5392473" y="4114897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uk-UA" dirty="0"/>
          </a:p>
        </p:txBody>
      </p:sp>
      <p:sp>
        <p:nvSpPr>
          <p:cNvPr id="7" name="Місце для вмісту 6">
            <a:extLst>
              <a:ext uri="{FF2B5EF4-FFF2-40B4-BE49-F238E27FC236}">
                <a16:creationId xmlns:a16="http://schemas.microsoft.com/office/drawing/2014/main" id="{9E8E9946-B03E-3C31-A7AE-6418CF46A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019" y="1474236"/>
            <a:ext cx="8448005" cy="4548463"/>
          </a:xfrm>
        </p:spPr>
        <p:txBody>
          <a:bodyPr/>
          <a:lstStyle/>
          <a:p>
            <a:r>
              <a:rPr lang="uk-UA" sz="2000" dirty="0"/>
              <a:t>1. Н</a:t>
            </a:r>
            <a:r>
              <a:rPr lang="uk-UA" sz="2000" dirty="0">
                <a:effectLst/>
                <a:ea typeface="Calibri" panose="020F0502020204030204" pitchFamily="34" charset="0"/>
              </a:rPr>
              <a:t>авчитися характеризувати географічне розташування свого адміністративного регіону</a:t>
            </a:r>
          </a:p>
          <a:p>
            <a:r>
              <a:rPr lang="uk-UA" sz="2000" dirty="0"/>
              <a:t>2. </a:t>
            </a:r>
            <a:r>
              <a:rPr lang="uk-UA" sz="2000" dirty="0">
                <a:cs typeface="Times New Roman" panose="02020603050405020304" pitchFamily="18" charset="0"/>
              </a:rPr>
              <a:t>Удосконалити роботу з інтерактивними сервісами, ГІС та ДЗЗ</a:t>
            </a:r>
          </a:p>
          <a:p>
            <a:r>
              <a:rPr lang="uk-UA" sz="2000" dirty="0">
                <a:cs typeface="Times New Roman" panose="02020603050405020304" pitchFamily="18" charset="0"/>
              </a:rPr>
              <a:t>3. Практично застосувати набуті вміння і навички на попередніх уроках</a:t>
            </a:r>
          </a:p>
          <a:p>
            <a:r>
              <a:rPr lang="uk-UA" sz="2000" dirty="0">
                <a:cs typeface="Times New Roman" panose="02020603050405020304" pitchFamily="18" charset="0"/>
              </a:rPr>
              <a:t>4. Розвивати логічне мислення, виявляти причинно-наслідкові зв’язки</a:t>
            </a:r>
          </a:p>
          <a:p>
            <a:r>
              <a:rPr lang="uk-UA" sz="2000" dirty="0">
                <a:cs typeface="Times New Roman" panose="02020603050405020304" pitchFamily="18" charset="0"/>
              </a:rPr>
              <a:t>5.</a:t>
            </a:r>
            <a:r>
              <a:rPr lang="uk-UA" sz="2000" dirty="0"/>
              <a:t> Знати склад адміністративно-територіального устрою Полтавської області.</a:t>
            </a:r>
          </a:p>
          <a:p>
            <a:r>
              <a:rPr lang="uk-UA" sz="2000" dirty="0"/>
              <a:t>6. Навчитися давати оцінку ФГП області.</a:t>
            </a: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11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Леся Українка's DeepStory">
            <a:hlinkClick r:id="" action="ppaction://media"/>
            <a:extLst>
              <a:ext uri="{FF2B5EF4-FFF2-40B4-BE49-F238E27FC236}">
                <a16:creationId xmlns:a16="http://schemas.microsoft.com/office/drawing/2014/main" id="{C23DC168-AC41-5A77-32C5-6A9680795AC5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442" y="127072"/>
            <a:ext cx="7688424" cy="6151075"/>
          </a:xfrm>
        </p:spPr>
      </p:pic>
    </p:spTree>
    <p:extLst>
      <p:ext uri="{BB962C8B-B14F-4D97-AF65-F5344CB8AC3E}">
        <p14:creationId xmlns:p14="http://schemas.microsoft.com/office/powerpoint/2010/main" val="421662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EA64A4-01B0-5671-86F8-663C7414F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56238"/>
            <a:ext cx="8596668" cy="1320800"/>
          </a:xfrm>
        </p:spPr>
        <p:txBody>
          <a:bodyPr/>
          <a:lstStyle/>
          <a:p>
            <a:pPr algn="ctr"/>
            <a:r>
              <a:rPr lang="uk-UA" dirty="0"/>
              <a:t>Інструктаж з оцінювання пізнавальної діяльності під час заняття</a:t>
            </a:r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C274CC2C-5CBB-9251-D0A7-175F24257C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477038"/>
            <a:ext cx="7113727" cy="5157788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E27A29-E3A8-BCED-B7DA-513D8F254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637" y="1567750"/>
            <a:ext cx="1513614" cy="15136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73DFD40-CD09-DF42-05F9-6EB9B4CEE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745" y="3172076"/>
            <a:ext cx="1581849" cy="158184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3540FC0-368C-04C8-E66A-DF3003384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624" y="4589977"/>
            <a:ext cx="1581849" cy="158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237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FC87F4-7A96-8E95-45A5-15921621D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70587"/>
            <a:ext cx="8596668" cy="2659225"/>
          </a:xfrm>
        </p:spPr>
        <p:txBody>
          <a:bodyPr>
            <a:normAutofit fontScale="90000"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uk-UA" sz="3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Уявіть, що ви працюєте </a:t>
            </a:r>
            <a:r>
              <a:rPr lang="en-US" sz="3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</a:t>
            </a:r>
            <a:r>
              <a:rPr lang="uk-UA" sz="3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-менеджером у великій фірмі та представляєте свою область на </a:t>
            </a:r>
            <a:r>
              <a:rPr lang="en-US" sz="3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GEO</a:t>
            </a:r>
            <a:r>
              <a:rPr lang="uk-UA" sz="3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3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EXPO.</a:t>
            </a:r>
            <a:r>
              <a:rPr lang="uk-UA" sz="3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Ваше завдання презентувати особливості, переваги </a:t>
            </a:r>
            <a:br>
              <a:rPr lang="uk-UA" sz="3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3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 унікальність Полтавщини.</a:t>
            </a:r>
            <a:br>
              <a:rPr lang="uk-UA" sz="3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https://padlet.com/lesyarudchenko/padlet-x1xh2ctv01urbibc</a:t>
            </a:r>
            <a:r>
              <a:rPr lang="uk-UA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dirty="0"/>
          </a:p>
        </p:txBody>
      </p:sp>
      <p:pic>
        <p:nvPicPr>
          <p:cNvPr id="5122" name="Picture 2" descr="World Expo 2025 | Следующая Всемирная выставка | Visit Dubai">
            <a:extLst>
              <a:ext uri="{FF2B5EF4-FFF2-40B4-BE49-F238E27FC236}">
                <a16:creationId xmlns:a16="http://schemas.microsoft.com/office/drawing/2014/main" id="{A27C0E9A-3724-43D5-689B-8B71C2FF4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077" y="2677884"/>
            <a:ext cx="6058362" cy="404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419962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246</TotalTime>
  <Words>1328</Words>
  <Application>Microsoft Office PowerPoint</Application>
  <PresentationFormat>Широкий екран</PresentationFormat>
  <Paragraphs>100</Paragraphs>
  <Slides>27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27</vt:i4>
      </vt:variant>
    </vt:vector>
  </HeadingPairs>
  <TitlesOfParts>
    <vt:vector size="34" baseType="lpstr">
      <vt:lpstr>Arial</vt:lpstr>
      <vt:lpstr>Calibri</vt:lpstr>
      <vt:lpstr>Open Sans</vt:lpstr>
      <vt:lpstr>Times New Roman</vt:lpstr>
      <vt:lpstr>Trebuchet MS</vt:lpstr>
      <vt:lpstr>Wingdings 3</vt:lpstr>
      <vt:lpstr>Грань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Завдання уроку: </vt:lpstr>
      <vt:lpstr>Презентація PowerPoint</vt:lpstr>
      <vt:lpstr>Інструктаж з оцінювання пізнавальної діяльності під час заняття</vt:lpstr>
      <vt:lpstr>Уявіть, що ви працюєте PR-менеджером у великій фірмі та представляєте свою область на GEO-EXPO. Ваше завдання презентувати особливості, переваги  та унікальність Полтавщини.   https://padlet.com/lesyarudchenko/padlet-x1xh2ctv01urbibc  </vt:lpstr>
      <vt:lpstr>                                     План ФГП країни (області)  1. Загальні відомості про територію і кордони, розташування в межах материка й частини світу. 2. Широтне положення. 3. Довготне положення. 4. Положення щодо океанів і морів. 5. Положення щодо тектонічних структур і найбільших форм рельєфу. 6. Положення щодо потоків і повітряних мас. 7. Розташування в межах басейнів великих річок. 8. Оцінка фізико-географічного положення для життя й діяльності населення.    </vt:lpstr>
      <vt:lpstr>«Географія в цифрах»  https://drive.google.com/drive/home  Завдання: Прочитати стор. 4 посібника Л.М. Булави за покликанням у чаті.  Коротко і узагальнено виписати в зошит математичні характеристики області ( S, % S суходолу Європи, % S світу та ін.) </vt:lpstr>
      <vt:lpstr>Загальні відомості про територію і межі Полтавщини</vt:lpstr>
      <vt:lpstr>Співвідношення розміру області та деяких європейських країн   ТруСайз</vt:lpstr>
      <vt:lpstr> </vt:lpstr>
      <vt:lpstr>                                                    Довготне положення  Крайня західна точка області на заході – лівий берег річки Гнила Оржиця біля села Смотрики  кол. Пирятинського району (32 ̊05 ́20 ́ ́сх.д.), а східна точка — біля села Шевченко кол. Карлівського району (35 ̊29 ́33 ́ ́сх.д.). </vt:lpstr>
      <vt:lpstr> </vt:lpstr>
      <vt:lpstr>     </vt:lpstr>
      <vt:lpstr>Задача</vt:lpstr>
      <vt:lpstr>Географічний центр Полтавської області, який встановлено за методом визначення точки перетину серединних паралелі та меридіану, розташований поблизу сіл Герусове та Бірки Великобагачанського району (його координати: 49°38′57″пн. ш., 33°47′26″сх. д.). </vt:lpstr>
      <vt:lpstr>Руханка </vt:lpstr>
      <vt:lpstr> Область налічує 4 райони та 16 міст, з яких шість — Гадяч, Горішні Плавні, Кременчук, Лубни, Миргород і Полтава — обласного значення, 60 територіальних громад та 1841 населений пункти (на 01.12.2020). Населення — 1 373 517 осіб (на 01.12.2020).  </vt:lpstr>
      <vt:lpstr>Прийом: Питання-Відповідь </vt:lpstr>
      <vt:lpstr>Експерти Canva. </vt:lpstr>
      <vt:lpstr>Домашнє завдання   прочитати параграф 1 посібника Л.М. Булави та теоретичний матеріал, що має оновлену інформацію.  Виготовити лепбук ФГП та АТУ Полтавської області. </vt:lpstr>
      <vt:lpstr>Рефлексія Вікторина в Kahoot! 5 хв  </vt:lpstr>
      <vt:lpstr>«Галушки» в опішнянських глиняних тарілках</vt:lpstr>
      <vt:lpstr>Щоб бути «ситим» знаннями, ваша «тарілка» має бути наповненою, відповідно, потрібно бути активним та прагнути до нових знань.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380666801063</dc:creator>
  <cp:lastModifiedBy>380666801063</cp:lastModifiedBy>
  <cp:revision>2</cp:revision>
  <dcterms:created xsi:type="dcterms:W3CDTF">2024-11-16T07:21:51Z</dcterms:created>
  <dcterms:modified xsi:type="dcterms:W3CDTF">2024-11-16T16:13:52Z</dcterms:modified>
</cp:coreProperties>
</file>