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almy" charset="-5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va Sans Bold" panose="020B0604020202020204" charset="0"/>
      <p:regular r:id="rId25"/>
    </p:embeddedFont>
    <p:embeddedFont>
      <p:font typeface="Comic Relief" panose="020B0604020202020204" charset="0"/>
      <p:regular r:id="rId26"/>
    </p:embeddedFont>
    <p:embeddedFont>
      <p:font typeface="Now Bold" panose="020B0604020202020204" charset="0"/>
      <p:regular r:id="rId27"/>
    </p:embeddedFont>
    <p:embeddedFont>
      <p:font typeface="Now Heavy" panose="020B0604020202020204" charset="0"/>
      <p:regular r:id="rId28"/>
    </p:embeddedFont>
    <p:embeddedFont>
      <p:font typeface="Now Medium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26.jpeg"/><Relationship Id="rId17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12.sv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12.svg"/><Relationship Id="rId10" Type="http://schemas.openxmlformats.org/officeDocument/2006/relationships/image" Target="../media/image72.jpeg"/><Relationship Id="rId4" Type="http://schemas.openxmlformats.org/officeDocument/2006/relationships/image" Target="../media/image57.png"/><Relationship Id="rId9" Type="http://schemas.openxmlformats.org/officeDocument/2006/relationships/image" Target="../media/image71.jpe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image" Target="../media/image6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12.svg"/><Relationship Id="rId10" Type="http://schemas.openxmlformats.org/officeDocument/2006/relationships/image" Target="../media/image81.jpeg"/><Relationship Id="rId4" Type="http://schemas.openxmlformats.org/officeDocument/2006/relationships/image" Target="../media/image57.png"/><Relationship Id="rId9" Type="http://schemas.openxmlformats.org/officeDocument/2006/relationships/image" Target="../media/image80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12.svg"/><Relationship Id="rId10" Type="http://schemas.openxmlformats.org/officeDocument/2006/relationships/image" Target="../media/image91.jpeg"/><Relationship Id="rId4" Type="http://schemas.openxmlformats.org/officeDocument/2006/relationships/image" Target="../media/image57.png"/><Relationship Id="rId9" Type="http://schemas.openxmlformats.org/officeDocument/2006/relationships/image" Target="../media/image90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3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12" Type="http://schemas.openxmlformats.org/officeDocument/2006/relationships/image" Target="../media/image102.jpeg"/><Relationship Id="rId17" Type="http://schemas.openxmlformats.org/officeDocument/2006/relationships/image" Target="../media/image14.svg"/><Relationship Id="rId2" Type="http://schemas.openxmlformats.org/officeDocument/2006/relationships/image" Target="../media/image2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8.jpeg"/><Relationship Id="rId5" Type="http://schemas.openxmlformats.org/officeDocument/2006/relationships/image" Target="../media/image96.jpeg"/><Relationship Id="rId15" Type="http://schemas.openxmlformats.org/officeDocument/2006/relationships/image" Target="../media/image12.svg"/><Relationship Id="rId10" Type="http://schemas.openxmlformats.org/officeDocument/2006/relationships/image" Target="../media/image101.jpeg"/><Relationship Id="rId4" Type="http://schemas.openxmlformats.org/officeDocument/2006/relationships/image" Target="../media/image57.png"/><Relationship Id="rId9" Type="http://schemas.openxmlformats.org/officeDocument/2006/relationships/image" Target="../media/image100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sv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4.sv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2.sv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3.pn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14.svg"/><Relationship Id="rId5" Type="http://schemas.openxmlformats.org/officeDocument/2006/relationships/image" Target="../media/image39.jpeg"/><Relationship Id="rId10" Type="http://schemas.openxmlformats.org/officeDocument/2006/relationships/image" Target="../media/image1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2.png"/><Relationship Id="rId4" Type="http://schemas.openxmlformats.org/officeDocument/2006/relationships/image" Target="../media/image12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7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7332"/>
            <a:ext cx="19996506" cy="12207240"/>
          </a:xfrm>
          <a:custGeom>
            <a:avLst/>
            <a:gdLst/>
            <a:ahLst/>
            <a:cxnLst/>
            <a:rect l="l" t="t" r="r" b="b"/>
            <a:pathLst>
              <a:path w="19996506" h="12207240">
                <a:moveTo>
                  <a:pt x="0" y="0"/>
                </a:moveTo>
                <a:lnTo>
                  <a:pt x="19996506" y="0"/>
                </a:lnTo>
                <a:lnTo>
                  <a:pt x="19996506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71" b="-467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57400" y="0"/>
            <a:ext cx="3086100" cy="10553192"/>
            <a:chOff x="0" y="0"/>
            <a:chExt cx="812800" cy="2779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79442"/>
            </a:xfrm>
            <a:custGeom>
              <a:avLst/>
              <a:gdLst/>
              <a:ahLst/>
              <a:cxnLst/>
              <a:rect l="l" t="t" r="r" b="b"/>
              <a:pathLst>
                <a:path w="812800" h="2779442">
                  <a:moveTo>
                    <a:pt x="0" y="0"/>
                  </a:moveTo>
                  <a:lnTo>
                    <a:pt x="812800" y="0"/>
                  </a:lnTo>
                  <a:lnTo>
                    <a:pt x="812800" y="2779442"/>
                  </a:lnTo>
                  <a:lnTo>
                    <a:pt x="0" y="2779442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2827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87218" y="0"/>
            <a:ext cx="11201400" cy="11201400"/>
          </a:xfrm>
          <a:custGeom>
            <a:avLst/>
            <a:gdLst/>
            <a:ahLst/>
            <a:cxnLst/>
            <a:rect l="l" t="t" r="r" b="b"/>
            <a:pathLst>
              <a:path w="11201400" h="11201400">
                <a:moveTo>
                  <a:pt x="0" y="0"/>
                </a:moveTo>
                <a:lnTo>
                  <a:pt x="11201400" y="0"/>
                </a:lnTo>
                <a:lnTo>
                  <a:pt x="11201400" y="11201400"/>
                </a:lnTo>
                <a:lnTo>
                  <a:pt x="0" y="11201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8506" y="5966206"/>
            <a:ext cx="3138035" cy="313803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500" y="5966206"/>
            <a:ext cx="3138035" cy="313803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31248" y="5966206"/>
            <a:ext cx="3138035" cy="313803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74242" y="5966206"/>
            <a:ext cx="3138035" cy="313803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 flipV="1">
            <a:off x="2060244" y="2058615"/>
            <a:ext cx="0" cy="3448696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2428327" y="1993405"/>
            <a:ext cx="5838989" cy="620655"/>
            <a:chOff x="0" y="0"/>
            <a:chExt cx="1537841" cy="16346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37841" cy="163465"/>
            </a:xfrm>
            <a:custGeom>
              <a:avLst/>
              <a:gdLst/>
              <a:ahLst/>
              <a:cxnLst/>
              <a:rect l="l" t="t" r="r" b="b"/>
              <a:pathLst>
                <a:path w="1537841" h="163465">
                  <a:moveTo>
                    <a:pt x="71599" y="0"/>
                  </a:moveTo>
                  <a:lnTo>
                    <a:pt x="1466242" y="0"/>
                  </a:lnTo>
                  <a:cubicBezTo>
                    <a:pt x="1505785" y="0"/>
                    <a:pt x="1537841" y="32056"/>
                    <a:pt x="1537841" y="71599"/>
                  </a:cubicBezTo>
                  <a:lnTo>
                    <a:pt x="1537841" y="91866"/>
                  </a:lnTo>
                  <a:cubicBezTo>
                    <a:pt x="1537841" y="110855"/>
                    <a:pt x="1530297" y="129066"/>
                    <a:pt x="1516870" y="142494"/>
                  </a:cubicBezTo>
                  <a:cubicBezTo>
                    <a:pt x="1503443" y="155921"/>
                    <a:pt x="1485231" y="163465"/>
                    <a:pt x="1466242" y="163465"/>
                  </a:cubicBezTo>
                  <a:lnTo>
                    <a:pt x="71599" y="163465"/>
                  </a:lnTo>
                  <a:cubicBezTo>
                    <a:pt x="32056" y="163465"/>
                    <a:pt x="0" y="131409"/>
                    <a:pt x="0" y="91866"/>
                  </a:cubicBezTo>
                  <a:lnTo>
                    <a:pt x="0" y="71599"/>
                  </a:lnTo>
                  <a:cubicBezTo>
                    <a:pt x="0" y="32056"/>
                    <a:pt x="32056" y="0"/>
                    <a:pt x="71599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537841" cy="211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09601" y="2080431"/>
            <a:ext cx="590742" cy="446603"/>
          </a:xfrm>
          <a:custGeom>
            <a:avLst/>
            <a:gdLst/>
            <a:ahLst/>
            <a:cxnLst/>
            <a:rect l="l" t="t" r="r" b="b"/>
            <a:pathLst>
              <a:path w="590742" h="446603">
                <a:moveTo>
                  <a:pt x="0" y="0"/>
                </a:moveTo>
                <a:lnTo>
                  <a:pt x="590742" y="0"/>
                </a:lnTo>
                <a:lnTo>
                  <a:pt x="590742" y="446602"/>
                </a:lnTo>
                <a:lnTo>
                  <a:pt x="0" y="44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397959" y="6050025"/>
            <a:ext cx="2970397" cy="297039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56211" t="-2025" r="-84949" b="-3031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32176" y="6050025"/>
            <a:ext cx="2970397" cy="297039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9496690" y="6050025"/>
            <a:ext cx="2970397" cy="297039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2860" t="-10568" r="-52817" b="-4371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804901" y="6050025"/>
            <a:ext cx="2970397" cy="297039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34659" b="-15434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2428327" y="4204506"/>
            <a:ext cx="14513079" cy="112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3"/>
              </a:lnSpc>
            </a:pPr>
            <a:r>
              <a:rPr lang="en-US" sz="3263">
                <a:solidFill>
                  <a:srgbClr val="FFFFFF"/>
                </a:solidFill>
                <a:latin typeface="Now Medium"/>
              </a:rPr>
              <a:t>Значення природничих наук для людства.</a:t>
            </a:r>
          </a:p>
          <a:p>
            <a:pPr algn="l">
              <a:lnSpc>
                <a:spcPts val="4503"/>
              </a:lnSpc>
            </a:pPr>
            <a:r>
              <a:rPr lang="en-US" sz="3263">
                <a:solidFill>
                  <a:srgbClr val="FFFFFF"/>
                </a:solidFill>
                <a:latin typeface="Now Medium"/>
              </a:rPr>
              <a:t>Об’єкт і предмет природничих наук. Взаємозв’язок природничих наук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83454" y="2064626"/>
            <a:ext cx="4673745" cy="43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6"/>
              </a:lnSpc>
              <a:spcBef>
                <a:spcPct val="0"/>
              </a:spcBef>
            </a:pPr>
            <a:r>
              <a:rPr lang="en-US" sz="2547">
                <a:solidFill>
                  <a:srgbClr val="34A0D8"/>
                </a:solidFill>
                <a:latin typeface="Canva Sans Bold"/>
              </a:rPr>
              <a:t>Пізнаємо природу, 6 клас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28327" y="2604534"/>
            <a:ext cx="11875851" cy="147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73"/>
              </a:lnSpc>
            </a:pPr>
            <a:r>
              <a:rPr lang="en-US" sz="8676">
                <a:solidFill>
                  <a:srgbClr val="FFFFFF"/>
                </a:solidFill>
                <a:latin typeface="Now Bold"/>
              </a:rPr>
              <a:t>Пізнаємо світ науки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62953" y="-1291119"/>
            <a:ext cx="20150953" cy="4092973"/>
            <a:chOff x="0" y="0"/>
            <a:chExt cx="5307247" cy="1077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07247" cy="1077985"/>
            </a:xfrm>
            <a:custGeom>
              <a:avLst/>
              <a:gdLst/>
              <a:ahLst/>
              <a:cxnLst/>
              <a:rect l="l" t="t" r="r" b="b"/>
              <a:pathLst>
                <a:path w="5307247" h="1077985">
                  <a:moveTo>
                    <a:pt x="0" y="0"/>
                  </a:moveTo>
                  <a:lnTo>
                    <a:pt x="5307247" y="0"/>
                  </a:lnTo>
                  <a:lnTo>
                    <a:pt x="5307247" y="1077985"/>
                  </a:lnTo>
                  <a:lnTo>
                    <a:pt x="0" y="1077985"/>
                  </a:lnTo>
                  <a:close/>
                </a:path>
              </a:pathLst>
            </a:custGeom>
            <a:solidFill>
              <a:srgbClr val="1075A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07247" cy="112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AutoShape 7"/>
          <p:cNvSpPr/>
          <p:nvPr/>
        </p:nvSpPr>
        <p:spPr>
          <a:xfrm flipH="1">
            <a:off x="-1864754" y="995362"/>
            <a:ext cx="4712951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>
            <a:off x="15772481" y="995362"/>
            <a:ext cx="5031037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-214562" y="-4246532"/>
            <a:ext cx="18502562" cy="7048386"/>
          </a:xfrm>
          <a:custGeom>
            <a:avLst/>
            <a:gdLst/>
            <a:ahLst/>
            <a:cxnLst/>
            <a:rect l="l" t="t" r="r" b="b"/>
            <a:pathLst>
              <a:path w="18502562" h="7048386">
                <a:moveTo>
                  <a:pt x="0" y="0"/>
                </a:moveTo>
                <a:lnTo>
                  <a:pt x="18502562" y="0"/>
                </a:lnTo>
                <a:lnTo>
                  <a:pt x="18502562" y="7048386"/>
                </a:lnTo>
                <a:lnTo>
                  <a:pt x="0" y="7048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t="-13233" b="-8364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47240" y="2457696"/>
            <a:ext cx="4601914" cy="3732517"/>
            <a:chOff x="0" y="0"/>
            <a:chExt cx="1277915" cy="10364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7915" cy="1036490"/>
            </a:xfrm>
            <a:custGeom>
              <a:avLst/>
              <a:gdLst/>
              <a:ahLst/>
              <a:cxnLst/>
              <a:rect l="l" t="t" r="r" b="b"/>
              <a:pathLst>
                <a:path w="1277915" h="1036490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004526"/>
                  </a:lnTo>
                  <a:cubicBezTo>
                    <a:pt x="1277915" y="1013003"/>
                    <a:pt x="1274547" y="1021134"/>
                    <a:pt x="1268553" y="1027128"/>
                  </a:cubicBezTo>
                  <a:cubicBezTo>
                    <a:pt x="1262558" y="1033123"/>
                    <a:pt x="1254428" y="1036490"/>
                    <a:pt x="1245951" y="1036490"/>
                  </a:cubicBezTo>
                  <a:lnTo>
                    <a:pt x="31964" y="1036490"/>
                  </a:lnTo>
                  <a:cubicBezTo>
                    <a:pt x="23487" y="1036490"/>
                    <a:pt x="15357" y="1033123"/>
                    <a:pt x="9362" y="1027128"/>
                  </a:cubicBezTo>
                  <a:cubicBezTo>
                    <a:pt x="3368" y="1021134"/>
                    <a:pt x="0" y="1013003"/>
                    <a:pt x="0" y="1004526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1075A8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277915" cy="108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11023" y="2120522"/>
            <a:ext cx="674348" cy="67434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5147" y="3097129"/>
            <a:ext cx="3086100" cy="685718"/>
            <a:chOff x="0" y="0"/>
            <a:chExt cx="812800" cy="1806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80601"/>
            </a:xfrm>
            <a:custGeom>
              <a:avLst/>
              <a:gdLst/>
              <a:ahLst/>
              <a:cxnLst/>
              <a:rect l="l" t="t" r="r" b="b"/>
              <a:pathLst>
                <a:path w="812800" h="180601">
                  <a:moveTo>
                    <a:pt x="90300" y="0"/>
                  </a:moveTo>
                  <a:lnTo>
                    <a:pt x="722500" y="0"/>
                  </a:lnTo>
                  <a:cubicBezTo>
                    <a:pt x="746449" y="0"/>
                    <a:pt x="769417" y="9514"/>
                    <a:pt x="786352" y="26448"/>
                  </a:cubicBezTo>
                  <a:cubicBezTo>
                    <a:pt x="803286" y="43383"/>
                    <a:pt x="812800" y="66351"/>
                    <a:pt x="812800" y="90300"/>
                  </a:cubicBezTo>
                  <a:lnTo>
                    <a:pt x="812800" y="90300"/>
                  </a:lnTo>
                  <a:cubicBezTo>
                    <a:pt x="812800" y="114249"/>
                    <a:pt x="803286" y="137218"/>
                    <a:pt x="786352" y="154152"/>
                  </a:cubicBezTo>
                  <a:cubicBezTo>
                    <a:pt x="769417" y="171087"/>
                    <a:pt x="746449" y="180601"/>
                    <a:pt x="722500" y="180601"/>
                  </a:cubicBezTo>
                  <a:lnTo>
                    <a:pt x="90300" y="180601"/>
                  </a:lnTo>
                  <a:cubicBezTo>
                    <a:pt x="66351" y="180601"/>
                    <a:pt x="43383" y="171087"/>
                    <a:pt x="26448" y="154152"/>
                  </a:cubicBezTo>
                  <a:cubicBezTo>
                    <a:pt x="9514" y="137218"/>
                    <a:pt x="0" y="114249"/>
                    <a:pt x="0" y="90300"/>
                  </a:cubicBezTo>
                  <a:lnTo>
                    <a:pt x="0" y="90300"/>
                  </a:lnTo>
                  <a:cubicBezTo>
                    <a:pt x="0" y="66351"/>
                    <a:pt x="9514" y="43383"/>
                    <a:pt x="26448" y="26448"/>
                  </a:cubicBezTo>
                  <a:cubicBezTo>
                    <a:pt x="43383" y="9514"/>
                    <a:pt x="66351" y="0"/>
                    <a:pt x="90300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237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40"/>
                </a:lnSpc>
                <a:spcBef>
                  <a:spcPct val="0"/>
                </a:spcBef>
              </a:pPr>
              <a:r>
                <a:rPr lang="en-US" sz="3000" spc="294">
                  <a:solidFill>
                    <a:srgbClr val="000000"/>
                  </a:solidFill>
                  <a:latin typeface="Comic Relief"/>
                </a:rPr>
                <a:t>Фізика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843043" y="2457696"/>
            <a:ext cx="4601914" cy="3732517"/>
            <a:chOff x="0" y="0"/>
            <a:chExt cx="1277915" cy="10364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77915" cy="1036490"/>
            </a:xfrm>
            <a:custGeom>
              <a:avLst/>
              <a:gdLst/>
              <a:ahLst/>
              <a:cxnLst/>
              <a:rect l="l" t="t" r="r" b="b"/>
              <a:pathLst>
                <a:path w="1277915" h="1036490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004526"/>
                  </a:lnTo>
                  <a:cubicBezTo>
                    <a:pt x="1277915" y="1013003"/>
                    <a:pt x="1274547" y="1021134"/>
                    <a:pt x="1268553" y="1027128"/>
                  </a:cubicBezTo>
                  <a:cubicBezTo>
                    <a:pt x="1262558" y="1033123"/>
                    <a:pt x="1254428" y="1036490"/>
                    <a:pt x="1245951" y="1036490"/>
                  </a:cubicBezTo>
                  <a:lnTo>
                    <a:pt x="31964" y="1036490"/>
                  </a:lnTo>
                  <a:cubicBezTo>
                    <a:pt x="23487" y="1036490"/>
                    <a:pt x="15357" y="1033123"/>
                    <a:pt x="9362" y="1027128"/>
                  </a:cubicBezTo>
                  <a:cubicBezTo>
                    <a:pt x="3368" y="1021134"/>
                    <a:pt x="0" y="1013003"/>
                    <a:pt x="0" y="1004526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1075A8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77915" cy="108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806826" y="2120522"/>
            <a:ext cx="674348" cy="67434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600950" y="3097129"/>
            <a:ext cx="3086100" cy="685718"/>
            <a:chOff x="0" y="0"/>
            <a:chExt cx="812800" cy="1806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80601"/>
            </a:xfrm>
            <a:custGeom>
              <a:avLst/>
              <a:gdLst/>
              <a:ahLst/>
              <a:cxnLst/>
              <a:rect l="l" t="t" r="r" b="b"/>
              <a:pathLst>
                <a:path w="812800" h="180601">
                  <a:moveTo>
                    <a:pt x="90300" y="0"/>
                  </a:moveTo>
                  <a:lnTo>
                    <a:pt x="722500" y="0"/>
                  </a:lnTo>
                  <a:cubicBezTo>
                    <a:pt x="746449" y="0"/>
                    <a:pt x="769417" y="9514"/>
                    <a:pt x="786352" y="26448"/>
                  </a:cubicBezTo>
                  <a:cubicBezTo>
                    <a:pt x="803286" y="43383"/>
                    <a:pt x="812800" y="66351"/>
                    <a:pt x="812800" y="90300"/>
                  </a:cubicBezTo>
                  <a:lnTo>
                    <a:pt x="812800" y="90300"/>
                  </a:lnTo>
                  <a:cubicBezTo>
                    <a:pt x="812800" y="114249"/>
                    <a:pt x="803286" y="137218"/>
                    <a:pt x="786352" y="154152"/>
                  </a:cubicBezTo>
                  <a:cubicBezTo>
                    <a:pt x="769417" y="171087"/>
                    <a:pt x="746449" y="180601"/>
                    <a:pt x="722500" y="180601"/>
                  </a:cubicBezTo>
                  <a:lnTo>
                    <a:pt x="90300" y="180601"/>
                  </a:lnTo>
                  <a:cubicBezTo>
                    <a:pt x="66351" y="180601"/>
                    <a:pt x="43383" y="171087"/>
                    <a:pt x="26448" y="154152"/>
                  </a:cubicBezTo>
                  <a:cubicBezTo>
                    <a:pt x="9514" y="137218"/>
                    <a:pt x="0" y="114249"/>
                    <a:pt x="0" y="90300"/>
                  </a:cubicBezTo>
                  <a:lnTo>
                    <a:pt x="0" y="90300"/>
                  </a:lnTo>
                  <a:cubicBezTo>
                    <a:pt x="0" y="66351"/>
                    <a:pt x="9514" y="43383"/>
                    <a:pt x="26448" y="26448"/>
                  </a:cubicBezTo>
                  <a:cubicBezTo>
                    <a:pt x="43383" y="9514"/>
                    <a:pt x="66351" y="0"/>
                    <a:pt x="90300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237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40"/>
                </a:lnSpc>
                <a:spcBef>
                  <a:spcPct val="0"/>
                </a:spcBef>
              </a:pPr>
              <a:r>
                <a:rPr lang="en-US" sz="3000" spc="294">
                  <a:solidFill>
                    <a:srgbClr val="000000"/>
                  </a:solidFill>
                  <a:latin typeface="Comic Relief"/>
                </a:rPr>
                <a:t>Хімія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471525" y="2457696"/>
            <a:ext cx="4601914" cy="3732517"/>
            <a:chOff x="0" y="0"/>
            <a:chExt cx="1277915" cy="10364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77915" cy="1036490"/>
            </a:xfrm>
            <a:custGeom>
              <a:avLst/>
              <a:gdLst/>
              <a:ahLst/>
              <a:cxnLst/>
              <a:rect l="l" t="t" r="r" b="b"/>
              <a:pathLst>
                <a:path w="1277915" h="1036490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004526"/>
                  </a:lnTo>
                  <a:cubicBezTo>
                    <a:pt x="1277915" y="1013003"/>
                    <a:pt x="1274547" y="1021134"/>
                    <a:pt x="1268553" y="1027128"/>
                  </a:cubicBezTo>
                  <a:cubicBezTo>
                    <a:pt x="1262558" y="1033123"/>
                    <a:pt x="1254428" y="1036490"/>
                    <a:pt x="1245951" y="1036490"/>
                  </a:cubicBezTo>
                  <a:lnTo>
                    <a:pt x="31964" y="1036490"/>
                  </a:lnTo>
                  <a:cubicBezTo>
                    <a:pt x="23487" y="1036490"/>
                    <a:pt x="15357" y="1033123"/>
                    <a:pt x="9362" y="1027128"/>
                  </a:cubicBezTo>
                  <a:cubicBezTo>
                    <a:pt x="3368" y="1021134"/>
                    <a:pt x="0" y="1013003"/>
                    <a:pt x="0" y="1004526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1075A8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277915" cy="108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435308" y="2085923"/>
            <a:ext cx="674348" cy="67434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229431" y="3104114"/>
            <a:ext cx="3086100" cy="685718"/>
            <a:chOff x="0" y="0"/>
            <a:chExt cx="812800" cy="18060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80601"/>
            </a:xfrm>
            <a:custGeom>
              <a:avLst/>
              <a:gdLst/>
              <a:ahLst/>
              <a:cxnLst/>
              <a:rect l="l" t="t" r="r" b="b"/>
              <a:pathLst>
                <a:path w="812800" h="180601">
                  <a:moveTo>
                    <a:pt x="90300" y="0"/>
                  </a:moveTo>
                  <a:lnTo>
                    <a:pt x="722500" y="0"/>
                  </a:lnTo>
                  <a:cubicBezTo>
                    <a:pt x="746449" y="0"/>
                    <a:pt x="769417" y="9514"/>
                    <a:pt x="786352" y="26448"/>
                  </a:cubicBezTo>
                  <a:cubicBezTo>
                    <a:pt x="803286" y="43383"/>
                    <a:pt x="812800" y="66351"/>
                    <a:pt x="812800" y="90300"/>
                  </a:cubicBezTo>
                  <a:lnTo>
                    <a:pt x="812800" y="90300"/>
                  </a:lnTo>
                  <a:cubicBezTo>
                    <a:pt x="812800" y="114249"/>
                    <a:pt x="803286" y="137218"/>
                    <a:pt x="786352" y="154152"/>
                  </a:cubicBezTo>
                  <a:cubicBezTo>
                    <a:pt x="769417" y="171087"/>
                    <a:pt x="746449" y="180601"/>
                    <a:pt x="722500" y="180601"/>
                  </a:cubicBezTo>
                  <a:lnTo>
                    <a:pt x="90300" y="180601"/>
                  </a:lnTo>
                  <a:cubicBezTo>
                    <a:pt x="66351" y="180601"/>
                    <a:pt x="43383" y="171087"/>
                    <a:pt x="26448" y="154152"/>
                  </a:cubicBezTo>
                  <a:cubicBezTo>
                    <a:pt x="9514" y="137218"/>
                    <a:pt x="0" y="114249"/>
                    <a:pt x="0" y="90300"/>
                  </a:cubicBezTo>
                  <a:lnTo>
                    <a:pt x="0" y="90300"/>
                  </a:lnTo>
                  <a:cubicBezTo>
                    <a:pt x="0" y="66351"/>
                    <a:pt x="9514" y="43383"/>
                    <a:pt x="26448" y="26448"/>
                  </a:cubicBezTo>
                  <a:cubicBezTo>
                    <a:pt x="43383" y="9514"/>
                    <a:pt x="66351" y="0"/>
                    <a:pt x="90300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237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40"/>
                </a:lnSpc>
                <a:spcBef>
                  <a:spcPct val="0"/>
                </a:spcBef>
              </a:pPr>
              <a:r>
                <a:rPr lang="en-US" sz="3000" spc="294">
                  <a:solidFill>
                    <a:srgbClr val="000000"/>
                  </a:solidFill>
                  <a:latin typeface="Comic Relief"/>
                </a:rPr>
                <a:t>Біологія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3698309" y="566237"/>
            <a:ext cx="10891382" cy="82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9"/>
              </a:lnSpc>
              <a:spcBef>
                <a:spcPct val="0"/>
              </a:spcBef>
            </a:pPr>
            <a:r>
              <a:rPr lang="en-US" sz="4835" spc="188">
                <a:solidFill>
                  <a:srgbClr val="FFFFFE"/>
                </a:solidFill>
                <a:latin typeface="Balmy"/>
              </a:rPr>
              <a:t>Що вивчають природничі науки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04740" y="4374108"/>
            <a:ext cx="3886914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spc="244">
                <a:solidFill>
                  <a:srgbClr val="FFFFFE"/>
                </a:solidFill>
                <a:latin typeface="Comic Relief"/>
              </a:rPr>
              <a:t>фізичні тіла та явища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610610" y="6371187"/>
            <a:ext cx="4601914" cy="3732517"/>
            <a:chOff x="0" y="0"/>
            <a:chExt cx="1277915" cy="103649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77915" cy="1036490"/>
            </a:xfrm>
            <a:custGeom>
              <a:avLst/>
              <a:gdLst/>
              <a:ahLst/>
              <a:cxnLst/>
              <a:rect l="l" t="t" r="r" b="b"/>
              <a:pathLst>
                <a:path w="1277915" h="1036490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004526"/>
                  </a:lnTo>
                  <a:cubicBezTo>
                    <a:pt x="1277915" y="1013003"/>
                    <a:pt x="1274547" y="1021134"/>
                    <a:pt x="1268553" y="1027128"/>
                  </a:cubicBezTo>
                  <a:cubicBezTo>
                    <a:pt x="1262558" y="1033123"/>
                    <a:pt x="1254428" y="1036490"/>
                    <a:pt x="1245951" y="1036490"/>
                  </a:cubicBezTo>
                  <a:lnTo>
                    <a:pt x="31964" y="1036490"/>
                  </a:lnTo>
                  <a:cubicBezTo>
                    <a:pt x="23487" y="1036490"/>
                    <a:pt x="15357" y="1033123"/>
                    <a:pt x="9362" y="1027128"/>
                  </a:cubicBezTo>
                  <a:cubicBezTo>
                    <a:pt x="3368" y="1021134"/>
                    <a:pt x="0" y="1013003"/>
                    <a:pt x="0" y="1004526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1075A8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277915" cy="108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222298" y="6371187"/>
            <a:ext cx="4601914" cy="3732517"/>
            <a:chOff x="0" y="0"/>
            <a:chExt cx="1277915" cy="103649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77915" cy="1036490"/>
            </a:xfrm>
            <a:custGeom>
              <a:avLst/>
              <a:gdLst/>
              <a:ahLst/>
              <a:cxnLst/>
              <a:rect l="l" t="t" r="r" b="b"/>
              <a:pathLst>
                <a:path w="1277915" h="1036490">
                  <a:moveTo>
                    <a:pt x="31964" y="0"/>
                  </a:moveTo>
                  <a:lnTo>
                    <a:pt x="1245951" y="0"/>
                  </a:lnTo>
                  <a:cubicBezTo>
                    <a:pt x="1254428" y="0"/>
                    <a:pt x="1262558" y="3368"/>
                    <a:pt x="1268553" y="9362"/>
                  </a:cubicBezTo>
                  <a:cubicBezTo>
                    <a:pt x="1274547" y="15357"/>
                    <a:pt x="1277915" y="23487"/>
                    <a:pt x="1277915" y="31964"/>
                  </a:cubicBezTo>
                  <a:lnTo>
                    <a:pt x="1277915" y="1004526"/>
                  </a:lnTo>
                  <a:cubicBezTo>
                    <a:pt x="1277915" y="1013003"/>
                    <a:pt x="1274547" y="1021134"/>
                    <a:pt x="1268553" y="1027128"/>
                  </a:cubicBezTo>
                  <a:cubicBezTo>
                    <a:pt x="1262558" y="1033123"/>
                    <a:pt x="1254428" y="1036490"/>
                    <a:pt x="1245951" y="1036490"/>
                  </a:cubicBezTo>
                  <a:lnTo>
                    <a:pt x="31964" y="1036490"/>
                  </a:lnTo>
                  <a:cubicBezTo>
                    <a:pt x="23487" y="1036490"/>
                    <a:pt x="15357" y="1033123"/>
                    <a:pt x="9362" y="1027128"/>
                  </a:cubicBezTo>
                  <a:cubicBezTo>
                    <a:pt x="3368" y="1021134"/>
                    <a:pt x="0" y="1013003"/>
                    <a:pt x="0" y="1004526"/>
                  </a:cubicBezTo>
                  <a:lnTo>
                    <a:pt x="0" y="31964"/>
                  </a:lnTo>
                  <a:cubicBezTo>
                    <a:pt x="0" y="23487"/>
                    <a:pt x="3368" y="15357"/>
                    <a:pt x="9362" y="9362"/>
                  </a:cubicBezTo>
                  <a:cubicBezTo>
                    <a:pt x="15357" y="3368"/>
                    <a:pt x="23487" y="0"/>
                    <a:pt x="31964" y="0"/>
                  </a:cubicBezTo>
                  <a:close/>
                </a:path>
              </a:pathLst>
            </a:custGeom>
            <a:solidFill>
              <a:srgbClr val="1075A8"/>
            </a:solidFill>
            <a:ln w="85725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277915" cy="1084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658925" y="5853038"/>
            <a:ext cx="674348" cy="674348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121067" y="5853038"/>
            <a:ext cx="674348" cy="674348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368516" y="6822661"/>
            <a:ext cx="3086100" cy="685718"/>
            <a:chOff x="0" y="0"/>
            <a:chExt cx="812800" cy="18060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180601"/>
            </a:xfrm>
            <a:custGeom>
              <a:avLst/>
              <a:gdLst/>
              <a:ahLst/>
              <a:cxnLst/>
              <a:rect l="l" t="t" r="r" b="b"/>
              <a:pathLst>
                <a:path w="812800" h="180601">
                  <a:moveTo>
                    <a:pt x="90300" y="0"/>
                  </a:moveTo>
                  <a:lnTo>
                    <a:pt x="722500" y="0"/>
                  </a:lnTo>
                  <a:cubicBezTo>
                    <a:pt x="746449" y="0"/>
                    <a:pt x="769417" y="9514"/>
                    <a:pt x="786352" y="26448"/>
                  </a:cubicBezTo>
                  <a:cubicBezTo>
                    <a:pt x="803286" y="43383"/>
                    <a:pt x="812800" y="66351"/>
                    <a:pt x="812800" y="90300"/>
                  </a:cubicBezTo>
                  <a:lnTo>
                    <a:pt x="812800" y="90300"/>
                  </a:lnTo>
                  <a:cubicBezTo>
                    <a:pt x="812800" y="114249"/>
                    <a:pt x="803286" y="137218"/>
                    <a:pt x="786352" y="154152"/>
                  </a:cubicBezTo>
                  <a:cubicBezTo>
                    <a:pt x="769417" y="171087"/>
                    <a:pt x="746449" y="180601"/>
                    <a:pt x="722500" y="180601"/>
                  </a:cubicBezTo>
                  <a:lnTo>
                    <a:pt x="90300" y="180601"/>
                  </a:lnTo>
                  <a:cubicBezTo>
                    <a:pt x="66351" y="180601"/>
                    <a:pt x="43383" y="171087"/>
                    <a:pt x="26448" y="154152"/>
                  </a:cubicBezTo>
                  <a:cubicBezTo>
                    <a:pt x="9514" y="137218"/>
                    <a:pt x="0" y="114249"/>
                    <a:pt x="0" y="90300"/>
                  </a:cubicBezTo>
                  <a:lnTo>
                    <a:pt x="0" y="90300"/>
                  </a:lnTo>
                  <a:cubicBezTo>
                    <a:pt x="0" y="66351"/>
                    <a:pt x="9514" y="43383"/>
                    <a:pt x="26448" y="26448"/>
                  </a:cubicBezTo>
                  <a:cubicBezTo>
                    <a:pt x="43383" y="9514"/>
                    <a:pt x="66351" y="0"/>
                    <a:pt x="90300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57150"/>
              <a:ext cx="812800" cy="237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40"/>
                </a:lnSpc>
                <a:spcBef>
                  <a:spcPct val="0"/>
                </a:spcBef>
              </a:pPr>
              <a:r>
                <a:rPr lang="en-US" sz="3000" spc="294">
                  <a:solidFill>
                    <a:srgbClr val="000000"/>
                  </a:solidFill>
                  <a:latin typeface="Comic Relief"/>
                </a:rPr>
                <a:t>Географія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980205" y="6822661"/>
            <a:ext cx="3086100" cy="685718"/>
            <a:chOff x="0" y="0"/>
            <a:chExt cx="812800" cy="180601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180601"/>
            </a:xfrm>
            <a:custGeom>
              <a:avLst/>
              <a:gdLst/>
              <a:ahLst/>
              <a:cxnLst/>
              <a:rect l="l" t="t" r="r" b="b"/>
              <a:pathLst>
                <a:path w="812800" h="180601">
                  <a:moveTo>
                    <a:pt x="90300" y="0"/>
                  </a:moveTo>
                  <a:lnTo>
                    <a:pt x="722500" y="0"/>
                  </a:lnTo>
                  <a:cubicBezTo>
                    <a:pt x="746449" y="0"/>
                    <a:pt x="769417" y="9514"/>
                    <a:pt x="786352" y="26448"/>
                  </a:cubicBezTo>
                  <a:cubicBezTo>
                    <a:pt x="803286" y="43383"/>
                    <a:pt x="812800" y="66351"/>
                    <a:pt x="812800" y="90300"/>
                  </a:cubicBezTo>
                  <a:lnTo>
                    <a:pt x="812800" y="90300"/>
                  </a:lnTo>
                  <a:cubicBezTo>
                    <a:pt x="812800" y="114249"/>
                    <a:pt x="803286" y="137218"/>
                    <a:pt x="786352" y="154152"/>
                  </a:cubicBezTo>
                  <a:cubicBezTo>
                    <a:pt x="769417" y="171087"/>
                    <a:pt x="746449" y="180601"/>
                    <a:pt x="722500" y="180601"/>
                  </a:cubicBezTo>
                  <a:lnTo>
                    <a:pt x="90300" y="180601"/>
                  </a:lnTo>
                  <a:cubicBezTo>
                    <a:pt x="66351" y="180601"/>
                    <a:pt x="43383" y="171087"/>
                    <a:pt x="26448" y="154152"/>
                  </a:cubicBezTo>
                  <a:cubicBezTo>
                    <a:pt x="9514" y="137218"/>
                    <a:pt x="0" y="114249"/>
                    <a:pt x="0" y="90300"/>
                  </a:cubicBezTo>
                  <a:lnTo>
                    <a:pt x="0" y="90300"/>
                  </a:lnTo>
                  <a:cubicBezTo>
                    <a:pt x="0" y="66351"/>
                    <a:pt x="9514" y="43383"/>
                    <a:pt x="26448" y="26448"/>
                  </a:cubicBezTo>
                  <a:cubicBezTo>
                    <a:pt x="43383" y="9514"/>
                    <a:pt x="66351" y="0"/>
                    <a:pt x="90300" y="0"/>
                  </a:cubicBezTo>
                  <a:close/>
                </a:path>
              </a:pathLst>
            </a:custGeom>
            <a:solidFill>
              <a:srgbClr val="FFFFFE"/>
            </a:solidFill>
            <a:ln cap="rnd">
              <a:noFill/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57150"/>
              <a:ext cx="812800" cy="237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40"/>
                </a:lnSpc>
                <a:spcBef>
                  <a:spcPct val="0"/>
                </a:spcBef>
              </a:pPr>
              <a:r>
                <a:rPr lang="en-US" sz="3000" spc="294">
                  <a:solidFill>
                    <a:srgbClr val="000000"/>
                  </a:solidFill>
                  <a:latin typeface="Comic Relief"/>
                </a:rPr>
                <a:t>Астрономія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7188132" y="4305300"/>
            <a:ext cx="3886914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spc="244">
                <a:solidFill>
                  <a:srgbClr val="FFFFFE"/>
                </a:solidFill>
                <a:latin typeface="Comic Relief"/>
              </a:rPr>
              <a:t>речовини та їх перетворення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845257" y="4437533"/>
            <a:ext cx="388691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spc="244">
                <a:solidFill>
                  <a:srgbClr val="FFFFFE"/>
                </a:solidFill>
                <a:latin typeface="Comic Relief"/>
              </a:rPr>
              <a:t>жива природа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968109" y="8199345"/>
            <a:ext cx="3886914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spc="244">
                <a:solidFill>
                  <a:srgbClr val="FFFFFE"/>
                </a:solidFill>
                <a:latin typeface="Comic Relief"/>
              </a:rPr>
              <a:t>природа Землі, людство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687050" y="8409204"/>
            <a:ext cx="388691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 spc="244">
                <a:solidFill>
                  <a:srgbClr val="FFFFFE"/>
                </a:solidFill>
                <a:latin typeface="Comic Relief"/>
              </a:rPr>
              <a:t>небесні тіла, Всесвіт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3387812" cy="14084399"/>
            <a:chOff x="0" y="0"/>
            <a:chExt cx="17850416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7706052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9" y="0"/>
                  </a:lnTo>
                  <a:lnTo>
                    <a:pt x="18779199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634834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8" y="0"/>
                  </a:lnTo>
                  <a:lnTo>
                    <a:pt x="18779198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35167" y="499675"/>
            <a:ext cx="11443814" cy="9411661"/>
          </a:xfrm>
          <a:custGeom>
            <a:avLst/>
            <a:gdLst/>
            <a:ahLst/>
            <a:cxnLst/>
            <a:rect l="l" t="t" r="r" b="b"/>
            <a:pathLst>
              <a:path w="11443814" h="9411661">
                <a:moveTo>
                  <a:pt x="0" y="0"/>
                </a:moveTo>
                <a:lnTo>
                  <a:pt x="11443814" y="0"/>
                </a:lnTo>
                <a:lnTo>
                  <a:pt x="11443814" y="9411661"/>
                </a:lnTo>
                <a:lnTo>
                  <a:pt x="0" y="9411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22" r="-15118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4312" r="-24312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42759" r="-4275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l="-24312" r="-2431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8"/>
              <a:stretch>
                <a:fillRect l="-85981" t="-34181" r="-14641" b="-805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31835" r="-31835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24312" r="-24312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935167" y="6880002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24312" r="-24312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39611" r="-39611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t="-494" b="-494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688186"/>
            <a:ext cx="3690681" cy="102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4"/>
              </a:lnSpc>
              <a:spcBef>
                <a:spcPct val="0"/>
              </a:spcBef>
            </a:pPr>
            <a:r>
              <a:rPr lang="en-US" sz="5867">
                <a:solidFill>
                  <a:srgbClr val="1075A8"/>
                </a:solidFill>
                <a:latin typeface="Now Heavy"/>
              </a:rPr>
              <a:t>Фізика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22065" y="2980976"/>
            <a:ext cx="6679674" cy="560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У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перекладі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грецької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“</a:t>
            </a:r>
            <a:r>
              <a:rPr lang="en-US" sz="3200" spc="313" dirty="0" err="1">
                <a:solidFill>
                  <a:srgbClr val="1075A8"/>
                </a:solidFill>
                <a:latin typeface="Comic Relief"/>
              </a:rPr>
              <a:t>фізика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”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означає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“</a:t>
            </a:r>
            <a:r>
              <a:rPr lang="en-US" sz="3200" spc="313" dirty="0" err="1">
                <a:solidFill>
                  <a:srgbClr val="1075A8"/>
                </a:solidFill>
                <a:latin typeface="Comic Relief"/>
              </a:rPr>
              <a:t>природа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”.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</a:p>
          <a:p>
            <a:pPr algn="ctr">
              <a:lnSpc>
                <a:spcPts val="4416"/>
              </a:lnSpc>
            </a:pP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Фізика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вивчає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фізичні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процеси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пов’язані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переміщенням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тіл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зміною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їх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форми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температури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і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т.д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.</a:t>
            </a:r>
          </a:p>
          <a:p>
            <a:pPr marL="0" lvl="1" indent="0" algn="ctr">
              <a:lnSpc>
                <a:spcPts val="4416"/>
              </a:lnSpc>
              <a:spcBef>
                <a:spcPct val="0"/>
              </a:spcBef>
            </a:pP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Наприклад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рухається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автомобіль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нагрівається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вода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летить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м’яч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горить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світло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діє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магніт</a:t>
            </a:r>
            <a:endParaRPr lang="en-US" sz="3200" spc="313" dirty="0">
              <a:solidFill>
                <a:srgbClr val="1290D1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3387812" cy="14084399"/>
            <a:chOff x="0" y="0"/>
            <a:chExt cx="17850416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7706052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9" y="0"/>
                  </a:lnTo>
                  <a:lnTo>
                    <a:pt x="18779199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634834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8" y="0"/>
                  </a:lnTo>
                  <a:lnTo>
                    <a:pt x="18779198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35167" y="434821"/>
            <a:ext cx="12234560" cy="9263000"/>
          </a:xfrm>
          <a:custGeom>
            <a:avLst/>
            <a:gdLst/>
            <a:ahLst/>
            <a:cxnLst/>
            <a:rect l="l" t="t" r="r" b="b"/>
            <a:pathLst>
              <a:path w="12234560" h="9263000">
                <a:moveTo>
                  <a:pt x="0" y="0"/>
                </a:moveTo>
                <a:lnTo>
                  <a:pt x="12234560" y="0"/>
                </a:lnTo>
                <a:lnTo>
                  <a:pt x="12234560" y="9263000"/>
                </a:lnTo>
                <a:lnTo>
                  <a:pt x="0" y="926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4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4219" r="-24219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38018" r="-38018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l="-24312" r="-2431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8"/>
              <a:stretch>
                <a:fillRect r="-66772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24312" r="-24312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t="-51577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935167" y="6880002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r="-49607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t="-17325" b="-17325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24242" r="-2424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688186"/>
            <a:ext cx="3690681" cy="102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4"/>
              </a:lnSpc>
              <a:spcBef>
                <a:spcPct val="0"/>
              </a:spcBef>
            </a:pPr>
            <a:r>
              <a:rPr lang="en-US" sz="5867">
                <a:solidFill>
                  <a:srgbClr val="1075A8"/>
                </a:solidFill>
                <a:latin typeface="Now Heavy"/>
              </a:rPr>
              <a:t>Хімія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9050" y="3643070"/>
            <a:ext cx="5414584" cy="334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416"/>
              </a:lnSpc>
              <a:spcBef>
                <a:spcPct val="0"/>
              </a:spcBef>
            </a:pP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Хімія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-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це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наука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про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речовини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їх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взаємне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перетворення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Вона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відіграє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надзвичайно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важливу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роль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у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виготовлені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ліків</a:t>
            </a:r>
            <a:endParaRPr lang="en-US" sz="3200" spc="313" dirty="0">
              <a:solidFill>
                <a:srgbClr val="1290D1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3387812" cy="14084399"/>
            <a:chOff x="0" y="0"/>
            <a:chExt cx="17850416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7706052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9" y="0"/>
                  </a:lnTo>
                  <a:lnTo>
                    <a:pt x="18779199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634834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8" y="0"/>
                  </a:lnTo>
                  <a:lnTo>
                    <a:pt x="18779198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35167" y="572054"/>
            <a:ext cx="13324320" cy="9142893"/>
          </a:xfrm>
          <a:custGeom>
            <a:avLst/>
            <a:gdLst/>
            <a:ahLst/>
            <a:cxnLst/>
            <a:rect l="l" t="t" r="r" b="b"/>
            <a:pathLst>
              <a:path w="13324320" h="9142893">
                <a:moveTo>
                  <a:pt x="0" y="0"/>
                </a:moveTo>
                <a:lnTo>
                  <a:pt x="13324320" y="0"/>
                </a:lnTo>
                <a:lnTo>
                  <a:pt x="13324320" y="9142892"/>
                </a:lnTo>
                <a:lnTo>
                  <a:pt x="0" y="914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139" r="-90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38818" r="-9806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4473" r="-60562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t="-25788" b="-25788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8"/>
              <a:stretch>
                <a:fillRect t="-494" b="-49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585" r="-585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15904" r="-15904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935167" y="6880002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24732" r="-24732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49021" r="-49021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24732" r="-2473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688186"/>
            <a:ext cx="3690681" cy="102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4"/>
              </a:lnSpc>
              <a:spcBef>
                <a:spcPct val="0"/>
              </a:spcBef>
            </a:pPr>
            <a:r>
              <a:rPr lang="en-US" sz="5867">
                <a:solidFill>
                  <a:srgbClr val="1075A8"/>
                </a:solidFill>
                <a:latin typeface="Now Heavy"/>
              </a:rPr>
              <a:t>Біологія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22065" y="2943534"/>
            <a:ext cx="6425185" cy="596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У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перекладі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давньогрецької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дослівно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означає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>
                <a:solidFill>
                  <a:srgbClr val="1075A8"/>
                </a:solidFill>
                <a:latin typeface="Comic Relief"/>
              </a:rPr>
              <a:t>“</a:t>
            </a:r>
            <a:r>
              <a:rPr lang="en-US" sz="2846" spc="278" dirty="0" err="1">
                <a:solidFill>
                  <a:srgbClr val="1075A8"/>
                </a:solidFill>
                <a:latin typeface="Comic Relief"/>
              </a:rPr>
              <a:t>наука</a:t>
            </a:r>
            <a:r>
              <a:rPr lang="en-US" sz="2846" spc="278" dirty="0">
                <a:solidFill>
                  <a:srgbClr val="1075A8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075A8"/>
                </a:solidFill>
                <a:latin typeface="Comic Relief"/>
              </a:rPr>
              <a:t>про</a:t>
            </a:r>
            <a:r>
              <a:rPr lang="en-US" sz="2846" spc="278" dirty="0">
                <a:solidFill>
                  <a:srgbClr val="1075A8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075A8"/>
                </a:solidFill>
                <a:latin typeface="Comic Relief"/>
              </a:rPr>
              <a:t>життя</a:t>
            </a:r>
            <a:r>
              <a:rPr lang="en-US" sz="2846" spc="278" dirty="0">
                <a:solidFill>
                  <a:srgbClr val="1075A8"/>
                </a:solidFill>
                <a:latin typeface="Comic Relief"/>
              </a:rPr>
              <a:t>”.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</a:p>
          <a:p>
            <a:pPr marL="0" lvl="1" indent="0" algn="ctr">
              <a:lnSpc>
                <a:spcPts val="3928"/>
              </a:lnSpc>
              <a:spcBef>
                <a:spcPct val="0"/>
              </a:spcBef>
            </a:pP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Біологія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вивчає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біологічні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явища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які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відбуваються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живими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організмами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Наприклад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проростання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насіння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рослин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як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дихають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організми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як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утворюються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плоди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та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насіння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чому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відбувається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явище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листопаду</a:t>
            </a:r>
            <a:r>
              <a:rPr lang="en-US" sz="2846" spc="278" dirty="0">
                <a:solidFill>
                  <a:srgbClr val="1290D1"/>
                </a:solidFill>
                <a:latin typeface="Comic Relief"/>
              </a:rPr>
              <a:t> і </a:t>
            </a:r>
            <a:r>
              <a:rPr lang="en-US" sz="2846" spc="278" dirty="0" err="1">
                <a:solidFill>
                  <a:srgbClr val="1290D1"/>
                </a:solidFill>
                <a:latin typeface="Comic Relief"/>
              </a:rPr>
              <a:t>т.д</a:t>
            </a:r>
            <a:endParaRPr lang="en-US" sz="2846" spc="278" dirty="0">
              <a:solidFill>
                <a:srgbClr val="1290D1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3387812" cy="14084399"/>
            <a:chOff x="0" y="0"/>
            <a:chExt cx="17850416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7706052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9" y="0"/>
                  </a:lnTo>
                  <a:lnTo>
                    <a:pt x="18779199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634834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8" y="0"/>
                  </a:lnTo>
                  <a:lnTo>
                    <a:pt x="18779198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35167" y="563790"/>
            <a:ext cx="16230600" cy="9134030"/>
          </a:xfrm>
          <a:custGeom>
            <a:avLst/>
            <a:gdLst/>
            <a:ahLst/>
            <a:cxnLst/>
            <a:rect l="l" t="t" r="r" b="b"/>
            <a:pathLst>
              <a:path w="16230600" h="9134030">
                <a:moveTo>
                  <a:pt x="0" y="0"/>
                </a:moveTo>
                <a:lnTo>
                  <a:pt x="16230600" y="0"/>
                </a:lnTo>
                <a:lnTo>
                  <a:pt x="16230600" y="9134031"/>
                </a:lnTo>
                <a:lnTo>
                  <a:pt x="0" y="913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71" r="-757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4312" r="-24312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24173" r="-2417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r="-48624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8"/>
              <a:stretch>
                <a:fillRect l="-1239" r="-123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24312" r="-24312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24312" r="-24312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935167" y="6880002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34453" r="-34453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24173" r="-24173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24312" r="-2431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688186"/>
            <a:ext cx="4247994" cy="102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4"/>
              </a:lnSpc>
              <a:spcBef>
                <a:spcPct val="0"/>
              </a:spcBef>
            </a:pPr>
            <a:r>
              <a:rPr lang="en-US" sz="5867">
                <a:solidFill>
                  <a:srgbClr val="1075A8"/>
                </a:solidFill>
                <a:latin typeface="Now Heavy"/>
              </a:rPr>
              <a:t>Географія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2980976"/>
            <a:ext cx="6121698" cy="5603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У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перекладі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грецької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означає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>
                <a:solidFill>
                  <a:srgbClr val="1075A8"/>
                </a:solidFill>
                <a:latin typeface="Comic Relief"/>
              </a:rPr>
              <a:t>“</a:t>
            </a:r>
            <a:r>
              <a:rPr lang="en-US" sz="3199" spc="313" dirty="0" err="1">
                <a:solidFill>
                  <a:srgbClr val="1075A8"/>
                </a:solidFill>
                <a:latin typeface="Comic Relief"/>
              </a:rPr>
              <a:t>землеопис</a:t>
            </a:r>
            <a:r>
              <a:rPr lang="en-US" sz="3199" spc="313" dirty="0">
                <a:solidFill>
                  <a:srgbClr val="1075A8"/>
                </a:solidFill>
                <a:latin typeface="Comic Relief"/>
              </a:rPr>
              <a:t>”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(“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гео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” -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земля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, “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графо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” -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пишу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).</a:t>
            </a:r>
          </a:p>
          <a:p>
            <a:pPr marL="0" lvl="1" indent="0" algn="ctr">
              <a:lnSpc>
                <a:spcPts val="4415"/>
              </a:lnSpc>
              <a:spcBef>
                <a:spcPct val="0"/>
              </a:spcBef>
            </a:pP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Географія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є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однією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найдавніших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наук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світу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Це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комплексна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наука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яка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вивчає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природу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Землі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населення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та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його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господарську</a:t>
            </a:r>
            <a:r>
              <a:rPr lang="en-US" sz="3199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199" spc="313" dirty="0" err="1">
                <a:solidFill>
                  <a:srgbClr val="1290D1"/>
                </a:solidFill>
                <a:latin typeface="Comic Relief"/>
              </a:rPr>
              <a:t>діяльність</a:t>
            </a:r>
            <a:endParaRPr lang="en-US" sz="3199" spc="313" dirty="0">
              <a:solidFill>
                <a:srgbClr val="1290D1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3635" y="-1898699"/>
            <a:ext cx="13387812" cy="14084399"/>
            <a:chOff x="0" y="0"/>
            <a:chExt cx="17850416" cy="18779198"/>
          </a:xfrm>
        </p:grpSpPr>
        <p:sp>
          <p:nvSpPr>
            <p:cNvPr id="3" name="Freeform 3"/>
            <p:cNvSpPr/>
            <p:nvPr/>
          </p:nvSpPr>
          <p:spPr>
            <a:xfrm rot="-5400000">
              <a:off x="7706052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9" y="0"/>
                  </a:lnTo>
                  <a:lnTo>
                    <a:pt x="18779199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-8634834" y="8634834"/>
              <a:ext cx="18779198" cy="1509530"/>
            </a:xfrm>
            <a:custGeom>
              <a:avLst/>
              <a:gdLst/>
              <a:ahLst/>
              <a:cxnLst/>
              <a:rect l="l" t="t" r="r" b="b"/>
              <a:pathLst>
                <a:path w="18779198" h="1509530">
                  <a:moveTo>
                    <a:pt x="0" y="0"/>
                  </a:moveTo>
                  <a:lnTo>
                    <a:pt x="18779198" y="0"/>
                  </a:lnTo>
                  <a:lnTo>
                    <a:pt x="18779198" y="1509530"/>
                  </a:lnTo>
                  <a:lnTo>
                    <a:pt x="0" y="1509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127" t="-190551" r="-912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35167" y="413333"/>
            <a:ext cx="11215809" cy="9460333"/>
          </a:xfrm>
          <a:custGeom>
            <a:avLst/>
            <a:gdLst/>
            <a:ahLst/>
            <a:cxnLst/>
            <a:rect l="l" t="t" r="r" b="b"/>
            <a:pathLst>
              <a:path w="11215809" h="9460333">
                <a:moveTo>
                  <a:pt x="0" y="0"/>
                </a:moveTo>
                <a:lnTo>
                  <a:pt x="11215810" y="0"/>
                </a:lnTo>
                <a:lnTo>
                  <a:pt x="11215810" y="9460334"/>
                </a:lnTo>
                <a:lnTo>
                  <a:pt x="0" y="9460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77" r="-7477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5167" y="841212"/>
            <a:ext cx="2692317" cy="2689796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l="-24173" r="-24173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H="1" flipV="1">
            <a:off x="-9539981" y="2230377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74210" y="902979"/>
            <a:ext cx="2692317" cy="2689796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24312" r="-24312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011520" y="902979"/>
            <a:ext cx="2692317" cy="2689796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l="-24312" r="-2431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935167" y="3860607"/>
            <a:ext cx="2692317" cy="2689796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8"/>
              <a:stretch>
                <a:fillRect l="-24312" r="-24312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74210" y="3922374"/>
            <a:ext cx="2692317" cy="2689796"/>
            <a:chOff x="0" y="0"/>
            <a:chExt cx="3255264" cy="32522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9"/>
              <a:stretch>
                <a:fillRect l="-24312" r="-24312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011520" y="3922374"/>
            <a:ext cx="2692317" cy="2689796"/>
            <a:chOff x="0" y="0"/>
            <a:chExt cx="3255264" cy="3252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0"/>
              <a:stretch>
                <a:fillRect l="-24312" r="-24312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935167" y="6880002"/>
            <a:ext cx="2692317" cy="2689796"/>
            <a:chOff x="0" y="0"/>
            <a:chExt cx="3255264" cy="32522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1"/>
              <a:stretch>
                <a:fillRect l="-21366" r="-21366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974210" y="6941768"/>
            <a:ext cx="2692317" cy="2689796"/>
            <a:chOff x="0" y="0"/>
            <a:chExt cx="3255264" cy="3252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38018" r="-38018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1520" y="6941768"/>
            <a:ext cx="2692317" cy="2689796"/>
            <a:chOff x="0" y="0"/>
            <a:chExt cx="3255264" cy="32522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t="-747" b="-747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TextBox 36"/>
          <p:cNvSpPr txBox="1"/>
          <p:nvPr/>
        </p:nvSpPr>
        <p:spPr>
          <a:xfrm>
            <a:off x="1682540" y="1688186"/>
            <a:ext cx="4598195" cy="1020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4"/>
              </a:lnSpc>
              <a:spcBef>
                <a:spcPct val="0"/>
              </a:spcBef>
            </a:pPr>
            <a:r>
              <a:rPr lang="en-US" sz="5867">
                <a:solidFill>
                  <a:srgbClr val="1075A8"/>
                </a:solidFill>
                <a:latin typeface="Now Heavy"/>
              </a:rPr>
              <a:t>Астрономія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3330618"/>
            <a:ext cx="6046319" cy="503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У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перекладі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означає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“</a:t>
            </a:r>
            <a:r>
              <a:rPr lang="en-US" sz="3200" spc="313" dirty="0" err="1">
                <a:solidFill>
                  <a:srgbClr val="1075A8"/>
                </a:solidFill>
                <a:latin typeface="Comic Relief"/>
              </a:rPr>
              <a:t>наука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075A8"/>
                </a:solidFill>
                <a:latin typeface="Comic Relief"/>
              </a:rPr>
              <a:t>про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075A8"/>
                </a:solidFill>
                <a:latin typeface="Comic Relief"/>
              </a:rPr>
              <a:t>космос</a:t>
            </a:r>
            <a:r>
              <a:rPr lang="en-US" sz="3200" spc="313" dirty="0">
                <a:solidFill>
                  <a:srgbClr val="1075A8"/>
                </a:solidFill>
                <a:latin typeface="Comic Relief"/>
              </a:rPr>
              <a:t>”.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</a:p>
          <a:p>
            <a:pPr marL="0" lvl="1" indent="0" algn="ctr">
              <a:lnSpc>
                <a:spcPts val="4416"/>
              </a:lnSpc>
              <a:spcBef>
                <a:spcPct val="0"/>
              </a:spcBef>
            </a:pP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Астрономія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досліджує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і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вивчає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астрономічні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явища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які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пов’язані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з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рухом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небесних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тіл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Наприклад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зміна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дня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і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ночі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рух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комет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падіння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метеорита</a:t>
            </a:r>
            <a:r>
              <a:rPr lang="en-US" sz="3200" spc="313" dirty="0">
                <a:solidFill>
                  <a:srgbClr val="1290D1"/>
                </a:solidFill>
                <a:latin typeface="Comic Relief"/>
              </a:rPr>
              <a:t> і </a:t>
            </a:r>
            <a:r>
              <a:rPr lang="en-US" sz="3200" spc="313" dirty="0" err="1">
                <a:solidFill>
                  <a:srgbClr val="1290D1"/>
                </a:solidFill>
                <a:latin typeface="Comic Relief"/>
              </a:rPr>
              <a:t>т.д</a:t>
            </a:r>
            <a:endParaRPr lang="en-US" sz="3200" spc="313" dirty="0">
              <a:solidFill>
                <a:srgbClr val="1290D1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4838" y="1007524"/>
            <a:ext cx="15884497" cy="8250776"/>
            <a:chOff x="0" y="0"/>
            <a:chExt cx="4791052" cy="2488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1052" cy="2488583"/>
            </a:xfrm>
            <a:custGeom>
              <a:avLst/>
              <a:gdLst/>
              <a:ahLst/>
              <a:cxnLst/>
              <a:rect l="l" t="t" r="r" b="b"/>
              <a:pathLst>
                <a:path w="4791052" h="2488583">
                  <a:moveTo>
                    <a:pt x="16571" y="0"/>
                  </a:moveTo>
                  <a:lnTo>
                    <a:pt x="4774481" y="0"/>
                  </a:lnTo>
                  <a:cubicBezTo>
                    <a:pt x="4778875" y="0"/>
                    <a:pt x="4783091" y="1746"/>
                    <a:pt x="4786198" y="4854"/>
                  </a:cubicBezTo>
                  <a:cubicBezTo>
                    <a:pt x="4789306" y="7961"/>
                    <a:pt x="4791052" y="12176"/>
                    <a:pt x="4791052" y="16571"/>
                  </a:cubicBezTo>
                  <a:lnTo>
                    <a:pt x="4791052" y="2472012"/>
                  </a:lnTo>
                  <a:cubicBezTo>
                    <a:pt x="4791052" y="2476407"/>
                    <a:pt x="4789306" y="2480622"/>
                    <a:pt x="4786198" y="2483730"/>
                  </a:cubicBezTo>
                  <a:cubicBezTo>
                    <a:pt x="4783091" y="2486838"/>
                    <a:pt x="4778875" y="2488583"/>
                    <a:pt x="4774481" y="2488583"/>
                  </a:cubicBezTo>
                  <a:lnTo>
                    <a:pt x="16571" y="2488583"/>
                  </a:lnTo>
                  <a:cubicBezTo>
                    <a:pt x="12176" y="2488583"/>
                    <a:pt x="7961" y="2486838"/>
                    <a:pt x="4854" y="2483730"/>
                  </a:cubicBezTo>
                  <a:cubicBezTo>
                    <a:pt x="1746" y="2480622"/>
                    <a:pt x="0" y="2476407"/>
                    <a:pt x="0" y="2472012"/>
                  </a:cubicBezTo>
                  <a:lnTo>
                    <a:pt x="0" y="16571"/>
                  </a:lnTo>
                  <a:cubicBezTo>
                    <a:pt x="0" y="12176"/>
                    <a:pt x="1746" y="7961"/>
                    <a:pt x="4854" y="4854"/>
                  </a:cubicBezTo>
                  <a:cubicBezTo>
                    <a:pt x="7961" y="1746"/>
                    <a:pt x="12176" y="0"/>
                    <a:pt x="16571" y="0"/>
                  </a:cubicBezTo>
                  <a:close/>
                </a:path>
              </a:pathLst>
            </a:custGeom>
            <a:solidFill>
              <a:srgbClr val="1290D1">
                <a:alpha val="9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1052" cy="2536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1864754" y="2096246"/>
            <a:ext cx="4712951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15604333" y="2029571"/>
            <a:ext cx="5031037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-135988" y="-1039292"/>
            <a:ext cx="18423988" cy="12274982"/>
          </a:xfrm>
          <a:custGeom>
            <a:avLst/>
            <a:gdLst/>
            <a:ahLst/>
            <a:cxnLst/>
            <a:rect l="l" t="t" r="r" b="b"/>
            <a:pathLst>
              <a:path w="18423988" h="12274982">
                <a:moveTo>
                  <a:pt x="0" y="0"/>
                </a:moveTo>
                <a:lnTo>
                  <a:pt x="18423988" y="0"/>
                </a:lnTo>
                <a:lnTo>
                  <a:pt x="18423988" y="12274982"/>
                </a:lnTo>
                <a:lnTo>
                  <a:pt x="0" y="1227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22065" y="3597442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49" y="0"/>
                </a:lnTo>
                <a:lnTo>
                  <a:pt x="2756349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97930" y="1557900"/>
            <a:ext cx="10892141" cy="95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49"/>
              </a:lnSpc>
              <a:spcBef>
                <a:spcPct val="0"/>
              </a:spcBef>
            </a:pPr>
            <a:r>
              <a:rPr lang="en-US" sz="5535" spc="215">
                <a:solidFill>
                  <a:srgbClr val="FFFFFE"/>
                </a:solidFill>
                <a:latin typeface="Balmy"/>
              </a:rPr>
              <a:t>Інтеграція наук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9788" y="4820452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геофізика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1585" y="2533872"/>
            <a:ext cx="15937750" cy="81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7"/>
              </a:lnSpc>
            </a:pPr>
            <a:r>
              <a:rPr lang="en-US" sz="2360" spc="118">
                <a:solidFill>
                  <a:srgbClr val="FFFFFE"/>
                </a:solidFill>
                <a:latin typeface="Comic Relief"/>
              </a:rPr>
              <a:t>Інтеграція наук - це синтез знань, об’днання наук із метою розв’язання окремих проблем, найскладніші з яких науковці часто вирішують у співпраці</a:t>
            </a:r>
          </a:p>
        </p:txBody>
      </p:sp>
      <p:sp>
        <p:nvSpPr>
          <p:cNvPr id="14" name="Freeform 14"/>
          <p:cNvSpPr/>
          <p:nvPr/>
        </p:nvSpPr>
        <p:spPr>
          <a:xfrm>
            <a:off x="2924792" y="6594391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50" y="0"/>
                </a:lnTo>
                <a:lnTo>
                  <a:pt x="2756350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31839" y="3720025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49" y="0"/>
                </a:lnTo>
                <a:lnTo>
                  <a:pt x="2756349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41613" y="3720025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49" y="0"/>
                </a:lnTo>
                <a:lnTo>
                  <a:pt x="2756349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02084" y="3597442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49" y="0"/>
                </a:lnTo>
                <a:lnTo>
                  <a:pt x="2756349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778912" y="6594391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49" y="0"/>
                </a:lnTo>
                <a:lnTo>
                  <a:pt x="2756349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75559" y="6594391"/>
            <a:ext cx="2756349" cy="2756349"/>
          </a:xfrm>
          <a:custGeom>
            <a:avLst/>
            <a:gdLst/>
            <a:ahLst/>
            <a:cxnLst/>
            <a:rect l="l" t="t" r="r" b="b"/>
            <a:pathLst>
              <a:path w="2756349" h="2756349">
                <a:moveTo>
                  <a:pt x="0" y="0"/>
                </a:moveTo>
                <a:lnTo>
                  <a:pt x="2756350" y="0"/>
                </a:lnTo>
                <a:lnTo>
                  <a:pt x="2756350" y="2756349"/>
                </a:lnTo>
                <a:lnTo>
                  <a:pt x="0" y="275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119562" y="4820452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астрофізика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29336" y="4819522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Біофізика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89808" y="4819522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геологія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12516" y="7694818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метеорологія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37899" y="7694818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ґрунтознавство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66577" y="7694818"/>
            <a:ext cx="3580903" cy="48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83" spc="2">
                <a:solidFill>
                  <a:srgbClr val="1075A8"/>
                </a:solidFill>
                <a:latin typeface="Balmy"/>
              </a:rPr>
              <a:t>океанографія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601984" cy="10287000"/>
            <a:chOff x="0" y="0"/>
            <a:chExt cx="94867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671" cy="2709333"/>
            </a:xfrm>
            <a:custGeom>
              <a:avLst/>
              <a:gdLst/>
              <a:ahLst/>
              <a:cxnLst/>
              <a:rect l="l" t="t" r="r" b="b"/>
              <a:pathLst>
                <a:path w="948671" h="2709333">
                  <a:moveTo>
                    <a:pt x="0" y="0"/>
                  </a:moveTo>
                  <a:lnTo>
                    <a:pt x="948671" y="0"/>
                  </a:lnTo>
                  <a:lnTo>
                    <a:pt x="9486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4867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568430" y="0"/>
            <a:ext cx="11170414" cy="10760731"/>
          </a:xfrm>
          <a:custGeom>
            <a:avLst/>
            <a:gdLst/>
            <a:ahLst/>
            <a:cxnLst/>
            <a:rect l="l" t="t" r="r" b="b"/>
            <a:pathLst>
              <a:path w="11170414" h="10760731">
                <a:moveTo>
                  <a:pt x="0" y="0"/>
                </a:moveTo>
                <a:lnTo>
                  <a:pt x="11170414" y="0"/>
                </a:lnTo>
                <a:lnTo>
                  <a:pt x="11170414" y="10760731"/>
                </a:lnTo>
                <a:lnTo>
                  <a:pt x="0" y="10760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5378" r="-55879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2961528" y="4664812"/>
            <a:ext cx="14084399" cy="957375"/>
          </a:xfrm>
          <a:custGeom>
            <a:avLst/>
            <a:gdLst/>
            <a:ahLst/>
            <a:cxnLst/>
            <a:rect l="l" t="t" r="r" b="b"/>
            <a:pathLst>
              <a:path w="14084399" h="957375">
                <a:moveTo>
                  <a:pt x="0" y="0"/>
                </a:moveTo>
                <a:lnTo>
                  <a:pt x="14084399" y="0"/>
                </a:lnTo>
                <a:lnTo>
                  <a:pt x="14084399" y="957376"/>
                </a:lnTo>
                <a:lnTo>
                  <a:pt x="0" y="9573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0551"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4080672" y="2445204"/>
          <a:ext cx="13425907" cy="2076450"/>
        </p:xfrm>
        <a:graphic>
          <a:graphicData uri="http://schemas.openxmlformats.org/drawingml/2006/table">
            <a:tbl>
              <a:tblPr/>
              <a:tblGrid>
                <a:gridCol w="2627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7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6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075A8"/>
                          </a:solidFill>
                          <a:latin typeface="Balmy"/>
                        </a:rPr>
                        <a:t>ФІЗИКА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075A8"/>
                          </a:solidFill>
                          <a:latin typeface="Balmy"/>
                        </a:rPr>
                        <a:t>ХІМІЯ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075A8"/>
                          </a:solidFill>
                          <a:latin typeface="Balmy"/>
                        </a:rPr>
                        <a:t>БІОЛОГІЯ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075A8"/>
                          </a:solidFill>
                          <a:latin typeface="Balmy"/>
                        </a:rPr>
                        <a:t>ГЕОГРАФІЯ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075A8"/>
                          </a:solidFill>
                          <a:latin typeface="Balmy"/>
                        </a:rPr>
                        <a:t>АСТРОНОМІЯ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075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5347555" y="306142"/>
            <a:ext cx="10892141" cy="95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49"/>
              </a:lnSpc>
              <a:spcBef>
                <a:spcPct val="0"/>
              </a:spcBef>
            </a:pPr>
            <a:r>
              <a:rPr lang="en-US" sz="5535" spc="215">
                <a:solidFill>
                  <a:srgbClr val="1290D1"/>
                </a:solidFill>
                <a:latin typeface="Balmy"/>
              </a:rPr>
              <a:t>Знайди відповідність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95948" y="1592441"/>
            <a:ext cx="13995355" cy="47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28"/>
              </a:lnSpc>
              <a:spcBef>
                <a:spcPct val="0"/>
              </a:spcBef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Установи відповідність між явищами і науками, які їх вивчають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27224" y="4693104"/>
            <a:ext cx="9885171" cy="543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Падіння листя з дерев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Горіння вугілля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Проростання насіння рослин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Виверження вулкана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Рух планет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Падіння метеорита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Сильний дощ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Зміна дня і ночі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Рух автомобіля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Гниття листя</a:t>
            </a:r>
          </a:p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1290D1"/>
                </a:solidFill>
                <a:latin typeface="Comic Relief"/>
              </a:rPr>
              <a:t>Дихання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791283" y="2982701"/>
            <a:ext cx="3983744" cy="1145326"/>
          </a:xfrm>
          <a:custGeom>
            <a:avLst/>
            <a:gdLst/>
            <a:ahLst/>
            <a:cxnLst/>
            <a:rect l="l" t="t" r="r" b="b"/>
            <a:pathLst>
              <a:path w="3983744" h="1145326">
                <a:moveTo>
                  <a:pt x="0" y="0"/>
                </a:moveTo>
                <a:lnTo>
                  <a:pt x="3983744" y="0"/>
                </a:lnTo>
                <a:lnTo>
                  <a:pt x="3983744" y="1145327"/>
                </a:lnTo>
                <a:lnTo>
                  <a:pt x="0" y="1145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791283" y="-428379"/>
            <a:ext cx="3983744" cy="398374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6643" r="-2664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0800000">
            <a:off x="12316639" y="8560431"/>
            <a:ext cx="4466516" cy="1284123"/>
          </a:xfrm>
          <a:custGeom>
            <a:avLst/>
            <a:gdLst/>
            <a:ahLst/>
            <a:cxnLst/>
            <a:rect l="l" t="t" r="r" b="b"/>
            <a:pathLst>
              <a:path w="4466516" h="1284123">
                <a:moveTo>
                  <a:pt x="0" y="0"/>
                </a:moveTo>
                <a:lnTo>
                  <a:pt x="4466516" y="0"/>
                </a:lnTo>
                <a:lnTo>
                  <a:pt x="4466516" y="1284123"/>
                </a:lnTo>
                <a:lnTo>
                  <a:pt x="0" y="1284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316639" y="4735976"/>
            <a:ext cx="4466516" cy="446651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r="-5012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0800000">
            <a:off x="1028700" y="6591041"/>
            <a:ext cx="10527839" cy="3026754"/>
          </a:xfrm>
          <a:custGeom>
            <a:avLst/>
            <a:gdLst/>
            <a:ahLst/>
            <a:cxnLst/>
            <a:rect l="l" t="t" r="r" b="b"/>
            <a:pathLst>
              <a:path w="10527839" h="3026754">
                <a:moveTo>
                  <a:pt x="0" y="0"/>
                </a:moveTo>
                <a:lnTo>
                  <a:pt x="10527839" y="0"/>
                </a:lnTo>
                <a:lnTo>
                  <a:pt x="10527839" y="3026754"/>
                </a:lnTo>
                <a:lnTo>
                  <a:pt x="0" y="302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1202352"/>
            <a:ext cx="10212546" cy="7014038"/>
            <a:chOff x="0" y="0"/>
            <a:chExt cx="3080289" cy="21155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80289" cy="2115561"/>
            </a:xfrm>
            <a:custGeom>
              <a:avLst/>
              <a:gdLst/>
              <a:ahLst/>
              <a:cxnLst/>
              <a:rect l="l" t="t" r="r" b="b"/>
              <a:pathLst>
                <a:path w="3080289" h="2115561">
                  <a:moveTo>
                    <a:pt x="25775" y="0"/>
                  </a:moveTo>
                  <a:lnTo>
                    <a:pt x="3054514" y="0"/>
                  </a:lnTo>
                  <a:cubicBezTo>
                    <a:pt x="3068749" y="0"/>
                    <a:pt x="3080289" y="11540"/>
                    <a:pt x="3080289" y="25775"/>
                  </a:cubicBezTo>
                  <a:lnTo>
                    <a:pt x="3080289" y="2089786"/>
                  </a:lnTo>
                  <a:cubicBezTo>
                    <a:pt x="3080289" y="2104021"/>
                    <a:pt x="3068749" y="2115561"/>
                    <a:pt x="3054514" y="2115561"/>
                  </a:cubicBezTo>
                  <a:lnTo>
                    <a:pt x="25775" y="2115561"/>
                  </a:lnTo>
                  <a:cubicBezTo>
                    <a:pt x="18939" y="2115561"/>
                    <a:pt x="12383" y="2112845"/>
                    <a:pt x="7549" y="2108012"/>
                  </a:cubicBezTo>
                  <a:cubicBezTo>
                    <a:pt x="2716" y="2103178"/>
                    <a:pt x="0" y="2096622"/>
                    <a:pt x="0" y="2089786"/>
                  </a:cubicBezTo>
                  <a:lnTo>
                    <a:pt x="0" y="25775"/>
                  </a:lnTo>
                  <a:cubicBezTo>
                    <a:pt x="0" y="11540"/>
                    <a:pt x="11540" y="0"/>
                    <a:pt x="25775" y="0"/>
                  </a:cubicBezTo>
                  <a:close/>
                </a:path>
              </a:pathLst>
            </a:custGeom>
            <a:solidFill>
              <a:srgbClr val="1290D1">
                <a:alpha val="9568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080289" cy="2163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10497918" y="3765971"/>
            <a:ext cx="2572237" cy="739518"/>
          </a:xfrm>
          <a:custGeom>
            <a:avLst/>
            <a:gdLst/>
            <a:ahLst/>
            <a:cxnLst/>
            <a:rect l="l" t="t" r="r" b="b"/>
            <a:pathLst>
              <a:path w="2572237" h="739518">
                <a:moveTo>
                  <a:pt x="0" y="0"/>
                </a:moveTo>
                <a:lnTo>
                  <a:pt x="2572237" y="0"/>
                </a:lnTo>
                <a:lnTo>
                  <a:pt x="2572237" y="739518"/>
                </a:lnTo>
                <a:lnTo>
                  <a:pt x="0" y="739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497918" y="1563493"/>
            <a:ext cx="2572237" cy="257223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38570" b="-11493"/>
              </a:stretch>
            </a:blipFill>
          </p:spPr>
        </p:sp>
      </p:grpSp>
      <p:sp>
        <p:nvSpPr>
          <p:cNvPr id="15" name="AutoShape 15"/>
          <p:cNvSpPr/>
          <p:nvPr/>
        </p:nvSpPr>
        <p:spPr>
          <a:xfrm flipH="1">
            <a:off x="1422022" y="4538826"/>
            <a:ext cx="2877312" cy="0"/>
          </a:xfrm>
          <a:prstGeom prst="line">
            <a:avLst/>
          </a:prstGeom>
          <a:ln w="66675" cap="flat">
            <a:solidFill>
              <a:srgbClr val="F6F6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65266" y="2718240"/>
            <a:ext cx="9032652" cy="100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71"/>
              </a:lnSpc>
            </a:pPr>
            <a:r>
              <a:rPr lang="en-US" sz="7725" spc="-200">
                <a:solidFill>
                  <a:srgbClr val="FFFFFE"/>
                </a:solidFill>
                <a:latin typeface="Comic Relief"/>
              </a:rPr>
              <a:t>Домашнє завдання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9007" y="5095875"/>
            <a:ext cx="9885171" cy="47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846" spc="278">
                <a:solidFill>
                  <a:srgbClr val="FFFFFF"/>
                </a:solidFill>
                <a:latin typeface="Comic Relief"/>
                <a:ea typeface="Comic Relief"/>
              </a:rPr>
              <a:t>Опрацювати § 1, завдання 3 сторінка 8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59186" y="0"/>
            <a:ext cx="6828814" cy="10287000"/>
            <a:chOff x="0" y="0"/>
            <a:chExt cx="179853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8535" cy="2709333"/>
            </a:xfrm>
            <a:custGeom>
              <a:avLst/>
              <a:gdLst/>
              <a:ahLst/>
              <a:cxnLst/>
              <a:rect l="l" t="t" r="r" b="b"/>
              <a:pathLst>
                <a:path w="1798535" h="2709333">
                  <a:moveTo>
                    <a:pt x="0" y="0"/>
                  </a:moveTo>
                  <a:lnTo>
                    <a:pt x="1798535" y="0"/>
                  </a:lnTo>
                  <a:lnTo>
                    <a:pt x="179853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853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59186" y="0"/>
            <a:ext cx="6828814" cy="10249627"/>
          </a:xfrm>
          <a:custGeom>
            <a:avLst/>
            <a:gdLst/>
            <a:ahLst/>
            <a:cxnLst/>
            <a:rect l="l" t="t" r="r" b="b"/>
            <a:pathLst>
              <a:path w="6828814" h="10249627">
                <a:moveTo>
                  <a:pt x="0" y="0"/>
                </a:moveTo>
                <a:lnTo>
                  <a:pt x="6828814" y="0"/>
                </a:lnTo>
                <a:lnTo>
                  <a:pt x="6828814" y="10249627"/>
                </a:lnTo>
                <a:lnTo>
                  <a:pt x="0" y="10249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9060" y="2687862"/>
            <a:ext cx="8584940" cy="48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8"/>
              </a:lnSpc>
            </a:pPr>
            <a:r>
              <a:rPr lang="en-US" sz="3491" spc="342">
                <a:solidFill>
                  <a:srgbClr val="1290D1"/>
                </a:solidFill>
                <a:latin typeface="Comic Relief"/>
              </a:rPr>
              <a:t>Природничі науки вивчають явища природи, опираючись на спостереження й досліди. Для дослідження можна обрати будь-яке тіло, систему тіл, явище або процес. Важливо зрозуміти, що конкретно ти вивчатимеш, і сформувати мету дослідження</a:t>
            </a:r>
          </a:p>
        </p:txBody>
      </p:sp>
      <p:sp>
        <p:nvSpPr>
          <p:cNvPr id="9" name="Freeform 9"/>
          <p:cNvSpPr/>
          <p:nvPr/>
        </p:nvSpPr>
        <p:spPr>
          <a:xfrm>
            <a:off x="8604271" y="1140015"/>
            <a:ext cx="4541011" cy="7181334"/>
          </a:xfrm>
          <a:custGeom>
            <a:avLst/>
            <a:gdLst/>
            <a:ahLst/>
            <a:cxnLst/>
            <a:rect l="l" t="t" r="r" b="b"/>
            <a:pathLst>
              <a:path w="4541011" h="7181334">
                <a:moveTo>
                  <a:pt x="0" y="0"/>
                </a:moveTo>
                <a:lnTo>
                  <a:pt x="4541011" y="0"/>
                </a:lnTo>
                <a:lnTo>
                  <a:pt x="4541011" y="7181334"/>
                </a:lnTo>
                <a:lnTo>
                  <a:pt x="0" y="7181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8997" y="-765136"/>
            <a:ext cx="4268661" cy="11453344"/>
            <a:chOff x="0" y="0"/>
            <a:chExt cx="1287506" cy="3454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7506" cy="3454536"/>
            </a:xfrm>
            <a:custGeom>
              <a:avLst/>
              <a:gdLst/>
              <a:ahLst/>
              <a:cxnLst/>
              <a:rect l="l" t="t" r="r" b="b"/>
              <a:pathLst>
                <a:path w="1287506" h="3454536">
                  <a:moveTo>
                    <a:pt x="61665" y="0"/>
                  </a:moveTo>
                  <a:lnTo>
                    <a:pt x="1225841" y="0"/>
                  </a:lnTo>
                  <a:cubicBezTo>
                    <a:pt x="1259897" y="0"/>
                    <a:pt x="1287506" y="27608"/>
                    <a:pt x="1287506" y="61665"/>
                  </a:cubicBezTo>
                  <a:lnTo>
                    <a:pt x="1287506" y="3392872"/>
                  </a:lnTo>
                  <a:cubicBezTo>
                    <a:pt x="1287506" y="3426928"/>
                    <a:pt x="1259897" y="3454536"/>
                    <a:pt x="1225841" y="3454536"/>
                  </a:cubicBezTo>
                  <a:lnTo>
                    <a:pt x="61665" y="3454536"/>
                  </a:lnTo>
                  <a:cubicBezTo>
                    <a:pt x="27608" y="3454536"/>
                    <a:pt x="0" y="3426928"/>
                    <a:pt x="0" y="3392872"/>
                  </a:cubicBezTo>
                  <a:lnTo>
                    <a:pt x="0" y="61665"/>
                  </a:lnTo>
                  <a:cubicBezTo>
                    <a:pt x="0" y="27608"/>
                    <a:pt x="27608" y="0"/>
                    <a:pt x="61665" y="0"/>
                  </a:cubicBezTo>
                  <a:close/>
                </a:path>
              </a:pathLst>
            </a:custGeom>
            <a:solidFill>
              <a:srgbClr val="FFFFFE">
                <a:alpha val="9568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87506" cy="3502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3474" y="408571"/>
            <a:ext cx="6345588" cy="9518382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>
                <a:alphaModFix amt="82000"/>
              </a:blip>
              <a:stretch>
                <a:fillRect l="-62570" r="-6257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321758" y="2193270"/>
            <a:ext cx="9576408" cy="6625509"/>
            <a:chOff x="0" y="0"/>
            <a:chExt cx="2888418" cy="19983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8418" cy="1998373"/>
            </a:xfrm>
            <a:custGeom>
              <a:avLst/>
              <a:gdLst/>
              <a:ahLst/>
              <a:cxnLst/>
              <a:rect l="l" t="t" r="r" b="b"/>
              <a:pathLst>
                <a:path w="2888418" h="1998373">
                  <a:moveTo>
                    <a:pt x="27487" y="0"/>
                  </a:moveTo>
                  <a:lnTo>
                    <a:pt x="2860931" y="0"/>
                  </a:lnTo>
                  <a:cubicBezTo>
                    <a:pt x="2868221" y="0"/>
                    <a:pt x="2875212" y="2896"/>
                    <a:pt x="2880367" y="8051"/>
                  </a:cubicBezTo>
                  <a:cubicBezTo>
                    <a:pt x="2885522" y="13205"/>
                    <a:pt x="2888418" y="20197"/>
                    <a:pt x="2888418" y="27487"/>
                  </a:cubicBezTo>
                  <a:lnTo>
                    <a:pt x="2888418" y="1970886"/>
                  </a:lnTo>
                  <a:cubicBezTo>
                    <a:pt x="2888418" y="1978177"/>
                    <a:pt x="2885522" y="1985168"/>
                    <a:pt x="2880367" y="1990323"/>
                  </a:cubicBezTo>
                  <a:cubicBezTo>
                    <a:pt x="2875212" y="1995477"/>
                    <a:pt x="2868221" y="1998373"/>
                    <a:pt x="2860931" y="1998373"/>
                  </a:cubicBezTo>
                  <a:lnTo>
                    <a:pt x="27487" y="1998373"/>
                  </a:lnTo>
                  <a:cubicBezTo>
                    <a:pt x="12306" y="1998373"/>
                    <a:pt x="0" y="1986067"/>
                    <a:pt x="0" y="1970886"/>
                  </a:cubicBezTo>
                  <a:lnTo>
                    <a:pt x="0" y="27487"/>
                  </a:lnTo>
                  <a:cubicBezTo>
                    <a:pt x="0" y="20197"/>
                    <a:pt x="2896" y="13205"/>
                    <a:pt x="8051" y="8051"/>
                  </a:cubicBezTo>
                  <a:cubicBezTo>
                    <a:pt x="13205" y="2896"/>
                    <a:pt x="20197" y="0"/>
                    <a:pt x="27487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888418" cy="2045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5550395" y="4211916"/>
            <a:ext cx="9119133" cy="296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9466" lvl="1" indent="-454733" algn="l">
              <a:lnSpc>
                <a:spcPts val="5897"/>
              </a:lnSpc>
              <a:buAutoNum type="arabicPeriod"/>
            </a:pPr>
            <a:r>
              <a:rPr lang="en-US" sz="4212">
                <a:solidFill>
                  <a:srgbClr val="1290D1"/>
                </a:solidFill>
                <a:latin typeface="Comic Relief"/>
              </a:rPr>
              <a:t> Що таке природа?</a:t>
            </a:r>
          </a:p>
          <a:p>
            <a:pPr marL="909466" lvl="1" indent="-454733" algn="l">
              <a:lnSpc>
                <a:spcPts val="5897"/>
              </a:lnSpc>
              <a:buAutoNum type="arabicPeriod"/>
            </a:pPr>
            <a:r>
              <a:rPr lang="en-US" sz="4212">
                <a:solidFill>
                  <a:srgbClr val="1290D1"/>
                </a:solidFill>
                <a:latin typeface="Comic Relief"/>
              </a:rPr>
              <a:t> Якою може бути природа?</a:t>
            </a:r>
          </a:p>
          <a:p>
            <a:pPr marL="909466" lvl="1" indent="-454733" algn="l">
              <a:lnSpc>
                <a:spcPts val="5897"/>
              </a:lnSpc>
              <a:buAutoNum type="arabicPeriod"/>
            </a:pPr>
            <a:r>
              <a:rPr lang="en-US" sz="4212">
                <a:solidFill>
                  <a:srgbClr val="1290D1"/>
                </a:solidFill>
                <a:latin typeface="Comic Relief"/>
              </a:rPr>
              <a:t> Чим відрізняється жива природа від неживої?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19979" y="2808353"/>
            <a:ext cx="6779966" cy="75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1"/>
              </a:lnSpc>
            </a:pPr>
            <a:r>
              <a:rPr lang="en-US" sz="4363" spc="427">
                <a:solidFill>
                  <a:srgbClr val="1290D1"/>
                </a:solidFill>
                <a:latin typeface="Balmy"/>
              </a:rPr>
              <a:t>пригадаємо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916756"/>
            <a:ext cx="18288000" cy="3354233"/>
            <a:chOff x="0" y="0"/>
            <a:chExt cx="4816593" cy="883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83419"/>
            </a:xfrm>
            <a:custGeom>
              <a:avLst/>
              <a:gdLst/>
              <a:ahLst/>
              <a:cxnLst/>
              <a:rect l="l" t="t" r="r" b="b"/>
              <a:pathLst>
                <a:path w="4816592" h="883419">
                  <a:moveTo>
                    <a:pt x="0" y="0"/>
                  </a:moveTo>
                  <a:lnTo>
                    <a:pt x="4816592" y="0"/>
                  </a:lnTo>
                  <a:lnTo>
                    <a:pt x="4816592" y="883419"/>
                  </a:lnTo>
                  <a:lnTo>
                    <a:pt x="0" y="883419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31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-941796" y="1028700"/>
            <a:ext cx="4206763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4670350" y="1062038"/>
            <a:ext cx="5031037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75484" y="4864802"/>
            <a:ext cx="3466675" cy="1690004"/>
          </a:xfrm>
          <a:custGeom>
            <a:avLst/>
            <a:gdLst/>
            <a:ahLst/>
            <a:cxnLst/>
            <a:rect l="l" t="t" r="r" b="b"/>
            <a:pathLst>
              <a:path w="3466675" h="1690004">
                <a:moveTo>
                  <a:pt x="0" y="0"/>
                </a:moveTo>
                <a:lnTo>
                  <a:pt x="3466675" y="0"/>
                </a:lnTo>
                <a:lnTo>
                  <a:pt x="3466675" y="1690004"/>
                </a:lnTo>
                <a:lnTo>
                  <a:pt x="0" y="1690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63651" y="4144911"/>
            <a:ext cx="2409895" cy="2409895"/>
          </a:xfrm>
          <a:custGeom>
            <a:avLst/>
            <a:gdLst/>
            <a:ahLst/>
            <a:cxnLst/>
            <a:rect l="l" t="t" r="r" b="b"/>
            <a:pathLst>
              <a:path w="2409895" h="2409895">
                <a:moveTo>
                  <a:pt x="0" y="0"/>
                </a:moveTo>
                <a:lnTo>
                  <a:pt x="2409895" y="0"/>
                </a:lnTo>
                <a:lnTo>
                  <a:pt x="2409895" y="2409895"/>
                </a:lnTo>
                <a:lnTo>
                  <a:pt x="0" y="2409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27909" y="2539270"/>
            <a:ext cx="4143488" cy="2325533"/>
          </a:xfrm>
          <a:custGeom>
            <a:avLst/>
            <a:gdLst/>
            <a:ahLst/>
            <a:cxnLst/>
            <a:rect l="l" t="t" r="r" b="b"/>
            <a:pathLst>
              <a:path w="4143488" h="2325533">
                <a:moveTo>
                  <a:pt x="0" y="0"/>
                </a:moveTo>
                <a:lnTo>
                  <a:pt x="4143488" y="0"/>
                </a:lnTo>
                <a:lnTo>
                  <a:pt x="4143488" y="2325532"/>
                </a:lnTo>
                <a:lnTo>
                  <a:pt x="0" y="2325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69895" y="2817967"/>
            <a:ext cx="2148211" cy="2325533"/>
          </a:xfrm>
          <a:custGeom>
            <a:avLst/>
            <a:gdLst/>
            <a:ahLst/>
            <a:cxnLst/>
            <a:rect l="l" t="t" r="r" b="b"/>
            <a:pathLst>
              <a:path w="2148211" h="2325533">
                <a:moveTo>
                  <a:pt x="0" y="0"/>
                </a:moveTo>
                <a:lnTo>
                  <a:pt x="2148210" y="0"/>
                </a:lnTo>
                <a:lnTo>
                  <a:pt x="2148210" y="2325533"/>
                </a:lnTo>
                <a:lnTo>
                  <a:pt x="0" y="2325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5622" y="2539270"/>
            <a:ext cx="3824540" cy="2405772"/>
          </a:xfrm>
          <a:custGeom>
            <a:avLst/>
            <a:gdLst/>
            <a:ahLst/>
            <a:cxnLst/>
            <a:rect l="l" t="t" r="r" b="b"/>
            <a:pathLst>
              <a:path w="3824540" h="2405772">
                <a:moveTo>
                  <a:pt x="0" y="0"/>
                </a:moveTo>
                <a:lnTo>
                  <a:pt x="3824540" y="0"/>
                </a:lnTo>
                <a:lnTo>
                  <a:pt x="3824540" y="2405772"/>
                </a:lnTo>
                <a:lnTo>
                  <a:pt x="0" y="2405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59" b="-265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5622" y="1517950"/>
            <a:ext cx="16976756" cy="93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Нас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оточують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тіла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живої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та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неживої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природи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Кожне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тіло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може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бути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об’єктом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наукового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дослідження</a:t>
            </a:r>
            <a:endParaRPr lang="en-US" sz="2763" spc="270" dirty="0">
              <a:solidFill>
                <a:srgbClr val="1290D1"/>
              </a:solidFill>
              <a:latin typeface="Comic Relief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617650" y="602322"/>
            <a:ext cx="11052700" cy="75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1"/>
              </a:lnSpc>
            </a:pPr>
            <a:r>
              <a:rPr lang="en-US" sz="4363" spc="427">
                <a:solidFill>
                  <a:srgbClr val="1290D1"/>
                </a:solidFill>
                <a:latin typeface="Balmy"/>
              </a:rPr>
              <a:t>Що ми можемо досліджувати?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4694" y="7455632"/>
            <a:ext cx="15884606" cy="1802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5"/>
              </a:lnSpc>
            </a:pP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Об’єкт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-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це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будь-яке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тіло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,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система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тіл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,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процес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чи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явище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,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які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зацікавили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науковця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/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науковицю</a:t>
            </a:r>
            <a:endParaRPr lang="en-US" sz="5153" dirty="0">
              <a:solidFill>
                <a:srgbClr val="FBFBFB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7340" y="6599985"/>
            <a:ext cx="4099767" cy="405799"/>
          </a:xfrm>
          <a:custGeom>
            <a:avLst/>
            <a:gdLst/>
            <a:ahLst/>
            <a:cxnLst/>
            <a:rect l="l" t="t" r="r" b="b"/>
            <a:pathLst>
              <a:path w="4099767" h="405799">
                <a:moveTo>
                  <a:pt x="0" y="0"/>
                </a:moveTo>
                <a:lnTo>
                  <a:pt x="4099767" y="0"/>
                </a:lnTo>
                <a:lnTo>
                  <a:pt x="4099767" y="405799"/>
                </a:lnTo>
                <a:lnTo>
                  <a:pt x="0" y="405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5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83944" y="6635126"/>
            <a:ext cx="4099767" cy="405799"/>
          </a:xfrm>
          <a:custGeom>
            <a:avLst/>
            <a:gdLst/>
            <a:ahLst/>
            <a:cxnLst/>
            <a:rect l="l" t="t" r="r" b="b"/>
            <a:pathLst>
              <a:path w="4099767" h="405799">
                <a:moveTo>
                  <a:pt x="0" y="0"/>
                </a:moveTo>
                <a:lnTo>
                  <a:pt x="4099767" y="0"/>
                </a:lnTo>
                <a:lnTo>
                  <a:pt x="4099767" y="405800"/>
                </a:lnTo>
                <a:lnTo>
                  <a:pt x="0" y="40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5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93236" y="6599985"/>
            <a:ext cx="4099767" cy="405799"/>
          </a:xfrm>
          <a:custGeom>
            <a:avLst/>
            <a:gdLst/>
            <a:ahLst/>
            <a:cxnLst/>
            <a:rect l="l" t="t" r="r" b="b"/>
            <a:pathLst>
              <a:path w="4099767" h="405799">
                <a:moveTo>
                  <a:pt x="0" y="0"/>
                </a:moveTo>
                <a:lnTo>
                  <a:pt x="4099767" y="0"/>
                </a:lnTo>
                <a:lnTo>
                  <a:pt x="4099767" y="405799"/>
                </a:lnTo>
                <a:lnTo>
                  <a:pt x="0" y="405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53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 flipH="1">
            <a:off x="1638025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879041" y="0"/>
                </a:moveTo>
                <a:lnTo>
                  <a:pt x="0" y="0"/>
                </a:lnTo>
                <a:lnTo>
                  <a:pt x="0" y="879042"/>
                </a:lnTo>
                <a:lnTo>
                  <a:pt x="879041" y="879042"/>
                </a:lnTo>
                <a:lnTo>
                  <a:pt x="87904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H="1" flipV="1">
            <a:off x="-8902017" y="1064061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666665" y="564713"/>
            <a:ext cx="10408661" cy="82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1"/>
              </a:lnSpc>
              <a:spcBef>
                <a:spcPct val="0"/>
              </a:spcBef>
            </a:pPr>
            <a:r>
              <a:rPr lang="en-US" sz="4715">
                <a:solidFill>
                  <a:srgbClr val="1290D1"/>
                </a:solidFill>
                <a:latin typeface="Balmy"/>
              </a:rPr>
              <a:t>Приклади об’єктів дослідження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40951" y="1544493"/>
            <a:ext cx="3861901" cy="7117704"/>
            <a:chOff x="0" y="0"/>
            <a:chExt cx="1164819" cy="2146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4819" cy="2146828"/>
            </a:xfrm>
            <a:custGeom>
              <a:avLst/>
              <a:gdLst/>
              <a:ahLst/>
              <a:cxnLst/>
              <a:rect l="l" t="t" r="r" b="b"/>
              <a:pathLst>
                <a:path w="1164819" h="2146828">
                  <a:moveTo>
                    <a:pt x="32075" y="0"/>
                  </a:moveTo>
                  <a:lnTo>
                    <a:pt x="1132744" y="0"/>
                  </a:lnTo>
                  <a:cubicBezTo>
                    <a:pt x="1150459" y="0"/>
                    <a:pt x="1164819" y="14360"/>
                    <a:pt x="1164819" y="32075"/>
                  </a:cubicBezTo>
                  <a:lnTo>
                    <a:pt x="1164819" y="2114753"/>
                  </a:lnTo>
                  <a:cubicBezTo>
                    <a:pt x="1164819" y="2132468"/>
                    <a:pt x="1150459" y="2146828"/>
                    <a:pt x="1132744" y="2146828"/>
                  </a:cubicBezTo>
                  <a:lnTo>
                    <a:pt x="32075" y="2146828"/>
                  </a:lnTo>
                  <a:cubicBezTo>
                    <a:pt x="14360" y="2146828"/>
                    <a:pt x="0" y="2132468"/>
                    <a:pt x="0" y="2114753"/>
                  </a:cubicBezTo>
                  <a:lnTo>
                    <a:pt x="0" y="32075"/>
                  </a:lnTo>
                  <a:cubicBezTo>
                    <a:pt x="0" y="14360"/>
                    <a:pt x="14360" y="0"/>
                    <a:pt x="32075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164819" cy="2194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470901" y="1705792"/>
            <a:ext cx="3202000" cy="318949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632" r="223" b="-63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202877" y="1544493"/>
            <a:ext cx="3861901" cy="7117704"/>
            <a:chOff x="0" y="0"/>
            <a:chExt cx="1164819" cy="21468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64819" cy="2146828"/>
            </a:xfrm>
            <a:custGeom>
              <a:avLst/>
              <a:gdLst/>
              <a:ahLst/>
              <a:cxnLst/>
              <a:rect l="l" t="t" r="r" b="b"/>
              <a:pathLst>
                <a:path w="1164819" h="2146828">
                  <a:moveTo>
                    <a:pt x="32075" y="0"/>
                  </a:moveTo>
                  <a:lnTo>
                    <a:pt x="1132744" y="0"/>
                  </a:lnTo>
                  <a:cubicBezTo>
                    <a:pt x="1150459" y="0"/>
                    <a:pt x="1164819" y="14360"/>
                    <a:pt x="1164819" y="32075"/>
                  </a:cubicBezTo>
                  <a:lnTo>
                    <a:pt x="1164819" y="2114753"/>
                  </a:lnTo>
                  <a:cubicBezTo>
                    <a:pt x="1164819" y="2132468"/>
                    <a:pt x="1150459" y="2146828"/>
                    <a:pt x="1132744" y="2146828"/>
                  </a:cubicBezTo>
                  <a:lnTo>
                    <a:pt x="32075" y="2146828"/>
                  </a:lnTo>
                  <a:cubicBezTo>
                    <a:pt x="14360" y="2146828"/>
                    <a:pt x="0" y="2132468"/>
                    <a:pt x="0" y="2114753"/>
                  </a:cubicBezTo>
                  <a:lnTo>
                    <a:pt x="0" y="32075"/>
                  </a:lnTo>
                  <a:cubicBezTo>
                    <a:pt x="0" y="14360"/>
                    <a:pt x="14360" y="0"/>
                    <a:pt x="32075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64819" cy="2194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532827" y="1705792"/>
            <a:ext cx="3202000" cy="3189492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4852" r="-24852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264803" y="1544493"/>
            <a:ext cx="3861901" cy="7117704"/>
            <a:chOff x="0" y="0"/>
            <a:chExt cx="1164819" cy="21468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64819" cy="2146828"/>
            </a:xfrm>
            <a:custGeom>
              <a:avLst/>
              <a:gdLst/>
              <a:ahLst/>
              <a:cxnLst/>
              <a:rect l="l" t="t" r="r" b="b"/>
              <a:pathLst>
                <a:path w="1164819" h="2146828">
                  <a:moveTo>
                    <a:pt x="32075" y="0"/>
                  </a:moveTo>
                  <a:lnTo>
                    <a:pt x="1132744" y="0"/>
                  </a:lnTo>
                  <a:cubicBezTo>
                    <a:pt x="1150459" y="0"/>
                    <a:pt x="1164819" y="14360"/>
                    <a:pt x="1164819" y="32075"/>
                  </a:cubicBezTo>
                  <a:lnTo>
                    <a:pt x="1164819" y="2114753"/>
                  </a:lnTo>
                  <a:cubicBezTo>
                    <a:pt x="1164819" y="2132468"/>
                    <a:pt x="1150459" y="2146828"/>
                    <a:pt x="1132744" y="2146828"/>
                  </a:cubicBezTo>
                  <a:lnTo>
                    <a:pt x="32075" y="2146828"/>
                  </a:lnTo>
                  <a:cubicBezTo>
                    <a:pt x="14360" y="2146828"/>
                    <a:pt x="0" y="2132468"/>
                    <a:pt x="0" y="2114753"/>
                  </a:cubicBezTo>
                  <a:lnTo>
                    <a:pt x="0" y="32075"/>
                  </a:lnTo>
                  <a:cubicBezTo>
                    <a:pt x="0" y="14360"/>
                    <a:pt x="14360" y="0"/>
                    <a:pt x="32075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64819" cy="2194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594753" y="1705792"/>
            <a:ext cx="3202000" cy="3189492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40093" r="-4009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sp>
        <p:nvSpPr>
          <p:cNvPr id="27" name="AutoShape 27"/>
          <p:cNvSpPr/>
          <p:nvPr/>
        </p:nvSpPr>
        <p:spPr>
          <a:xfrm flipH="1" flipV="1">
            <a:off x="12075326" y="1064061"/>
            <a:ext cx="10568681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5505205" y="5143500"/>
            <a:ext cx="3202000" cy="3189492"/>
            <a:chOff x="0" y="0"/>
            <a:chExt cx="6502400" cy="6477000"/>
          </a:xfrm>
        </p:grpSpPr>
        <p:sp>
          <p:nvSpPr>
            <p:cNvPr id="29" name="Freeform 2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40916" r="-40916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9604196" y="5143500"/>
            <a:ext cx="3202000" cy="3189492"/>
            <a:chOff x="0" y="0"/>
            <a:chExt cx="6502400" cy="6477000"/>
          </a:xfrm>
        </p:grpSpPr>
        <p:sp>
          <p:nvSpPr>
            <p:cNvPr id="32" name="Freeform 3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-67466" r="-9518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3594753" y="5208139"/>
            <a:ext cx="3202000" cy="3189492"/>
            <a:chOff x="0" y="0"/>
            <a:chExt cx="6502400" cy="6477000"/>
          </a:xfrm>
        </p:grpSpPr>
        <p:sp>
          <p:nvSpPr>
            <p:cNvPr id="35" name="Freeform 3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6140" r="-26140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5473237" y="4305369"/>
            <a:ext cx="206454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06352" y="4305369"/>
            <a:ext cx="214193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536431" y="4305369"/>
            <a:ext cx="22800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4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028700" y="1544493"/>
            <a:ext cx="4099767" cy="7117704"/>
            <a:chOff x="0" y="0"/>
            <a:chExt cx="5466356" cy="9490272"/>
          </a:xfrm>
        </p:grpSpPr>
        <p:sp>
          <p:nvSpPr>
            <p:cNvPr id="41" name="Freeform 41"/>
            <p:cNvSpPr/>
            <p:nvPr/>
          </p:nvSpPr>
          <p:spPr>
            <a:xfrm>
              <a:off x="0" y="6787511"/>
              <a:ext cx="5466356" cy="541066"/>
            </a:xfrm>
            <a:custGeom>
              <a:avLst/>
              <a:gdLst/>
              <a:ahLst/>
              <a:cxnLst/>
              <a:rect l="l" t="t" r="r" b="b"/>
              <a:pathLst>
                <a:path w="5466356" h="541066">
                  <a:moveTo>
                    <a:pt x="0" y="0"/>
                  </a:moveTo>
                  <a:lnTo>
                    <a:pt x="5466356" y="0"/>
                  </a:lnTo>
                  <a:lnTo>
                    <a:pt x="5466356" y="541066"/>
                  </a:lnTo>
                  <a:lnTo>
                    <a:pt x="0" y="54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9533"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63419" y="0"/>
              <a:ext cx="5149201" cy="9490272"/>
              <a:chOff x="0" y="0"/>
              <a:chExt cx="1164819" cy="214682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64819" cy="2146828"/>
              </a:xfrm>
              <a:custGeom>
                <a:avLst/>
                <a:gdLst/>
                <a:ahLst/>
                <a:cxnLst/>
                <a:rect l="l" t="t" r="r" b="b"/>
                <a:pathLst>
                  <a:path w="1164819" h="2146828">
                    <a:moveTo>
                      <a:pt x="32075" y="0"/>
                    </a:moveTo>
                    <a:lnTo>
                      <a:pt x="1132744" y="0"/>
                    </a:lnTo>
                    <a:cubicBezTo>
                      <a:pt x="1150459" y="0"/>
                      <a:pt x="1164819" y="14360"/>
                      <a:pt x="1164819" y="32075"/>
                    </a:cubicBezTo>
                    <a:lnTo>
                      <a:pt x="1164819" y="2114753"/>
                    </a:lnTo>
                    <a:cubicBezTo>
                      <a:pt x="1164819" y="2132468"/>
                      <a:pt x="1150459" y="2146828"/>
                      <a:pt x="1132744" y="2146828"/>
                    </a:cubicBezTo>
                    <a:lnTo>
                      <a:pt x="32075" y="2146828"/>
                    </a:lnTo>
                    <a:cubicBezTo>
                      <a:pt x="14360" y="2146828"/>
                      <a:pt x="0" y="2132468"/>
                      <a:pt x="0" y="2114753"/>
                    </a:cubicBezTo>
                    <a:lnTo>
                      <a:pt x="0" y="32075"/>
                    </a:lnTo>
                    <a:cubicBezTo>
                      <a:pt x="0" y="14360"/>
                      <a:pt x="14360" y="0"/>
                      <a:pt x="32075" y="0"/>
                    </a:cubicBezTo>
                    <a:close/>
                  </a:path>
                </a:pathLst>
              </a:custGeom>
              <a:solidFill>
                <a:srgbClr val="1290D1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164819" cy="2194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4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503353" y="215065"/>
              <a:ext cx="4269333" cy="4252656"/>
              <a:chOff x="0" y="0"/>
              <a:chExt cx="6502400" cy="6477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9475" t="-4764" r="-46775"/>
                </a:stretch>
              </a:blip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</p:grpSp>
        <p:grpSp>
          <p:nvGrpSpPr>
            <p:cNvPr id="48" name="Group 48"/>
            <p:cNvGrpSpPr>
              <a:grpSpLocks noChangeAspect="1"/>
            </p:cNvGrpSpPr>
            <p:nvPr/>
          </p:nvGrpSpPr>
          <p:grpSpPr>
            <a:xfrm>
              <a:off x="503353" y="4798675"/>
              <a:ext cx="4269333" cy="4252656"/>
              <a:chOff x="0" y="0"/>
              <a:chExt cx="6502400" cy="64770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4712" r="-24712"/>
                </a:stretch>
              </a:blip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586027" y="3706568"/>
              <a:ext cx="190024" cy="76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BFBFB"/>
                  </a:solidFill>
                  <a:latin typeface="Balmy"/>
                </a:rPr>
                <a:t>1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524988" y="8376363"/>
              <a:ext cx="312103" cy="76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BFBFB"/>
                  </a:solidFill>
                  <a:latin typeface="Balmy"/>
                </a:rPr>
                <a:t>5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461152" y="7807716"/>
            <a:ext cx="230624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6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490160" y="7807716"/>
            <a:ext cx="24657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7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531669" y="7807716"/>
            <a:ext cx="237530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BFBFB"/>
                </a:solidFill>
                <a:latin typeface="Balmy"/>
              </a:rPr>
              <a:t>8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771388" y="8948639"/>
            <a:ext cx="12751437" cy="74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3"/>
              </a:lnSpc>
            </a:pPr>
            <a:r>
              <a:rPr lang="en-US" sz="2227" spc="218">
                <a:solidFill>
                  <a:srgbClr val="1290D1"/>
                </a:solidFill>
                <a:latin typeface="Comic Relief"/>
              </a:rPr>
              <a:t>1 - яблуко; 2 - Місяць; 3 - гепард; 4 - блискавка; 5 - екосистема океану; </a:t>
            </a:r>
          </a:p>
          <a:p>
            <a:pPr algn="ctr">
              <a:lnSpc>
                <a:spcPts val="3073"/>
              </a:lnSpc>
            </a:pPr>
            <a:r>
              <a:rPr lang="en-US" sz="2227" spc="218">
                <a:solidFill>
                  <a:srgbClr val="1290D1"/>
                </a:solidFill>
                <a:latin typeface="Comic Relief"/>
              </a:rPr>
              <a:t>6 - айсберг; 7 - ріст і розвиток рослин; 8 - галактика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916756"/>
            <a:ext cx="18288000" cy="3354233"/>
            <a:chOff x="0" y="0"/>
            <a:chExt cx="4816593" cy="883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83419"/>
            </a:xfrm>
            <a:custGeom>
              <a:avLst/>
              <a:gdLst/>
              <a:ahLst/>
              <a:cxnLst/>
              <a:rect l="l" t="t" r="r" b="b"/>
              <a:pathLst>
                <a:path w="4816592" h="883419">
                  <a:moveTo>
                    <a:pt x="0" y="0"/>
                  </a:moveTo>
                  <a:lnTo>
                    <a:pt x="4816592" y="0"/>
                  </a:lnTo>
                  <a:lnTo>
                    <a:pt x="4816592" y="883419"/>
                  </a:lnTo>
                  <a:lnTo>
                    <a:pt x="0" y="883419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31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-941796" y="1028700"/>
            <a:ext cx="4206763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4670350" y="1062038"/>
            <a:ext cx="5031037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50615" y="4274993"/>
            <a:ext cx="2332763" cy="2341544"/>
          </a:xfrm>
          <a:custGeom>
            <a:avLst/>
            <a:gdLst/>
            <a:ahLst/>
            <a:cxnLst/>
            <a:rect l="l" t="t" r="r" b="b"/>
            <a:pathLst>
              <a:path w="2332763" h="2341544">
                <a:moveTo>
                  <a:pt x="0" y="0"/>
                </a:moveTo>
                <a:lnTo>
                  <a:pt x="2332763" y="0"/>
                </a:lnTo>
                <a:lnTo>
                  <a:pt x="2332763" y="2341544"/>
                </a:lnTo>
                <a:lnTo>
                  <a:pt x="0" y="2341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85048" y="2801355"/>
            <a:ext cx="3398169" cy="2268278"/>
          </a:xfrm>
          <a:custGeom>
            <a:avLst/>
            <a:gdLst/>
            <a:ahLst/>
            <a:cxnLst/>
            <a:rect l="l" t="t" r="r" b="b"/>
            <a:pathLst>
              <a:path w="3398169" h="2268278">
                <a:moveTo>
                  <a:pt x="0" y="0"/>
                </a:moveTo>
                <a:lnTo>
                  <a:pt x="3398169" y="0"/>
                </a:lnTo>
                <a:lnTo>
                  <a:pt x="3398169" y="2268278"/>
                </a:lnTo>
                <a:lnTo>
                  <a:pt x="0" y="2268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74557" y="4046276"/>
            <a:ext cx="3670792" cy="2798979"/>
          </a:xfrm>
          <a:custGeom>
            <a:avLst/>
            <a:gdLst/>
            <a:ahLst/>
            <a:cxnLst/>
            <a:rect l="l" t="t" r="r" b="b"/>
            <a:pathLst>
              <a:path w="3670792" h="2798979">
                <a:moveTo>
                  <a:pt x="0" y="0"/>
                </a:moveTo>
                <a:lnTo>
                  <a:pt x="3670792" y="0"/>
                </a:lnTo>
                <a:lnTo>
                  <a:pt x="3670792" y="2798979"/>
                </a:lnTo>
                <a:lnTo>
                  <a:pt x="0" y="2798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5095" y="4124884"/>
            <a:ext cx="3312555" cy="2641763"/>
          </a:xfrm>
          <a:custGeom>
            <a:avLst/>
            <a:gdLst/>
            <a:ahLst/>
            <a:cxnLst/>
            <a:rect l="l" t="t" r="r" b="b"/>
            <a:pathLst>
              <a:path w="3312555" h="2641763">
                <a:moveTo>
                  <a:pt x="0" y="0"/>
                </a:moveTo>
                <a:lnTo>
                  <a:pt x="3312555" y="0"/>
                </a:lnTo>
                <a:lnTo>
                  <a:pt x="3312555" y="2641763"/>
                </a:lnTo>
                <a:lnTo>
                  <a:pt x="0" y="2641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4855" y="2664457"/>
            <a:ext cx="3815495" cy="2542074"/>
          </a:xfrm>
          <a:custGeom>
            <a:avLst/>
            <a:gdLst/>
            <a:ahLst/>
            <a:cxnLst/>
            <a:rect l="l" t="t" r="r" b="b"/>
            <a:pathLst>
              <a:path w="3815495" h="2542074">
                <a:moveTo>
                  <a:pt x="0" y="0"/>
                </a:moveTo>
                <a:lnTo>
                  <a:pt x="3815495" y="0"/>
                </a:lnTo>
                <a:lnTo>
                  <a:pt x="3815495" y="2542074"/>
                </a:lnTo>
                <a:lnTo>
                  <a:pt x="0" y="25420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5622" y="1517950"/>
            <a:ext cx="16976756" cy="93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Кожен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об’єкт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має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свої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властивості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.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Наприклад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яблуко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має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смак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колір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форму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сорт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;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торнадо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-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причини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виникнення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тривалість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,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руйнівну</a:t>
            </a:r>
            <a:r>
              <a:rPr lang="en-US" sz="2763" spc="27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2763" spc="270" dirty="0" err="1">
                <a:solidFill>
                  <a:srgbClr val="1290D1"/>
                </a:solidFill>
                <a:latin typeface="Comic Relief"/>
              </a:rPr>
              <a:t>силу</a:t>
            </a:r>
            <a:endParaRPr lang="en-US" sz="2763" spc="270" dirty="0">
              <a:solidFill>
                <a:srgbClr val="1290D1"/>
              </a:solidFill>
              <a:latin typeface="Comic Relief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617650" y="602322"/>
            <a:ext cx="11052700" cy="75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1"/>
              </a:lnSpc>
            </a:pPr>
            <a:r>
              <a:rPr lang="en-US" sz="4363" spc="427">
                <a:solidFill>
                  <a:srgbClr val="1290D1"/>
                </a:solidFill>
                <a:latin typeface="Balmy"/>
              </a:rPr>
              <a:t>Що ми можемо досліджувати?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4694" y="7640151"/>
            <a:ext cx="15884606" cy="1802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5"/>
              </a:lnSpc>
            </a:pP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Предмет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дослідження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-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це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та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характеристика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об’єкта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,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яка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зацікавила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 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науковця</a:t>
            </a:r>
            <a:r>
              <a:rPr lang="en-US" sz="5153" dirty="0">
                <a:solidFill>
                  <a:srgbClr val="FBFBFB"/>
                </a:solidFill>
                <a:latin typeface="Comic Relief"/>
              </a:rPr>
              <a:t>/</a:t>
            </a:r>
            <a:r>
              <a:rPr lang="en-US" sz="5153" dirty="0" err="1">
                <a:solidFill>
                  <a:srgbClr val="FBFBFB"/>
                </a:solidFill>
                <a:latin typeface="Comic Relief"/>
              </a:rPr>
              <a:t>науковицю</a:t>
            </a:r>
            <a:endParaRPr lang="en-US" sz="5153" dirty="0">
              <a:solidFill>
                <a:srgbClr val="FBFBFB"/>
              </a:solidFill>
              <a:latin typeface="Comic Relie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1" y="514350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08974" y="-1488869"/>
            <a:ext cx="19909549" cy="13264737"/>
          </a:xfrm>
          <a:custGeom>
            <a:avLst/>
            <a:gdLst/>
            <a:ahLst/>
            <a:cxnLst/>
            <a:rect l="l" t="t" r="r" b="b"/>
            <a:pathLst>
              <a:path w="19909549" h="13264737">
                <a:moveTo>
                  <a:pt x="0" y="0"/>
                </a:moveTo>
                <a:lnTo>
                  <a:pt x="19909550" y="0"/>
                </a:lnTo>
                <a:lnTo>
                  <a:pt x="19909550" y="13264738"/>
                </a:lnTo>
                <a:lnTo>
                  <a:pt x="0" y="13264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09387" y="7140324"/>
            <a:ext cx="4099767" cy="405799"/>
          </a:xfrm>
          <a:custGeom>
            <a:avLst/>
            <a:gdLst/>
            <a:ahLst/>
            <a:cxnLst/>
            <a:rect l="l" t="t" r="r" b="b"/>
            <a:pathLst>
              <a:path w="4099767" h="405799">
                <a:moveTo>
                  <a:pt x="0" y="0"/>
                </a:moveTo>
                <a:lnTo>
                  <a:pt x="4099767" y="0"/>
                </a:lnTo>
                <a:lnTo>
                  <a:pt x="4099767" y="405800"/>
                </a:lnTo>
                <a:lnTo>
                  <a:pt x="0" y="40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53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66671" y="5738484"/>
            <a:ext cx="3518522" cy="3360805"/>
            <a:chOff x="0" y="0"/>
            <a:chExt cx="4691363" cy="448107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691363" cy="4481074"/>
              <a:chOff x="0" y="0"/>
              <a:chExt cx="1164819" cy="11126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64819" cy="1112607"/>
              </a:xfrm>
              <a:custGeom>
                <a:avLst/>
                <a:gdLst/>
                <a:ahLst/>
                <a:cxnLst/>
                <a:rect l="l" t="t" r="r" b="b"/>
                <a:pathLst>
                  <a:path w="1164819" h="1112607">
                    <a:moveTo>
                      <a:pt x="32075" y="0"/>
                    </a:moveTo>
                    <a:lnTo>
                      <a:pt x="1132744" y="0"/>
                    </a:lnTo>
                    <a:cubicBezTo>
                      <a:pt x="1150459" y="0"/>
                      <a:pt x="1164819" y="14360"/>
                      <a:pt x="1164819" y="32075"/>
                    </a:cubicBezTo>
                    <a:lnTo>
                      <a:pt x="1164819" y="1080531"/>
                    </a:lnTo>
                    <a:cubicBezTo>
                      <a:pt x="1164819" y="1098246"/>
                      <a:pt x="1150459" y="1112607"/>
                      <a:pt x="1132744" y="1112607"/>
                    </a:cubicBezTo>
                    <a:lnTo>
                      <a:pt x="32075" y="1112607"/>
                    </a:lnTo>
                    <a:cubicBezTo>
                      <a:pt x="14360" y="1112607"/>
                      <a:pt x="0" y="1098246"/>
                      <a:pt x="0" y="1080531"/>
                    </a:cubicBezTo>
                    <a:lnTo>
                      <a:pt x="0" y="32075"/>
                    </a:lnTo>
                    <a:cubicBezTo>
                      <a:pt x="0" y="14360"/>
                      <a:pt x="14360" y="0"/>
                      <a:pt x="32075" y="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164819" cy="1160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4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400817" y="195942"/>
              <a:ext cx="3889728" cy="3874533"/>
              <a:chOff x="0" y="0"/>
              <a:chExt cx="6502400" cy="6477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4712" r="-24712"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1290D1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7866671" y="1585303"/>
            <a:ext cx="3518522" cy="3360805"/>
            <a:chOff x="0" y="0"/>
            <a:chExt cx="4691363" cy="448107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691363" cy="4481074"/>
              <a:chOff x="0" y="0"/>
              <a:chExt cx="1164819" cy="111260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64819" cy="1112607"/>
              </a:xfrm>
              <a:custGeom>
                <a:avLst/>
                <a:gdLst/>
                <a:ahLst/>
                <a:cxnLst/>
                <a:rect l="l" t="t" r="r" b="b"/>
                <a:pathLst>
                  <a:path w="1164819" h="1112607">
                    <a:moveTo>
                      <a:pt x="32075" y="0"/>
                    </a:moveTo>
                    <a:lnTo>
                      <a:pt x="1132744" y="0"/>
                    </a:lnTo>
                    <a:cubicBezTo>
                      <a:pt x="1150459" y="0"/>
                      <a:pt x="1164819" y="14360"/>
                      <a:pt x="1164819" y="32075"/>
                    </a:cubicBezTo>
                    <a:lnTo>
                      <a:pt x="1164819" y="1080531"/>
                    </a:lnTo>
                    <a:cubicBezTo>
                      <a:pt x="1164819" y="1098246"/>
                      <a:pt x="1150459" y="1112607"/>
                      <a:pt x="1132744" y="1112607"/>
                    </a:cubicBezTo>
                    <a:lnTo>
                      <a:pt x="32075" y="1112607"/>
                    </a:lnTo>
                    <a:cubicBezTo>
                      <a:pt x="14360" y="1112607"/>
                      <a:pt x="0" y="1098246"/>
                      <a:pt x="0" y="1080531"/>
                    </a:cubicBezTo>
                    <a:lnTo>
                      <a:pt x="0" y="32075"/>
                    </a:lnTo>
                    <a:cubicBezTo>
                      <a:pt x="0" y="14360"/>
                      <a:pt x="14360" y="0"/>
                      <a:pt x="32075" y="0"/>
                    </a:cubicBezTo>
                    <a:close/>
                  </a:path>
                </a:pathLst>
              </a:custGeom>
              <a:solidFill>
                <a:srgbClr val="1290D1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1164819" cy="1160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400817" y="195942"/>
              <a:ext cx="3889728" cy="3874533"/>
              <a:chOff x="0" y="0"/>
              <a:chExt cx="6502400" cy="6477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712" r="-24712"/>
                </a:stretch>
              </a:blip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15711687" y="5738484"/>
            <a:ext cx="3518522" cy="3360805"/>
            <a:chOff x="0" y="0"/>
            <a:chExt cx="4691363" cy="448107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691363" cy="4481074"/>
              <a:chOff x="0" y="0"/>
              <a:chExt cx="1164819" cy="111260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64819" cy="1112607"/>
              </a:xfrm>
              <a:custGeom>
                <a:avLst/>
                <a:gdLst/>
                <a:ahLst/>
                <a:cxnLst/>
                <a:rect l="l" t="t" r="r" b="b"/>
                <a:pathLst>
                  <a:path w="1164819" h="1112607">
                    <a:moveTo>
                      <a:pt x="32075" y="0"/>
                    </a:moveTo>
                    <a:lnTo>
                      <a:pt x="1132744" y="0"/>
                    </a:lnTo>
                    <a:cubicBezTo>
                      <a:pt x="1150459" y="0"/>
                      <a:pt x="1164819" y="14360"/>
                      <a:pt x="1164819" y="32075"/>
                    </a:cubicBezTo>
                    <a:lnTo>
                      <a:pt x="1164819" y="1080531"/>
                    </a:lnTo>
                    <a:cubicBezTo>
                      <a:pt x="1164819" y="1098246"/>
                      <a:pt x="1150459" y="1112607"/>
                      <a:pt x="1132744" y="1112607"/>
                    </a:cubicBezTo>
                    <a:lnTo>
                      <a:pt x="32075" y="1112607"/>
                    </a:lnTo>
                    <a:cubicBezTo>
                      <a:pt x="14360" y="1112607"/>
                      <a:pt x="0" y="1098246"/>
                      <a:pt x="0" y="1080531"/>
                    </a:cubicBezTo>
                    <a:lnTo>
                      <a:pt x="0" y="32075"/>
                    </a:lnTo>
                    <a:cubicBezTo>
                      <a:pt x="0" y="14360"/>
                      <a:pt x="14360" y="0"/>
                      <a:pt x="32075" y="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1164819" cy="1160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4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400817" y="195942"/>
              <a:ext cx="3889728" cy="3874533"/>
              <a:chOff x="0" y="0"/>
              <a:chExt cx="6502400" cy="6477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712" r="-24712"/>
                </a:stretch>
              </a:blip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1290D1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1821690" y="1585303"/>
            <a:ext cx="3518522" cy="3360805"/>
            <a:chOff x="0" y="0"/>
            <a:chExt cx="1164819" cy="111260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64819" cy="1112607"/>
            </a:xfrm>
            <a:custGeom>
              <a:avLst/>
              <a:gdLst/>
              <a:ahLst/>
              <a:cxnLst/>
              <a:rect l="l" t="t" r="r" b="b"/>
              <a:pathLst>
                <a:path w="1164819" h="1112607">
                  <a:moveTo>
                    <a:pt x="35205" y="0"/>
                  </a:moveTo>
                  <a:lnTo>
                    <a:pt x="1129614" y="0"/>
                  </a:lnTo>
                  <a:cubicBezTo>
                    <a:pt x="1138951" y="0"/>
                    <a:pt x="1147906" y="3709"/>
                    <a:pt x="1154508" y="10311"/>
                  </a:cubicBezTo>
                  <a:cubicBezTo>
                    <a:pt x="1161110" y="16914"/>
                    <a:pt x="1164819" y="25868"/>
                    <a:pt x="1164819" y="35205"/>
                  </a:cubicBezTo>
                  <a:lnTo>
                    <a:pt x="1164819" y="1077401"/>
                  </a:lnTo>
                  <a:cubicBezTo>
                    <a:pt x="1164819" y="1096845"/>
                    <a:pt x="1149057" y="1112607"/>
                    <a:pt x="1129614" y="1112607"/>
                  </a:cubicBezTo>
                  <a:lnTo>
                    <a:pt x="35205" y="1112607"/>
                  </a:lnTo>
                  <a:cubicBezTo>
                    <a:pt x="15762" y="1112607"/>
                    <a:pt x="0" y="1096845"/>
                    <a:pt x="0" y="1077401"/>
                  </a:cubicBezTo>
                  <a:lnTo>
                    <a:pt x="0" y="35205"/>
                  </a:lnTo>
                  <a:cubicBezTo>
                    <a:pt x="0" y="15762"/>
                    <a:pt x="15762" y="0"/>
                    <a:pt x="35205" y="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164819" cy="1160232"/>
            </a:xfrm>
            <a:prstGeom prst="rect">
              <a:avLst/>
            </a:prstGeom>
          </p:spPr>
          <p:txBody>
            <a:bodyPr lIns="46283" tIns="46283" rIns="46283" bIns="46283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776710" y="1585303"/>
            <a:ext cx="3518522" cy="3360805"/>
            <a:chOff x="0" y="0"/>
            <a:chExt cx="4691363" cy="448107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691363" cy="4481074"/>
              <a:chOff x="0" y="0"/>
              <a:chExt cx="1164819" cy="111260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164819" cy="1112607"/>
              </a:xfrm>
              <a:custGeom>
                <a:avLst/>
                <a:gdLst/>
                <a:ahLst/>
                <a:cxnLst/>
                <a:rect l="l" t="t" r="r" b="b"/>
                <a:pathLst>
                  <a:path w="1164819" h="1112607">
                    <a:moveTo>
                      <a:pt x="32075" y="0"/>
                    </a:moveTo>
                    <a:lnTo>
                      <a:pt x="1132744" y="0"/>
                    </a:lnTo>
                    <a:cubicBezTo>
                      <a:pt x="1150459" y="0"/>
                      <a:pt x="1164819" y="14360"/>
                      <a:pt x="1164819" y="32075"/>
                    </a:cubicBezTo>
                    <a:lnTo>
                      <a:pt x="1164819" y="1080531"/>
                    </a:lnTo>
                    <a:cubicBezTo>
                      <a:pt x="1164819" y="1098246"/>
                      <a:pt x="1150459" y="1112607"/>
                      <a:pt x="1132744" y="1112607"/>
                    </a:cubicBezTo>
                    <a:lnTo>
                      <a:pt x="32075" y="1112607"/>
                    </a:lnTo>
                    <a:cubicBezTo>
                      <a:pt x="14360" y="1112607"/>
                      <a:pt x="0" y="1098246"/>
                      <a:pt x="0" y="1080531"/>
                    </a:cubicBezTo>
                    <a:lnTo>
                      <a:pt x="0" y="32075"/>
                    </a:lnTo>
                    <a:cubicBezTo>
                      <a:pt x="0" y="14360"/>
                      <a:pt x="14360" y="0"/>
                      <a:pt x="32075" y="0"/>
                    </a:cubicBezTo>
                    <a:close/>
                  </a:path>
                </a:pathLst>
              </a:custGeom>
              <a:solidFill>
                <a:srgbClr val="1290D1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1164819" cy="11602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4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400817" y="195942"/>
              <a:ext cx="3889728" cy="3874533"/>
              <a:chOff x="0" y="0"/>
              <a:chExt cx="6502400" cy="6477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7878" t="-13698" r="-32424" b="-47321"/>
                </a:stretch>
              </a:blip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FFFFE"/>
              </a:solidFill>
            </p:spPr>
          </p:sp>
        </p:grpSp>
      </p:grpSp>
      <p:grpSp>
        <p:nvGrpSpPr>
          <p:cNvPr id="38" name="Group 38"/>
          <p:cNvGrpSpPr/>
          <p:nvPr/>
        </p:nvGrpSpPr>
        <p:grpSpPr>
          <a:xfrm>
            <a:off x="11821690" y="5738484"/>
            <a:ext cx="3518522" cy="3360805"/>
            <a:chOff x="0" y="0"/>
            <a:chExt cx="1164819" cy="111260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64819" cy="1112607"/>
            </a:xfrm>
            <a:custGeom>
              <a:avLst/>
              <a:gdLst/>
              <a:ahLst/>
              <a:cxnLst/>
              <a:rect l="l" t="t" r="r" b="b"/>
              <a:pathLst>
                <a:path w="1164819" h="1112607">
                  <a:moveTo>
                    <a:pt x="35205" y="0"/>
                  </a:moveTo>
                  <a:lnTo>
                    <a:pt x="1129614" y="0"/>
                  </a:lnTo>
                  <a:cubicBezTo>
                    <a:pt x="1138951" y="0"/>
                    <a:pt x="1147906" y="3709"/>
                    <a:pt x="1154508" y="10311"/>
                  </a:cubicBezTo>
                  <a:cubicBezTo>
                    <a:pt x="1161110" y="16914"/>
                    <a:pt x="1164819" y="25868"/>
                    <a:pt x="1164819" y="35205"/>
                  </a:cubicBezTo>
                  <a:lnTo>
                    <a:pt x="1164819" y="1077401"/>
                  </a:lnTo>
                  <a:cubicBezTo>
                    <a:pt x="1164819" y="1096845"/>
                    <a:pt x="1149057" y="1112607"/>
                    <a:pt x="1129614" y="1112607"/>
                  </a:cubicBezTo>
                  <a:lnTo>
                    <a:pt x="35205" y="1112607"/>
                  </a:lnTo>
                  <a:cubicBezTo>
                    <a:pt x="15762" y="1112607"/>
                    <a:pt x="0" y="1096845"/>
                    <a:pt x="0" y="1077401"/>
                  </a:cubicBezTo>
                  <a:lnTo>
                    <a:pt x="0" y="35205"/>
                  </a:lnTo>
                  <a:cubicBezTo>
                    <a:pt x="0" y="15762"/>
                    <a:pt x="15762" y="0"/>
                    <a:pt x="3520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1164819" cy="1160232"/>
            </a:xfrm>
            <a:prstGeom prst="rect">
              <a:avLst/>
            </a:prstGeom>
          </p:spPr>
          <p:txBody>
            <a:bodyPr lIns="46283" tIns="46283" rIns="46283" bIns="46283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2089792" y="5965936"/>
            <a:ext cx="2917296" cy="2905900"/>
            <a:chOff x="0" y="0"/>
            <a:chExt cx="6502400" cy="6477000"/>
          </a:xfrm>
        </p:grpSpPr>
        <p:sp>
          <p:nvSpPr>
            <p:cNvPr id="42" name="Freeform 4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38492" r="-38492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2122303" y="1776238"/>
            <a:ext cx="2917296" cy="2905900"/>
            <a:chOff x="0" y="0"/>
            <a:chExt cx="6502400" cy="6477000"/>
          </a:xfrm>
        </p:grpSpPr>
        <p:sp>
          <p:nvSpPr>
            <p:cNvPr id="45" name="Freeform 4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r="223"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7" name="TextBox 47"/>
          <p:cNvSpPr txBox="1"/>
          <p:nvPr/>
        </p:nvSpPr>
        <p:spPr>
          <a:xfrm>
            <a:off x="622179" y="5386059"/>
            <a:ext cx="2594701" cy="321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84"/>
              </a:lnSpc>
            </a:pPr>
            <a:r>
              <a:rPr lang="en-US" sz="18774">
                <a:solidFill>
                  <a:srgbClr val="FFFFFE"/>
                </a:solidFill>
                <a:latin typeface="Canva Sans Bold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77290" y="1697266"/>
            <a:ext cx="2594701" cy="321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84"/>
              </a:lnSpc>
            </a:pPr>
            <a:r>
              <a:rPr lang="en-US" sz="18774">
                <a:solidFill>
                  <a:srgbClr val="1290D1"/>
                </a:solidFill>
                <a:latin typeface="Canva Sans Bold"/>
              </a:rPr>
              <a:t>1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830510" y="3442104"/>
            <a:ext cx="5078877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 spc="244">
                <a:solidFill>
                  <a:srgbClr val="1290D1"/>
                </a:solidFill>
                <a:latin typeface="Comic Relief"/>
              </a:rPr>
              <a:t>Міститься в межах об’єкта дослідження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830510" y="2716743"/>
            <a:ext cx="2744462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144">
                <a:solidFill>
                  <a:srgbClr val="1290D1"/>
                </a:solidFill>
                <a:latin typeface="Comic Relief"/>
              </a:rPr>
              <a:t>Предмет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8700" y="564713"/>
            <a:ext cx="11855560" cy="82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1"/>
              </a:lnSpc>
              <a:spcBef>
                <a:spcPct val="0"/>
              </a:spcBef>
            </a:pPr>
            <a:r>
              <a:rPr lang="en-US" sz="4715">
                <a:solidFill>
                  <a:srgbClr val="1290D1"/>
                </a:solidFill>
                <a:latin typeface="Balmy"/>
              </a:rPr>
              <a:t>Об’єкт і предмет дослідження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30510" y="7130896"/>
            <a:ext cx="4702823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 spc="244">
                <a:solidFill>
                  <a:srgbClr val="FFFFFF"/>
                </a:solidFill>
                <a:latin typeface="Comic Relief"/>
              </a:rPr>
              <a:t>Є ширшим поняттям, ніж предмет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830510" y="6520441"/>
            <a:ext cx="2744462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144">
                <a:solidFill>
                  <a:srgbClr val="FFFFFF"/>
                </a:solidFill>
                <a:latin typeface="Comic Relief"/>
              </a:rPr>
              <a:t>Об’єкт</a:t>
            </a:r>
          </a:p>
        </p:txBody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id="{B1C14387-FB9B-41BA-A3E3-8EA9B52C9EE5}"/>
              </a:ext>
            </a:extLst>
          </p:cNvPr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7">
            <a:extLst>
              <a:ext uri="{FF2B5EF4-FFF2-40B4-BE49-F238E27FC236}">
                <a16:creationId xmlns:a16="http://schemas.microsoft.com/office/drawing/2014/main" id="{B734B1E6-6114-4217-AE11-F5F600C23FFA}"/>
              </a:ext>
            </a:extLst>
          </p:cNvPr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932767"/>
            <a:ext cx="18288000" cy="3354233"/>
            <a:chOff x="0" y="0"/>
            <a:chExt cx="4816593" cy="883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83419"/>
            </a:xfrm>
            <a:custGeom>
              <a:avLst/>
              <a:gdLst/>
              <a:ahLst/>
              <a:cxnLst/>
              <a:rect l="l" t="t" r="r" b="b"/>
              <a:pathLst>
                <a:path w="4816592" h="883419">
                  <a:moveTo>
                    <a:pt x="0" y="0"/>
                  </a:moveTo>
                  <a:lnTo>
                    <a:pt x="4816592" y="0"/>
                  </a:lnTo>
                  <a:lnTo>
                    <a:pt x="4816592" y="883419"/>
                  </a:lnTo>
                  <a:lnTo>
                    <a:pt x="0" y="883419"/>
                  </a:lnTo>
                  <a:close/>
                </a:path>
              </a:pathLst>
            </a:custGeom>
            <a:solidFill>
              <a:srgbClr val="1290D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931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-914413" y="2129583"/>
            <a:ext cx="4206763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14607186" y="2029571"/>
            <a:ext cx="5031037" cy="0"/>
          </a:xfrm>
          <a:prstGeom prst="line">
            <a:avLst/>
          </a:prstGeom>
          <a:ln w="66675" cap="flat">
            <a:solidFill>
              <a:srgbClr val="1290D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29485" y="6932767"/>
            <a:ext cx="13829030" cy="3326873"/>
          </a:xfrm>
          <a:custGeom>
            <a:avLst/>
            <a:gdLst/>
            <a:ahLst/>
            <a:cxnLst/>
            <a:rect l="l" t="t" r="r" b="b"/>
            <a:pathLst>
              <a:path w="13829030" h="3326873">
                <a:moveTo>
                  <a:pt x="0" y="0"/>
                </a:moveTo>
                <a:lnTo>
                  <a:pt x="13829030" y="0"/>
                </a:lnTo>
                <a:lnTo>
                  <a:pt x="13829030" y="3326874"/>
                </a:lnTo>
                <a:lnTo>
                  <a:pt x="0" y="332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 t="-84516" b="-12724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23418" y="1636530"/>
            <a:ext cx="11052700" cy="75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1"/>
              </a:lnSpc>
            </a:pPr>
            <a:r>
              <a:rPr lang="en-US" sz="4363" spc="427">
                <a:solidFill>
                  <a:srgbClr val="1290D1"/>
                </a:solidFill>
                <a:latin typeface="Balmy"/>
              </a:rPr>
              <a:t> моє дослідження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065" y="2809020"/>
            <a:ext cx="16976756" cy="158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Шестикласникам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запропонували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провести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дослідження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на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тему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“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Вирощування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мікрозелені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в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домашніх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 </a:t>
            </a: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умовах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”.</a:t>
            </a:r>
          </a:p>
          <a:p>
            <a:pPr algn="ctr">
              <a:lnSpc>
                <a:spcPts val="4227"/>
              </a:lnSpc>
            </a:pPr>
            <a:r>
              <a:rPr lang="en-US" sz="3063" spc="300" dirty="0" err="1">
                <a:solidFill>
                  <a:srgbClr val="1290D1"/>
                </a:solidFill>
                <a:latin typeface="Comic Relief"/>
              </a:rPr>
              <a:t>Визнач</a:t>
            </a:r>
            <a:r>
              <a:rPr lang="en-US" sz="3063" spc="300" dirty="0">
                <a:solidFill>
                  <a:srgbClr val="1290D1"/>
                </a:solidFill>
                <a:latin typeface="Comic Relief"/>
              </a:rPr>
              <a:t>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869595" y="4872594"/>
            <a:ext cx="6160346" cy="1586058"/>
            <a:chOff x="0" y="0"/>
            <a:chExt cx="8213794" cy="21147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1396" cy="963975"/>
            </a:xfrm>
            <a:custGeom>
              <a:avLst/>
              <a:gdLst/>
              <a:ahLst/>
              <a:cxnLst/>
              <a:rect l="l" t="t" r="r" b="b"/>
              <a:pathLst>
                <a:path w="591396" h="963975">
                  <a:moveTo>
                    <a:pt x="0" y="0"/>
                  </a:moveTo>
                  <a:lnTo>
                    <a:pt x="591396" y="0"/>
                  </a:lnTo>
                  <a:lnTo>
                    <a:pt x="591396" y="963975"/>
                  </a:lnTo>
                  <a:lnTo>
                    <a:pt x="0" y="963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591396" y="1428182"/>
              <a:ext cx="7622399" cy="686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77"/>
                </a:lnSpc>
                <a:spcBef>
                  <a:spcPct val="0"/>
                </a:spcBef>
              </a:pPr>
              <a:r>
                <a:rPr lang="en-US" sz="3099" spc="148">
                  <a:solidFill>
                    <a:srgbClr val="1290D1"/>
                  </a:solidFill>
                  <a:latin typeface="Balmy"/>
                </a:rPr>
                <a:t>Предмет дослідження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2556" y="277413"/>
              <a:ext cx="6260077" cy="686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77"/>
                </a:lnSpc>
                <a:spcBef>
                  <a:spcPct val="0"/>
                </a:spcBef>
              </a:pPr>
              <a:r>
                <a:rPr lang="en-US" sz="3099" spc="148">
                  <a:solidFill>
                    <a:srgbClr val="1290D1"/>
                  </a:solidFill>
                  <a:latin typeface="Balmy"/>
                </a:rPr>
                <a:t>об’єкт дослідження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142432"/>
              <a:ext cx="591396" cy="963975"/>
            </a:xfrm>
            <a:custGeom>
              <a:avLst/>
              <a:gdLst/>
              <a:ahLst/>
              <a:cxnLst/>
              <a:rect l="l" t="t" r="r" b="b"/>
              <a:pathLst>
                <a:path w="591396" h="963975">
                  <a:moveTo>
                    <a:pt x="0" y="0"/>
                  </a:moveTo>
                  <a:lnTo>
                    <a:pt x="591396" y="0"/>
                  </a:lnTo>
                  <a:lnTo>
                    <a:pt x="591396" y="963975"/>
                  </a:lnTo>
                  <a:lnTo>
                    <a:pt x="0" y="963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7893" y="-241118"/>
            <a:ext cx="8830508" cy="11044377"/>
            <a:chOff x="0" y="0"/>
            <a:chExt cx="2325731" cy="2908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5731" cy="2908807"/>
            </a:xfrm>
            <a:custGeom>
              <a:avLst/>
              <a:gdLst/>
              <a:ahLst/>
              <a:cxnLst/>
              <a:rect l="l" t="t" r="r" b="b"/>
              <a:pathLst>
                <a:path w="2325731" h="2908807">
                  <a:moveTo>
                    <a:pt x="0" y="0"/>
                  </a:moveTo>
                  <a:lnTo>
                    <a:pt x="2325731" y="0"/>
                  </a:lnTo>
                  <a:lnTo>
                    <a:pt x="2325731" y="2908807"/>
                  </a:lnTo>
                  <a:lnTo>
                    <a:pt x="0" y="2908807"/>
                  </a:ln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25731" cy="2956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914938" y="0"/>
            <a:ext cx="15507553" cy="10331908"/>
          </a:xfrm>
          <a:custGeom>
            <a:avLst/>
            <a:gdLst/>
            <a:ahLst/>
            <a:cxnLst/>
            <a:rect l="l" t="t" r="r" b="b"/>
            <a:pathLst>
              <a:path w="15507553" h="10331908">
                <a:moveTo>
                  <a:pt x="0" y="0"/>
                </a:moveTo>
                <a:lnTo>
                  <a:pt x="15507553" y="0"/>
                </a:lnTo>
                <a:lnTo>
                  <a:pt x="15507553" y="10331908"/>
                </a:lnTo>
                <a:lnTo>
                  <a:pt x="0" y="10331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01587" y="3355822"/>
            <a:ext cx="1450301" cy="14503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1587" y="5408186"/>
            <a:ext cx="1450301" cy="145030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587" y="7459914"/>
            <a:ext cx="1450301" cy="14503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819779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2" y="0"/>
                </a:lnTo>
                <a:lnTo>
                  <a:pt x="879042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-292291">
            <a:off x="10286757" y="829133"/>
            <a:ext cx="5025945" cy="502594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5"/>
              <a:stretch>
                <a:fillRect l="-11" r="-1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373474">
            <a:off x="11638382" y="4965651"/>
            <a:ext cx="4928726" cy="4928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1290D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6"/>
              <a:stretch>
                <a:fillRect r="-60036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10800000">
            <a:off x="722065" y="8818779"/>
            <a:ext cx="879041" cy="879041"/>
          </a:xfrm>
          <a:custGeom>
            <a:avLst/>
            <a:gdLst/>
            <a:ahLst/>
            <a:cxnLst/>
            <a:rect l="l" t="t" r="r" b="b"/>
            <a:pathLst>
              <a:path w="879041" h="879041">
                <a:moveTo>
                  <a:pt x="0" y="0"/>
                </a:moveTo>
                <a:lnTo>
                  <a:pt x="879041" y="0"/>
                </a:lnTo>
                <a:lnTo>
                  <a:pt x="879041" y="879042"/>
                </a:lnTo>
                <a:lnTo>
                  <a:pt x="0" y="879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08399" y="4875544"/>
            <a:ext cx="8194014" cy="811053"/>
          </a:xfrm>
          <a:custGeom>
            <a:avLst/>
            <a:gdLst/>
            <a:ahLst/>
            <a:cxnLst/>
            <a:rect l="l" t="t" r="r" b="b"/>
            <a:pathLst>
              <a:path w="8194014" h="811053">
                <a:moveTo>
                  <a:pt x="0" y="0"/>
                </a:moveTo>
                <a:lnTo>
                  <a:pt x="8194014" y="0"/>
                </a:lnTo>
                <a:lnTo>
                  <a:pt x="8194014" y="811053"/>
                </a:lnTo>
                <a:lnTo>
                  <a:pt x="0" y="8110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953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70433" y="3355822"/>
            <a:ext cx="8031980" cy="1639216"/>
            <a:chOff x="0" y="0"/>
            <a:chExt cx="2230417" cy="455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30417" cy="455197"/>
            </a:xfrm>
            <a:custGeom>
              <a:avLst/>
              <a:gdLst/>
              <a:ahLst/>
              <a:cxnLst/>
              <a:rect l="l" t="t" r="r" b="b"/>
              <a:pathLst>
                <a:path w="2230417" h="455197">
                  <a:moveTo>
                    <a:pt x="18314" y="0"/>
                  </a:moveTo>
                  <a:lnTo>
                    <a:pt x="2212103" y="0"/>
                  </a:lnTo>
                  <a:cubicBezTo>
                    <a:pt x="2216960" y="0"/>
                    <a:pt x="2221618" y="1929"/>
                    <a:pt x="2225053" y="5364"/>
                  </a:cubicBezTo>
                  <a:cubicBezTo>
                    <a:pt x="2228487" y="8799"/>
                    <a:pt x="2230417" y="13457"/>
                    <a:pt x="2230417" y="18314"/>
                  </a:cubicBezTo>
                  <a:lnTo>
                    <a:pt x="2230417" y="436883"/>
                  </a:lnTo>
                  <a:cubicBezTo>
                    <a:pt x="2230417" y="446998"/>
                    <a:pt x="2222218" y="455197"/>
                    <a:pt x="2212103" y="455197"/>
                  </a:cubicBezTo>
                  <a:lnTo>
                    <a:pt x="18314" y="455197"/>
                  </a:lnTo>
                  <a:cubicBezTo>
                    <a:pt x="8199" y="455197"/>
                    <a:pt x="0" y="446998"/>
                    <a:pt x="0" y="436883"/>
                  </a:cubicBezTo>
                  <a:lnTo>
                    <a:pt x="0" y="18314"/>
                  </a:lnTo>
                  <a:cubicBezTo>
                    <a:pt x="0" y="8199"/>
                    <a:pt x="8199" y="0"/>
                    <a:pt x="18314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230417" cy="502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17450" y="3822447"/>
            <a:ext cx="705966" cy="70596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r>
                <a:rPr lang="en-US" sz="2329" spc="228">
                  <a:solidFill>
                    <a:srgbClr val="FFFFFF"/>
                  </a:solidFill>
                  <a:latin typeface="Canva Sans Bold"/>
                </a:rPr>
                <a:t>01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808399" y="6991837"/>
            <a:ext cx="8194014" cy="811053"/>
          </a:xfrm>
          <a:custGeom>
            <a:avLst/>
            <a:gdLst/>
            <a:ahLst/>
            <a:cxnLst/>
            <a:rect l="l" t="t" r="r" b="b"/>
            <a:pathLst>
              <a:path w="8194014" h="811053">
                <a:moveTo>
                  <a:pt x="0" y="0"/>
                </a:moveTo>
                <a:lnTo>
                  <a:pt x="8194014" y="0"/>
                </a:lnTo>
                <a:lnTo>
                  <a:pt x="8194014" y="811053"/>
                </a:lnTo>
                <a:lnTo>
                  <a:pt x="0" y="8110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9533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970433" y="5402364"/>
            <a:ext cx="8031980" cy="1639216"/>
            <a:chOff x="0" y="0"/>
            <a:chExt cx="2230417" cy="45519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230417" cy="455197"/>
            </a:xfrm>
            <a:custGeom>
              <a:avLst/>
              <a:gdLst/>
              <a:ahLst/>
              <a:cxnLst/>
              <a:rect l="l" t="t" r="r" b="b"/>
              <a:pathLst>
                <a:path w="2230417" h="455197">
                  <a:moveTo>
                    <a:pt x="18314" y="0"/>
                  </a:moveTo>
                  <a:lnTo>
                    <a:pt x="2212103" y="0"/>
                  </a:lnTo>
                  <a:cubicBezTo>
                    <a:pt x="2216960" y="0"/>
                    <a:pt x="2221618" y="1929"/>
                    <a:pt x="2225053" y="5364"/>
                  </a:cubicBezTo>
                  <a:cubicBezTo>
                    <a:pt x="2228487" y="8799"/>
                    <a:pt x="2230417" y="13457"/>
                    <a:pt x="2230417" y="18314"/>
                  </a:cubicBezTo>
                  <a:lnTo>
                    <a:pt x="2230417" y="436883"/>
                  </a:lnTo>
                  <a:cubicBezTo>
                    <a:pt x="2230417" y="446998"/>
                    <a:pt x="2222218" y="455197"/>
                    <a:pt x="2212103" y="455197"/>
                  </a:cubicBezTo>
                  <a:lnTo>
                    <a:pt x="18314" y="455197"/>
                  </a:lnTo>
                  <a:cubicBezTo>
                    <a:pt x="8199" y="455197"/>
                    <a:pt x="0" y="446998"/>
                    <a:pt x="0" y="436883"/>
                  </a:cubicBezTo>
                  <a:lnTo>
                    <a:pt x="0" y="18314"/>
                  </a:lnTo>
                  <a:cubicBezTo>
                    <a:pt x="0" y="8199"/>
                    <a:pt x="8199" y="0"/>
                    <a:pt x="18314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2230417" cy="502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17450" y="5868989"/>
            <a:ext cx="705966" cy="70596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r>
                <a:rPr lang="en-US" sz="2329" spc="228">
                  <a:solidFill>
                    <a:srgbClr val="FFFFFF"/>
                  </a:solidFill>
                  <a:latin typeface="Canva Sans Bold"/>
                </a:rPr>
                <a:t>02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808399" y="9087322"/>
            <a:ext cx="8194014" cy="811053"/>
          </a:xfrm>
          <a:custGeom>
            <a:avLst/>
            <a:gdLst/>
            <a:ahLst/>
            <a:cxnLst/>
            <a:rect l="l" t="t" r="r" b="b"/>
            <a:pathLst>
              <a:path w="8194014" h="811053">
                <a:moveTo>
                  <a:pt x="0" y="0"/>
                </a:moveTo>
                <a:lnTo>
                  <a:pt x="8194014" y="0"/>
                </a:lnTo>
                <a:lnTo>
                  <a:pt x="8194014" y="811052"/>
                </a:lnTo>
                <a:lnTo>
                  <a:pt x="0" y="811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9533"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970433" y="7448106"/>
            <a:ext cx="8031980" cy="1639216"/>
            <a:chOff x="0" y="0"/>
            <a:chExt cx="2230417" cy="45519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30417" cy="455197"/>
            </a:xfrm>
            <a:custGeom>
              <a:avLst/>
              <a:gdLst/>
              <a:ahLst/>
              <a:cxnLst/>
              <a:rect l="l" t="t" r="r" b="b"/>
              <a:pathLst>
                <a:path w="2230417" h="455197">
                  <a:moveTo>
                    <a:pt x="18314" y="0"/>
                  </a:moveTo>
                  <a:lnTo>
                    <a:pt x="2212103" y="0"/>
                  </a:lnTo>
                  <a:cubicBezTo>
                    <a:pt x="2216960" y="0"/>
                    <a:pt x="2221618" y="1929"/>
                    <a:pt x="2225053" y="5364"/>
                  </a:cubicBezTo>
                  <a:cubicBezTo>
                    <a:pt x="2228487" y="8799"/>
                    <a:pt x="2230417" y="13457"/>
                    <a:pt x="2230417" y="18314"/>
                  </a:cubicBezTo>
                  <a:lnTo>
                    <a:pt x="2230417" y="436883"/>
                  </a:lnTo>
                  <a:cubicBezTo>
                    <a:pt x="2230417" y="446998"/>
                    <a:pt x="2222218" y="455197"/>
                    <a:pt x="2212103" y="455197"/>
                  </a:cubicBezTo>
                  <a:lnTo>
                    <a:pt x="18314" y="455197"/>
                  </a:lnTo>
                  <a:cubicBezTo>
                    <a:pt x="8199" y="455197"/>
                    <a:pt x="0" y="446998"/>
                    <a:pt x="0" y="436883"/>
                  </a:cubicBezTo>
                  <a:lnTo>
                    <a:pt x="0" y="18314"/>
                  </a:lnTo>
                  <a:cubicBezTo>
                    <a:pt x="0" y="8199"/>
                    <a:pt x="8199" y="0"/>
                    <a:pt x="18314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2230417" cy="502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17450" y="7914731"/>
            <a:ext cx="705966" cy="70596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75A8"/>
            </a:solidFill>
            <a:ln w="19050" cap="sq">
              <a:solidFill>
                <a:srgbClr val="FFFFFE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4"/>
                </a:lnSpc>
              </a:pPr>
              <a:r>
                <a:rPr lang="en-US" sz="2329" spc="228">
                  <a:solidFill>
                    <a:srgbClr val="FFFFFF"/>
                  </a:solidFill>
                  <a:latin typeface="Canva Sans Bold"/>
                </a:rPr>
                <a:t>03</a:t>
              </a:r>
            </a:p>
          </p:txBody>
        </p:sp>
      </p:grpSp>
      <p:sp>
        <p:nvSpPr>
          <p:cNvPr id="44" name="Freeform 44"/>
          <p:cNvSpPr/>
          <p:nvPr/>
        </p:nvSpPr>
        <p:spPr>
          <a:xfrm rot="-505423">
            <a:off x="11415183" y="580326"/>
            <a:ext cx="2297959" cy="571617"/>
          </a:xfrm>
          <a:custGeom>
            <a:avLst/>
            <a:gdLst/>
            <a:ahLst/>
            <a:cxnLst/>
            <a:rect l="l" t="t" r="r" b="b"/>
            <a:pathLst>
              <a:path w="2297959" h="571617">
                <a:moveTo>
                  <a:pt x="0" y="0"/>
                </a:moveTo>
                <a:lnTo>
                  <a:pt x="2297959" y="0"/>
                </a:lnTo>
                <a:lnTo>
                  <a:pt x="2297959" y="571617"/>
                </a:lnTo>
                <a:lnTo>
                  <a:pt x="0" y="571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443400">
            <a:off x="13452726" y="4717580"/>
            <a:ext cx="2297959" cy="571617"/>
          </a:xfrm>
          <a:custGeom>
            <a:avLst/>
            <a:gdLst/>
            <a:ahLst/>
            <a:cxnLst/>
            <a:rect l="l" t="t" r="r" b="b"/>
            <a:pathLst>
              <a:path w="2297959" h="571617">
                <a:moveTo>
                  <a:pt x="0" y="0"/>
                </a:moveTo>
                <a:lnTo>
                  <a:pt x="2297959" y="0"/>
                </a:lnTo>
                <a:lnTo>
                  <a:pt x="2297959" y="571617"/>
                </a:lnTo>
                <a:lnTo>
                  <a:pt x="0" y="571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494400" y="335233"/>
            <a:ext cx="8098215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spc="72">
                <a:solidFill>
                  <a:srgbClr val="FFFFFE"/>
                </a:solidFill>
                <a:latin typeface="Balmy"/>
              </a:rPr>
              <a:t>Кожна наука має свою сферу інтересів, свої об’єкти дослідження і може вирішувати важливі практичні проблеми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70433" y="3946666"/>
            <a:ext cx="8248861" cy="462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2700" spc="264">
                <a:solidFill>
                  <a:srgbClr val="FFFFFE"/>
                </a:solidFill>
                <a:latin typeface="Balmy"/>
              </a:rPr>
              <a:t>“Якщо зробити ..., то станеться ....”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43633" y="5696122"/>
            <a:ext cx="7285579" cy="92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2700" spc="264">
                <a:solidFill>
                  <a:srgbClr val="FFFFFE"/>
                </a:solidFill>
                <a:latin typeface="Balmy"/>
              </a:rPr>
              <a:t>“Якщо має місце ..., то за такої умови матиме місце....”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10679" y="7774700"/>
            <a:ext cx="6751488" cy="92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2700" spc="264">
                <a:solidFill>
                  <a:srgbClr val="FFFFFE"/>
                </a:solidFill>
                <a:latin typeface="Balmy"/>
              </a:rPr>
              <a:t>“Якщо додати ......, тоді утвориться ......”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94400" y="1954377"/>
            <a:ext cx="8098215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59">
                <a:solidFill>
                  <a:srgbClr val="FFFFFE"/>
                </a:solidFill>
                <a:latin typeface="Comic Relief"/>
              </a:rPr>
              <a:t>Обравши об’єкт і предмет, дослідник формує мету та висуває гіпотезу, тобто обґрунтовує припущення щодо причин явища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623</Words>
  <Application>Microsoft Office PowerPoint</Application>
  <PresentationFormat>Довільний</PresentationFormat>
  <Paragraphs>101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7" baseType="lpstr">
      <vt:lpstr>Canva Sans Bold</vt:lpstr>
      <vt:lpstr>Comic Relief</vt:lpstr>
      <vt:lpstr>Calibri</vt:lpstr>
      <vt:lpstr>Arial</vt:lpstr>
      <vt:lpstr>Balmy</vt:lpstr>
      <vt:lpstr>Now Bold</vt:lpstr>
      <vt:lpstr>Now Medium</vt:lpstr>
      <vt:lpstr>Now Heavy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Пізнаємо природу, 6 кклас</dc:title>
  <cp:lastModifiedBy>User</cp:lastModifiedBy>
  <cp:revision>6</cp:revision>
  <dcterms:created xsi:type="dcterms:W3CDTF">2006-08-16T00:00:00Z</dcterms:created>
  <dcterms:modified xsi:type="dcterms:W3CDTF">2024-10-23T12:39:54Z</dcterms:modified>
  <dc:identifier>DAGFMYeRzmk</dc:identifier>
</cp:coreProperties>
</file>