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35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58" r:id="rId13"/>
    <p:sldId id="268" r:id="rId14"/>
    <p:sldId id="259" r:id="rId15"/>
    <p:sldId id="260" r:id="rId16"/>
    <p:sldId id="261" r:id="rId17"/>
    <p:sldId id="262" r:id="rId18"/>
    <p:sldId id="263" r:id="rId19"/>
    <p:sldId id="280" r:id="rId20"/>
    <p:sldId id="281" r:id="rId21"/>
    <p:sldId id="282" r:id="rId22"/>
    <p:sldId id="283" r:id="rId23"/>
    <p:sldId id="284" r:id="rId24"/>
    <p:sldId id="286" r:id="rId25"/>
    <p:sldId id="285" r:id="rId26"/>
    <p:sldId id="288" r:id="rId27"/>
    <p:sldId id="287" r:id="rId28"/>
    <p:sldId id="265" r:id="rId29"/>
    <p:sldId id="289" r:id="rId30"/>
    <p:sldId id="267" r:id="rId31"/>
    <p:sldId id="292" r:id="rId32"/>
    <p:sldId id="290" r:id="rId33"/>
    <p:sldId id="29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5547" autoAdjust="0"/>
  </p:normalViewPr>
  <p:slideViewPr>
    <p:cSldViewPr>
      <p:cViewPr varScale="1">
        <p:scale>
          <a:sx n="58" d="100"/>
          <a:sy n="58" d="100"/>
        </p:scale>
        <p:origin x="17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19F0E-F288-40E1-9B42-DCD5472D1A58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1C5BC-841C-4340-8362-99D6D4766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Підготувала:</a:t>
            </a:r>
            <a:b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</a:br>
            <a: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вчитель біології</a:t>
            </a:r>
            <a:b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</a:br>
            <a: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ЗЗСО </a:t>
            </a:r>
            <a:r>
              <a:rPr lang="uk-UA" sz="2500" b="1" dirty="0" err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Базилівщинської</a:t>
            </a:r>
            <a: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</a:br>
            <a: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гімназії.</a:t>
            </a:r>
            <a:b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</a:br>
            <a:r>
              <a:rPr lang="uk-UA" sz="2500" b="1" dirty="0" err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Жигилій</a:t>
            </a:r>
            <a:r>
              <a:rPr lang="uk-UA" sz="2500" b="1" dirty="0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 Г.В.</a:t>
            </a:r>
            <a:endParaRPr lang="ru-RU" sz="2500" b="1" dirty="0">
              <a:solidFill>
                <a:srgbClr val="1A66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028384" cy="2786608"/>
          </a:xfrm>
        </p:spPr>
        <p:txBody>
          <a:bodyPr>
            <a:noAutofit/>
          </a:bodyPr>
          <a:lstStyle/>
          <a:p>
            <a:pPr algn="ctr"/>
            <a:r>
              <a:rPr lang="uk-UA" sz="5400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Запилення та запліднення квіткових рослин</a:t>
            </a:r>
            <a:endParaRPr lang="ru-RU" sz="5400" b="1">
              <a:solidFill>
                <a:srgbClr val="1A660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esktop\33227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1"/>
            <a:ext cx="3779912" cy="3230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E58C76-4041-4D60-BA8B-4F9D216E6BD7}"/>
              </a:ext>
            </a:extLst>
          </p:cNvPr>
          <p:cNvSpPr/>
          <p:nvPr/>
        </p:nvSpPr>
        <p:spPr>
          <a:xfrm>
            <a:off x="899592" y="476672"/>
            <a:ext cx="3596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Вправа « Лови помилку».</a:t>
            </a:r>
            <a:endParaRPr lang="uk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C5EE52-C06A-426A-95A1-584D781F8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26" y="1196752"/>
            <a:ext cx="7115461" cy="52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24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02FF3F-D263-4843-A15F-4DB4620A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7438206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самозапилення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483224" cy="4724400"/>
          </a:xfrm>
        </p:spPr>
        <p:txBody>
          <a:bodyPr/>
          <a:lstStyle/>
          <a:p>
            <a:r>
              <a:rPr lang="uk-UA" b="1">
                <a:solidFill>
                  <a:schemeClr val="tx1"/>
                </a:solidFill>
              </a:rPr>
              <a:t>Самозапилення відбувається в межах однієї квітки, найчвстіше всередині бутона, ще до розкриття квітки (квасоля, пшениця, горох, рис, бавовник, льон, помідор, ячмінь, овес).</a:t>
            </a:r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7" name="Содержимое 6" descr="images (3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3593711" cy="2681461"/>
          </a:xfrm>
        </p:spPr>
      </p:pic>
      <p:pic>
        <p:nvPicPr>
          <p:cNvPr id="1026" name="Picture 2" descr="C:\Desktop\фетр\231_858_gossypium_cotton_plant_b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65712"/>
            <a:ext cx="3744416" cy="2403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Види перехресного Запилення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b="1">
                <a:solidFill>
                  <a:schemeClr val="tx1"/>
                </a:solidFill>
              </a:rPr>
              <a:t>1. За допомогою вітру (анемогамія) – до 10% рослин         квітки примітивні, інколи без оцвітини, пилок легкий, дрібний, цвітуть до появи листків (дуб, бук, береза, вільха, граб, ліщина, тополя, осика, ковила, жито).</a:t>
            </a:r>
          </a:p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Содержимое 8" descr="завантаженн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988840"/>
            <a:ext cx="4343400" cy="3205895"/>
          </a:xfrm>
        </p:spPr>
      </p:pic>
      <p:cxnSp>
        <p:nvCxnSpPr>
          <p:cNvPr id="5" name="Прямая со стрелкой 4"/>
          <p:cNvCxnSpPr/>
          <p:nvPr/>
        </p:nvCxnSpPr>
        <p:spPr>
          <a:xfrm>
            <a:off x="1907704" y="270892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Види перехресного Запилення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chemeClr val="tx1"/>
                </a:solidFill>
              </a:rPr>
              <a:t>2. За допомогою комах (ентомогамія) – до 90% рослин         квітки  з яскравою оцвітиною, запахом, нектарниками, пилок клейкий з нерівною поверхнею (вишня, яблуня, конюшина, метіола, лілія, тюльпан).</a:t>
            </a:r>
          </a:p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907704" y="270892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Содержимое 6" descr="130393996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132856"/>
            <a:ext cx="4028256" cy="344142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Види перехресного Запилення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chemeClr val="tx1"/>
                </a:solidFill>
              </a:rPr>
              <a:t>3. Запилення птахами (орнітогамія)       квітки  з яскравою оцвітиною, запахом,нектарникам,пилок клейкий з нерівною поверхнею (орхідея-колібрі, </a:t>
            </a:r>
          </a:p>
          <a:p>
            <a:pPr>
              <a:buNone/>
            </a:pPr>
            <a:r>
              <a:rPr lang="uk-UA" b="1">
                <a:solidFill>
                  <a:schemeClr val="tx1"/>
                </a:solidFill>
              </a:rPr>
              <a:t>   дзвіночки- нектарниця).</a:t>
            </a:r>
          </a:p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Содержимое 11" descr="imag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060848"/>
            <a:ext cx="4311620" cy="2917105"/>
          </a:xfrm>
        </p:spPr>
      </p:pic>
      <p:cxnSp>
        <p:nvCxnSpPr>
          <p:cNvPr id="9" name="Прямая со стрелкой 8"/>
          <p:cNvCxnSpPr/>
          <p:nvPr/>
        </p:nvCxnSpPr>
        <p:spPr>
          <a:xfrm>
            <a:off x="2915816" y="234888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Види перехресного Запилення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chemeClr val="tx1"/>
                </a:solidFill>
              </a:rPr>
              <a:t>4. За допомогою води (гідрогамія)         пилок містить повітряні камери і не тоне у воді (кушир, валіснерія, стрілолист, латаття, глечики).</a:t>
            </a:r>
          </a:p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627784" y="227687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Содержимое 7" descr="leknin-bily-692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476957"/>
            <a:ext cx="4343400" cy="297088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Види перехресного Запилення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483224" cy="4724400"/>
          </a:xfrm>
        </p:spPr>
        <p:txBody>
          <a:bodyPr>
            <a:normAutofit/>
          </a:bodyPr>
          <a:lstStyle/>
          <a:p>
            <a:r>
              <a:rPr lang="uk-UA" b="1">
                <a:solidFill>
                  <a:schemeClr val="tx1"/>
                </a:solidFill>
              </a:rPr>
              <a:t>5. За допомогою тварин (зоогамія)          квіти містять нектарники, що виділяють солодкий нектар, який споживають тварини (хіроптерофілія -кажанозапилення). </a:t>
            </a:r>
          </a:p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555776" y="234888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Содержимое 6" descr="f1e3884d7d740ec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8" y="2498053"/>
            <a:ext cx="3987552" cy="292869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Види перехресного Запилення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b="1">
                <a:solidFill>
                  <a:schemeClr val="tx1"/>
                </a:solidFill>
              </a:rPr>
              <a:t>6. Штучне запилення – здійснює людина з метою виведення нових сортів рослин і збільшення врожайності сільськогосподарських культур. </a:t>
            </a:r>
          </a:p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Содержимое 7" descr="kak-opylyat-pomidory-v-teplice-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456933"/>
            <a:ext cx="4343400" cy="301093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36EBCD-824E-41F7-8065-0BA49275297B}"/>
              </a:ext>
            </a:extLst>
          </p:cNvPr>
          <p:cNvSpPr/>
          <p:nvPr/>
        </p:nvSpPr>
        <p:spPr>
          <a:xfrm>
            <a:off x="683568" y="260648"/>
            <a:ext cx="3125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Заповнюємо таблицю разом.</a:t>
            </a:r>
            <a:endParaRPr lang="uk-UA" altLang="uk-UA" sz="2400" dirty="0"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1C94A1C-816D-48EA-B80D-4039D8455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342519"/>
              </p:ext>
            </p:extLst>
          </p:nvPr>
        </p:nvGraphicFramePr>
        <p:xfrm>
          <a:off x="179512" y="836712"/>
          <a:ext cx="8496946" cy="5256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0997">
                  <a:extLst>
                    <a:ext uri="{9D8B030D-6E8A-4147-A177-3AD203B41FA5}">
                      <a16:colId xmlns:a16="http://schemas.microsoft.com/office/drawing/2014/main" val="2134141162"/>
                    </a:ext>
                  </a:extLst>
                </a:gridCol>
                <a:gridCol w="1975690">
                  <a:extLst>
                    <a:ext uri="{9D8B030D-6E8A-4147-A177-3AD203B41FA5}">
                      <a16:colId xmlns:a16="http://schemas.microsoft.com/office/drawing/2014/main" val="78435014"/>
                    </a:ext>
                  </a:extLst>
                </a:gridCol>
                <a:gridCol w="1976429">
                  <a:extLst>
                    <a:ext uri="{9D8B030D-6E8A-4147-A177-3AD203B41FA5}">
                      <a16:colId xmlns:a16="http://schemas.microsoft.com/office/drawing/2014/main" val="1810738964"/>
                    </a:ext>
                  </a:extLst>
                </a:gridCol>
                <a:gridCol w="2333830">
                  <a:extLst>
                    <a:ext uri="{9D8B030D-6E8A-4147-A177-3AD203B41FA5}">
                      <a16:colId xmlns:a16="http://schemas.microsoft.com/office/drawing/2014/main" val="1222075750"/>
                    </a:ext>
                  </a:extLst>
                </a:gridCol>
              </a:tblGrid>
              <a:tr h="1331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Ознака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Запилення комахами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Запилення вітром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Штучне запилення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3277659"/>
                  </a:ext>
                </a:extLst>
              </a:tr>
              <a:tr h="1331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Особливості будови квітки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9779687"/>
                  </a:ext>
                </a:extLst>
              </a:tr>
              <a:tr h="648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Особливості пилку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3172330"/>
                  </a:ext>
                </a:extLst>
              </a:tr>
              <a:tr h="648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Особливості маточки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193287"/>
                  </a:ext>
                </a:extLst>
              </a:tr>
              <a:tr h="648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Яке має значення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6197498"/>
                  </a:ext>
                </a:extLst>
              </a:tr>
              <a:tr h="648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Приклади рослин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2659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09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C65DAC-734A-4E0C-A348-AEFEAFE9579F}"/>
              </a:ext>
            </a:extLst>
          </p:cNvPr>
          <p:cNvSpPr/>
          <p:nvPr/>
        </p:nvSpPr>
        <p:spPr>
          <a:xfrm>
            <a:off x="1259632" y="1124745"/>
            <a:ext cx="6552728" cy="178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500"/>
              </a:lnSpc>
              <a:spcAft>
                <a:spcPts val="75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Природа – це єдина книга </a:t>
            </a:r>
          </a:p>
          <a:p>
            <a:pPr algn="ctr" fontAlgn="base">
              <a:lnSpc>
                <a:spcPts val="1500"/>
              </a:lnSpc>
              <a:spcAft>
                <a:spcPts val="750"/>
              </a:spcAft>
            </a:pP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1500"/>
              </a:lnSpc>
              <a:spcAft>
                <a:spcPts val="750"/>
              </a:spcAft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великим змістом на кожній</a:t>
            </a:r>
          </a:p>
          <a:p>
            <a:pPr algn="just" fontAlgn="base">
              <a:lnSpc>
                <a:spcPts val="1500"/>
              </a:lnSpc>
              <a:spcAft>
                <a:spcPts val="750"/>
              </a:spcAft>
            </a:pP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1500"/>
              </a:lnSpc>
              <a:spcAft>
                <a:spcPts val="750"/>
              </a:spcAft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сторінці»</a:t>
            </a:r>
            <a:endParaRPr lang="uk-UA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fontAlgn="base">
              <a:lnSpc>
                <a:spcPts val="1500"/>
              </a:lnSpc>
              <a:spcAft>
                <a:spcPts val="75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Й.В. Гете)</a:t>
            </a:r>
            <a:endParaRPr lang="uk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3D47E-0FF1-45CE-AAC6-578B9F0D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284984"/>
            <a:ext cx="511256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35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B35B32-DDC4-45B1-A453-BA9224B8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3672408" cy="180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632431-2C29-4CE0-9F6E-F51CAE4B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76" y="332655"/>
            <a:ext cx="3816084" cy="1800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2CFD4-945F-451B-819C-5C367E24A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0"/>
            <a:ext cx="3449960" cy="19406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53A7B-20F1-4B36-AE5C-65FBBADEA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2419081"/>
            <a:ext cx="2480862" cy="1800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A87681-F14F-4591-B007-1B9F6972F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521120"/>
            <a:ext cx="3960440" cy="22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49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E178E7-A398-4139-99E0-805532AD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2392660" cy="22265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12FAEB-C82D-49EA-B8E4-28AA44826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188" y="1628800"/>
            <a:ext cx="660834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44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B6F34-F14D-4EEB-9190-C6251C007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3888432" cy="29523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E9C3A4-B62E-435D-A698-DA1AFEDE3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04" y="3645024"/>
            <a:ext cx="3888431" cy="27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8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F9D89D-BB8E-4B2D-A146-C02EDF1A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35292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5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C31808-AB02-4451-B5AA-9B991CA56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96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5EF57F-2D6C-426E-A924-F3CE4C291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91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F9229C-BF2F-4E31-895B-76354B49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64704"/>
            <a:ext cx="7560840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4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A1050E-2B30-4D96-90BA-9E5678E1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35292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96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41248"/>
          </a:xfrm>
        </p:spPr>
        <p:txBody>
          <a:bodyPr/>
          <a:lstStyle/>
          <a:p>
            <a:pPr algn="ctr"/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Створи букет</a:t>
            </a:r>
            <a:endParaRPr lang="ru-RU"/>
          </a:p>
        </p:txBody>
      </p:sp>
      <p:pic>
        <p:nvPicPr>
          <p:cNvPr id="4098" name="Picture 2" descr="C:\Desktop\фетр\zapilennya-kvitiv-15-6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691136" cy="2333081"/>
          </a:xfrm>
          <a:prstGeom prst="rect">
            <a:avLst/>
          </a:prstGeom>
          <a:noFill/>
        </p:spPr>
      </p:pic>
      <p:pic>
        <p:nvPicPr>
          <p:cNvPr id="4099" name="Picture 3" descr="C:\Desktop\фетр\zapilennya-kvitiv-16-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05064"/>
            <a:ext cx="4427984" cy="2412504"/>
          </a:xfrm>
          <a:prstGeom prst="rect">
            <a:avLst/>
          </a:prstGeom>
          <a:noFill/>
        </p:spPr>
      </p:pic>
      <p:pic>
        <p:nvPicPr>
          <p:cNvPr id="4100" name="Picture 4" descr="C:\Desktop\фетр\im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1872209" cy="2143125"/>
          </a:xfrm>
          <a:prstGeom prst="rect">
            <a:avLst/>
          </a:prstGeom>
          <a:noFill/>
        </p:spPr>
      </p:pic>
      <p:pic>
        <p:nvPicPr>
          <p:cNvPr id="4101" name="Picture 5" descr="C:\Desktop\фетр\images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365104"/>
            <a:ext cx="2267744" cy="2045965"/>
          </a:xfrm>
          <a:prstGeom prst="rect">
            <a:avLst/>
          </a:prstGeom>
          <a:noFill/>
        </p:spPr>
      </p:pic>
      <p:pic>
        <p:nvPicPr>
          <p:cNvPr id="4103" name="Picture 7" descr="C:\Desktop\фетр\image276_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5137" y="1340768"/>
            <a:ext cx="4868863" cy="2566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7544" y="692696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/>
              <a:t>1.</a:t>
            </a:r>
            <a:endParaRPr lang="ru-RU" sz="3000" b="1"/>
          </a:p>
        </p:txBody>
      </p:sp>
      <p:sp>
        <p:nvSpPr>
          <p:cNvPr id="12" name="TextBox 11"/>
          <p:cNvSpPr txBox="1"/>
          <p:nvPr/>
        </p:nvSpPr>
        <p:spPr>
          <a:xfrm>
            <a:off x="3059832" y="1268760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3.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1052736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2.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3933056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9.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4221088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10.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5733256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8.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373216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7.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0232" y="5877272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11.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5976" y="1412776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4.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0232" y="1412776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5.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00392" y="1556792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>
                <a:solidFill>
                  <a:schemeClr val="bg1"/>
                </a:solidFill>
              </a:rPr>
              <a:t>6.</a:t>
            </a:r>
            <a:endParaRPr lang="ru-RU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6E5746-07B0-4266-BF58-54547E429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879" y="620688"/>
            <a:ext cx="6931561" cy="59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0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5C0673-F5ED-483B-9E05-0FA2D1F0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08" y="0"/>
            <a:ext cx="6264695" cy="347532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B8F907-A4AB-4B38-A3B8-90E844297B3E}"/>
              </a:ext>
            </a:extLst>
          </p:cNvPr>
          <p:cNvSpPr/>
          <p:nvPr/>
        </p:nvSpPr>
        <p:spPr>
          <a:xfrm>
            <a:off x="2286000" y="3663962"/>
            <a:ext cx="509431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spcBef>
                <a:spcPts val="1400"/>
              </a:spcBef>
              <a:spcAft>
                <a:spcPts val="1400"/>
              </a:spcAft>
            </a:pPr>
            <a:r>
              <a:rPr lang="uk-UA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 до кросворду</a:t>
            </a:r>
            <a:b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1.Розширина частина маточки, яка містить насінний зачаток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2.Головна частина квітки, у якій розвиваються насінні зачатки і яка вловлює пилок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3.Сукупність клітин, що розвиваються в пиляках тичинок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4.Органи квітки, які утворюють пилок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5.Яскраво забарвлені верхні листки оцвітини, які утворюють віночок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Нижня частина квітки утворена з чашолистиків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7.Частина квітки утворена з яскравих пелюсток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8.Сукупність листоподібних органів квітки, які утворюють її покриви</a:t>
            </a:r>
            <a:b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9.Частина квітки , яка міститься на верхівці тичинкової нитки</a:t>
            </a:r>
            <a:endParaRPr lang="uk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61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>
                <a:solidFill>
                  <a:srgbClr val="1A6608"/>
                </a:solidFill>
                <a:latin typeface="Arial" pitchFamily="34" charset="0"/>
                <a:cs typeface="Arial" pitchFamily="34" charset="0"/>
              </a:rPr>
              <a:t>висновки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5652120" cy="5199856"/>
          </a:xfrm>
        </p:spPr>
        <p:txBody>
          <a:bodyPr>
            <a:noAutofit/>
          </a:bodyPr>
          <a:lstStyle/>
          <a:p>
            <a:pPr indent="342900"/>
            <a:r>
              <a:rPr lang="uk-UA" b="1">
                <a:solidFill>
                  <a:schemeClr val="tx1"/>
                </a:solidFill>
              </a:rPr>
              <a:t>Дякуючи подвійному заплідненню насінина квіткових рослин містить зародок та запас поживних речовин, який використовується зародком в період спокою, а також під час проростання насінини. Це явище допомогло покритонасінним рослинам зайняти панівне положення у рослиному  світі планети Земля.</a:t>
            </a:r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6" name="Содержимое 5" descr="qual-a-vantagem-do-desenvolvimento-sustentave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772816"/>
            <a:ext cx="3431981" cy="349756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69394E-98F7-4F35-A894-BD233A25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57" y="548680"/>
            <a:ext cx="819291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30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6250D2-FB24-45C9-A335-A573C068AB67}"/>
              </a:ext>
            </a:extLst>
          </p:cNvPr>
          <p:cNvSpPr/>
          <p:nvPr/>
        </p:nvSpPr>
        <p:spPr>
          <a:xfrm>
            <a:off x="2286000" y="1608374"/>
            <a:ext cx="4572000" cy="39362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1500"/>
              </a:lnSpc>
              <a:spcAft>
                <a:spcPts val="75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Домашнє завдання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fontAlgn="base">
              <a:lnSpc>
                <a:spcPts val="1500"/>
              </a:lnSpc>
              <a:spcAft>
                <a:spcPts val="750"/>
              </a:spcAft>
            </a:pP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ts val="1500"/>
              </a:lnSpc>
              <a:spcAft>
                <a:spcPts val="750"/>
              </a:spcAft>
            </a:pPr>
            <a:r>
              <a:rPr lang="uk-UA" dirty="0">
                <a:solidFill>
                  <a:srgbClr val="000000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Опрацювати &amp;29 за підручником, відповісти на запитання після параграфа,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 завдання на вибір, за бажанням (оформити на окремому аркуші):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Вирішіть біологічні завдання: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Народна мудрість говорить: «Немає саду без пасіки, а плодів – без бджіл. Який її біологічний сенс?(усно)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Напишіть твір від імені квітки чи комахи на тему «Як мені повезло!»</a:t>
            </a:r>
            <a:endParaRPr lang="uk-UA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91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10D705-B9D9-4326-B334-4A230662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-117648"/>
            <a:ext cx="7776864" cy="64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F296A-1204-4013-930B-E45B589E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836712"/>
            <a:ext cx="7272808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9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E2D750-9416-4B01-BD7E-D7BA48A00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712"/>
            <a:ext cx="7632848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46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F7957D-68E5-4010-B019-25F3088C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20688"/>
            <a:ext cx="763284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4BEBC0-CF87-47D0-AED0-87C2A326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5"/>
            <a:ext cx="8352928" cy="55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D2ADE4-E69F-493A-AA92-65B73EAB9A9E}"/>
              </a:ext>
            </a:extLst>
          </p:cNvPr>
          <p:cNvSpPr/>
          <p:nvPr/>
        </p:nvSpPr>
        <p:spPr>
          <a:xfrm>
            <a:off x="539552" y="620688"/>
            <a:ext cx="6390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 “Що зайве?“</a:t>
            </a:r>
            <a:endParaRPr lang="uk-UA" sz="24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3D7603-047D-44D6-BB52-89153657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5" y="404664"/>
            <a:ext cx="2054721" cy="1512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D6B6E-5A1A-4FB6-812B-A0600C67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501857"/>
            <a:ext cx="1848544" cy="14149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F61AE5-C918-4CE1-9EE4-54535AC9C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" y="1916832"/>
            <a:ext cx="2701276" cy="2470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909AD0-3A87-4747-8744-5AC01FF40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387352"/>
            <a:ext cx="2121768" cy="21217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01B133-119E-4867-B494-69B199999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316560"/>
            <a:ext cx="2241522" cy="23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7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B9EB3B-672E-407B-8E22-A8C194922D2F}"/>
              </a:ext>
            </a:extLst>
          </p:cNvPr>
          <p:cNvSpPr/>
          <p:nvPr/>
        </p:nvSpPr>
        <p:spPr>
          <a:xfrm>
            <a:off x="1187624" y="2096392"/>
            <a:ext cx="6768752" cy="262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- З’єднайте парами :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рослина                                  суцвіття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черемха                                  кошик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соняшник                               китиця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морква                                    щиток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яблуня                                    складний 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зонтик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66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201</TotalTime>
  <Words>461</Words>
  <Application>Microsoft Office PowerPoint</Application>
  <PresentationFormat>Экран (4:3)</PresentationFormat>
  <Paragraphs>78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Franklin Gothic Book</vt:lpstr>
      <vt:lpstr>Franklin Gothic Medium</vt:lpstr>
      <vt:lpstr>inherit</vt:lpstr>
      <vt:lpstr>Times New Roman</vt:lpstr>
      <vt:lpstr>Wingdings 2</vt:lpstr>
      <vt:lpstr>Трек</vt:lpstr>
      <vt:lpstr>Підготувала: вчитель біології ЗЗСО Базилівщинської  гімназії. Жигилій Г.В.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самозапилення</vt:lpstr>
      <vt:lpstr>Види перехресного Запилення</vt:lpstr>
      <vt:lpstr>Види перехресного Запилення</vt:lpstr>
      <vt:lpstr>Види перехресного Запилення</vt:lpstr>
      <vt:lpstr>Види перехресного Запилення</vt:lpstr>
      <vt:lpstr>Види перехресного Запилення</vt:lpstr>
      <vt:lpstr>Види перехресного Запилення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Створи букет</vt:lpstr>
      <vt:lpstr>Презентация PowerPoint</vt:lpstr>
      <vt:lpstr>висновки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Підготувала: вчитель біології ЧНВК №13 Пінчук Г.Б.</dc:title>
  <dc:creator>Admin</dc:creator>
  <cp:lastModifiedBy>Пользователь</cp:lastModifiedBy>
  <cp:revision>45</cp:revision>
  <dcterms:created xsi:type="dcterms:W3CDTF">2018-02-21T18:40:30Z</dcterms:created>
  <dcterms:modified xsi:type="dcterms:W3CDTF">2024-10-31T13:50:53Z</dcterms:modified>
</cp:coreProperties>
</file>