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9" r:id="rId5"/>
    <p:sldId id="260" r:id="rId6"/>
    <p:sldId id="263" r:id="rId7"/>
    <p:sldId id="264" r:id="rId8"/>
    <p:sldId id="265" r:id="rId9"/>
    <p:sldId id="258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9636AB-6E1E-40F4-9B44-45419E4930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2A5D062F-EBCA-492C-9BAF-ECC0B1AFE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1471613-E14B-45A7-B588-DC803F712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3A061-50F9-4B83-9150-CB41DD3E0F2D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31C9B51-C7AF-492F-99D7-B8E4FDADE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CE8483D-876C-4501-AAE5-5DD4F6F0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A453-E866-4208-9850-2963C90AB3F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189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8B211C-9A34-4C22-891F-2B90BC717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9DA01BA3-C062-42F6-9F1E-8D65DDA843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37CCF03-4FD9-43E5-8522-BC35241EA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3A061-50F9-4B83-9150-CB41DD3E0F2D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10461DE-EAB0-41D7-87D5-03291DD6E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3136298-8863-4444-B593-BFA304D3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A453-E866-4208-9850-2963C90AB3F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972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8CE84EB6-C35E-4ACA-9E78-A1006D8C2B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A9482A6E-D6BD-4341-8579-A3E8F44A18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9C3DF4F-7E36-49F7-87E7-7BB1A5ECC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3A061-50F9-4B83-9150-CB41DD3E0F2D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8F24116-35C8-4F8B-A872-24ED41432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E03B93F-311C-4227-868D-A40BE0F2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A453-E866-4208-9850-2963C90AB3F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807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1FAA44-B308-44E3-90E5-467A45611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7A2B104-1824-48C0-A970-019745044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073A3CA-904C-4F8D-9DF6-8E225A443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3A061-50F9-4B83-9150-CB41DD3E0F2D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B05AC2A-F2B9-4B5D-8466-0E733F167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076B6AE-C455-495B-B87C-0ECE039C7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A453-E866-4208-9850-2963C90AB3F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79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9D4FDB-E56C-4479-B9E7-454F1360F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12706662-ED34-4F94-9A28-4A69ABE8DB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16B02D5-1D68-4B04-83F6-01ABC8511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3A061-50F9-4B83-9150-CB41DD3E0F2D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7C801C4-CFCD-4454-9A2D-CA0FF8A51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A92D0A0-8AE9-4E84-8BB8-5D3828379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A453-E866-4208-9850-2963C90AB3F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308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0B85CE-2ECF-4810-8698-C5C2D7152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F48265C-6165-4343-8132-364A80FCE6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5BB3053A-1A73-4F4C-82E8-737E7F2C58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0A8EBECB-A528-4905-92F9-85ED2AE2B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3A061-50F9-4B83-9150-CB41DD3E0F2D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3906040-0287-45CB-9363-E0A6A795D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0ADDB71-EFE7-4134-AA97-9D211E2F9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A453-E866-4208-9850-2963C90AB3F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667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5AE290-951E-4DA1-BB11-E6B05E3DF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D601C4B-8DCE-4A14-AF38-267D4EC4C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7DE1645A-42A4-4C1B-B3FB-4069A807F9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9581477C-4220-4FA2-B1C6-85F3B8B3B8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F2458415-3677-4826-B1A1-CE4A9054E8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1463DC21-4D45-4122-8C47-CBAEACCE6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3A061-50F9-4B83-9150-CB41DD3E0F2D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4D4C87B1-DBE4-46A7-918A-85350AC52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F4241B87-F6E3-4BF8-992B-E5FF3C552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A453-E866-4208-9850-2963C90AB3F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42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A13312-E899-4D77-B02B-34D08599C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503AD52F-403C-4E2C-B729-4305C49CD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3A061-50F9-4B83-9150-CB41DD3E0F2D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CE32D459-AF36-437F-B9DF-3C3B441F9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CC846F2A-14E0-4937-8012-1B4261FF2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A453-E866-4208-9850-2963C90AB3F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814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07F2C458-F3D6-4971-9FC8-1B83CAE5E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3A061-50F9-4B83-9150-CB41DD3E0F2D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829C30AF-3D3D-417D-AED4-8F70F209B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4FFA1D3E-729C-4D8E-837A-D00BA095D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A453-E866-4208-9850-2963C90AB3F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89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B92EAD-8E54-4D82-924B-10688CE33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A0DCDD7-1DDD-44E6-A9C7-4495E322D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DCB699E0-D094-4B4E-A7CF-A90FD2D2C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89730D2-1BBC-44E0-A136-65EDD84BF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3A061-50F9-4B83-9150-CB41DD3E0F2D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D6ECD72-2024-4C81-9239-97AD8CE0E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D48EEF45-F846-4B78-8CFB-F4DEAC18C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A453-E866-4208-9850-2963C90AB3F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93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2F2E4E-A4F5-45BE-BEF3-CC7C595CC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F6EE005F-9166-4D7D-923C-80C5B57004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07D2DFA9-C234-4BD9-9846-086FF6E625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51CAA560-71B5-4D47-9DF4-70DC4AFE1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3A061-50F9-4B83-9150-CB41DD3E0F2D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265E6F3-5BCB-4D7C-A5B9-7FC76B9AB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3AFC5C13-5978-489A-9E63-3EA7C0796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A453-E866-4208-9850-2963C90AB3F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804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F958C94D-88AF-45B5-98B6-22D575E68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95505D11-6381-4120-93EB-B792F8F64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6F715B4-35C0-411D-8DFF-436D62EEC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3A061-50F9-4B83-9150-CB41DD3E0F2D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0435B2F-FE82-4807-A3CF-F80F9B7DB6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8D3FD28-31A3-435F-8343-33D338FE43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DA453-E866-4208-9850-2963C90AB3F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621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>
            <a:extLst>
              <a:ext uri="{FF2B5EF4-FFF2-40B4-BE49-F238E27FC236}">
                <a16:creationId xmlns:a16="http://schemas.microsoft.com/office/drawing/2014/main" id="{7EB5A6C8-EA59-4748-B040-F75984309BEC}"/>
              </a:ext>
            </a:extLst>
          </p:cNvPr>
          <p:cNvSpPr/>
          <p:nvPr/>
        </p:nvSpPr>
        <p:spPr>
          <a:xfrm>
            <a:off x="2690972" y="253866"/>
            <a:ext cx="803694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Кровотечі. </a:t>
            </a:r>
          </a:p>
          <a:p>
            <a:pPr algn="ctr"/>
            <a:r>
              <a:rPr lang="uk-UA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Надання </a:t>
            </a:r>
            <a:r>
              <a:rPr lang="uk-UA" sz="5400" b="1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домедичної</a:t>
            </a:r>
            <a:r>
              <a:rPr lang="uk-UA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 </a:t>
            </a:r>
          </a:p>
          <a:p>
            <a:pPr algn="ctr"/>
            <a:r>
              <a:rPr lang="uk-UA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допомоги при кровотечах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  <a:effectLst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4D8E38E-BE7E-4679-8EFB-025618052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95" y="2839188"/>
            <a:ext cx="6703168" cy="37649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55012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CF00842-4975-4C2E-9FF0-DFAFA11492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6774" y="1815576"/>
            <a:ext cx="6096000" cy="4576064"/>
          </a:xfrm>
          <a:prstGeom prst="rect">
            <a:avLst/>
          </a:prstGeom>
        </p:spPr>
      </p:pic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3D9DFD58-562A-4B96-8944-FF633C16EFA5}"/>
              </a:ext>
            </a:extLst>
          </p:cNvPr>
          <p:cNvSpPr/>
          <p:nvPr/>
        </p:nvSpPr>
        <p:spPr>
          <a:xfrm>
            <a:off x="740899" y="709144"/>
            <a:ext cx="6096000" cy="344985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Кровотеча</a:t>
            </a:r>
            <a:r>
              <a:rPr lang="uk-UA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це витікання крові, що виникає при ушкодженні судин унаслідок травми, руйнування їхніх стінок під час </a:t>
            </a:r>
            <a:r>
              <a:rPr lang="uk-UA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хвороб</a:t>
            </a:r>
            <a:r>
              <a:rPr lang="uk-UA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тощо</a:t>
            </a:r>
            <a:r>
              <a:rPr lang="uk-UA" sz="3600" i="1" dirty="0">
                <a:solidFill>
                  <a:srgbClr val="002060"/>
                </a:solidFill>
                <a:latin typeface="#SchoolBook-Italic"/>
                <a:ea typeface="Calibri" panose="020F0502020204030204" pitchFamily="34" charset="0"/>
                <a:cs typeface="#SchoolBook-Italic"/>
              </a:rPr>
              <a:t>.</a:t>
            </a:r>
            <a:endParaRPr lang="ru-RU" sz="36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597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1C6B344D-9098-4C13-BBBC-1EFAC71A4B69}"/>
              </a:ext>
            </a:extLst>
          </p:cNvPr>
          <p:cNvSpPr/>
          <p:nvPr/>
        </p:nvSpPr>
        <p:spPr>
          <a:xfrm>
            <a:off x="3380387" y="2738628"/>
            <a:ext cx="5235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ВИДИ КРОВОТЕЧ</a:t>
            </a:r>
          </a:p>
        </p:txBody>
      </p:sp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0EEDDE80-AC22-4CAD-8082-A9A39B214772}"/>
              </a:ext>
            </a:extLst>
          </p:cNvPr>
          <p:cNvSpPr/>
          <p:nvPr/>
        </p:nvSpPr>
        <p:spPr>
          <a:xfrm>
            <a:off x="766396" y="273091"/>
            <a:ext cx="10463134" cy="22368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3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залежності від того, куди виливається кров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uk-UA" sz="1400" dirty="0">
              <a:solidFill>
                <a:srgbClr val="161514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4400" dirty="0">
                <a:solidFill>
                  <a:srgbClr val="161514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Зовнішні                Внутрішні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uk-UA" sz="1400" dirty="0">
              <a:solidFill>
                <a:srgbClr val="161514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017B87EA-C9BC-4EBA-B231-41C8BC3FBC43}"/>
              </a:ext>
            </a:extLst>
          </p:cNvPr>
          <p:cNvSpPr/>
          <p:nvPr/>
        </p:nvSpPr>
        <p:spPr>
          <a:xfrm>
            <a:off x="864433" y="3890665"/>
            <a:ext cx="10267061" cy="286232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3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У залежності від того, яка судина пошкоджена</a:t>
            </a:r>
          </a:p>
          <a:p>
            <a:pPr algn="ctr"/>
            <a:r>
              <a:rPr lang="uk-UA" sz="3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ctr"/>
            <a:endParaRPr lang="uk-UA" sz="36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endParaRPr lang="uk-UA" sz="36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endParaRPr lang="ru-RU" sz="3600" dirty="0">
              <a:solidFill>
                <a:srgbClr val="002060"/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2B00FF2-685A-418A-B9CF-2824339D2F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778" y="4685623"/>
            <a:ext cx="2478559" cy="173200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FEB774E1-DC9D-4306-9B98-A30EAEB563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212" y="4685623"/>
            <a:ext cx="2063110" cy="1684375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8B55552B-7A37-4AE2-954D-22AF3A2C74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4037" y="4674312"/>
            <a:ext cx="2200582" cy="169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850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02AA804D-0B24-43E2-9DCB-73F3D10E65C5}"/>
              </a:ext>
            </a:extLst>
          </p:cNvPr>
          <p:cNvSpPr/>
          <p:nvPr/>
        </p:nvSpPr>
        <p:spPr>
          <a:xfrm>
            <a:off x="2553952" y="486144"/>
            <a:ext cx="6275821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uk-UA" sz="4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Внутрішня кровотеча</a:t>
            </a:r>
            <a:endParaRPr lang="ru-RU" sz="4800" b="1" dirty="0">
              <a:solidFill>
                <a:srgbClr val="002060"/>
              </a:solidFill>
            </a:endParaRPr>
          </a:p>
        </p:txBody>
      </p:sp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AD7D41F0-3890-4B9C-AE07-1A46289E1DC4}"/>
              </a:ext>
            </a:extLst>
          </p:cNvPr>
          <p:cNvSpPr/>
          <p:nvPr/>
        </p:nvSpPr>
        <p:spPr>
          <a:xfrm>
            <a:off x="454701" y="1723791"/>
            <a:ext cx="5641299" cy="255454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/>
              <a:t>Внутрішня</a:t>
            </a:r>
            <a:r>
              <a:rPr lang="ru-RU" sz="3200" b="1" dirty="0"/>
              <a:t> </a:t>
            </a:r>
            <a:r>
              <a:rPr lang="ru-RU" sz="3200" b="1" dirty="0" err="1"/>
              <a:t>кровотеча</a:t>
            </a:r>
            <a:r>
              <a:rPr lang="ru-RU" sz="3200" b="1" dirty="0"/>
              <a:t> </a:t>
            </a:r>
            <a:r>
              <a:rPr lang="ru-RU" sz="3200" b="1" dirty="0" err="1"/>
              <a:t>характеризується</a:t>
            </a:r>
            <a:r>
              <a:rPr lang="ru-RU" sz="3200" b="1" dirty="0"/>
              <a:t> </a:t>
            </a:r>
            <a:r>
              <a:rPr lang="ru-RU" sz="3200" b="1" dirty="0" err="1"/>
              <a:t>витіканням</a:t>
            </a:r>
            <a:r>
              <a:rPr lang="ru-RU" sz="3200" b="1" dirty="0"/>
              <a:t> </a:t>
            </a:r>
            <a:r>
              <a:rPr lang="ru-RU" sz="3200" b="1" dirty="0" err="1"/>
              <a:t>крові</a:t>
            </a:r>
            <a:r>
              <a:rPr lang="ru-RU" sz="3200" b="1" dirty="0"/>
              <a:t> </a:t>
            </a:r>
            <a:r>
              <a:rPr lang="ru-RU" sz="3200" b="1" dirty="0" err="1"/>
              <a:t>із</a:t>
            </a:r>
            <a:r>
              <a:rPr lang="ru-RU" sz="3200" b="1" dirty="0"/>
              <a:t> </a:t>
            </a:r>
            <a:r>
              <a:rPr lang="ru-RU" sz="3200" b="1" dirty="0" err="1"/>
              <a:t>ушкоджених</a:t>
            </a:r>
            <a:r>
              <a:rPr lang="ru-RU" sz="3200" b="1" dirty="0"/>
              <a:t> </a:t>
            </a:r>
            <a:r>
              <a:rPr lang="ru-RU" sz="3200" b="1" dirty="0" err="1"/>
              <a:t>судин</a:t>
            </a:r>
            <a:r>
              <a:rPr lang="ru-RU" sz="3200" b="1" dirty="0"/>
              <a:t> в </a:t>
            </a:r>
            <a:r>
              <a:rPr lang="ru-RU" sz="3200" b="1" dirty="0" err="1"/>
              <a:t>порожнини</a:t>
            </a:r>
            <a:r>
              <a:rPr lang="ru-RU" sz="3200" b="1" dirty="0"/>
              <a:t>, </a:t>
            </a:r>
            <a:r>
              <a:rPr lang="ru-RU" sz="3200" b="1" dirty="0" err="1"/>
              <a:t>органи</a:t>
            </a:r>
            <a:r>
              <a:rPr lang="ru-RU" sz="3200" b="1" dirty="0"/>
              <a:t> і </a:t>
            </a:r>
            <a:r>
              <a:rPr lang="ru-RU" sz="3200" b="1" dirty="0" err="1"/>
              <a:t>навколишні</a:t>
            </a:r>
            <a:r>
              <a:rPr lang="ru-RU" sz="3200" b="1" dirty="0"/>
              <a:t> </a:t>
            </a:r>
            <a:r>
              <a:rPr lang="ru-RU" sz="3200" b="1" dirty="0" err="1"/>
              <a:t>тканини</a:t>
            </a:r>
            <a:endParaRPr lang="ru-RU" sz="3200" b="1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88C9D84-736B-4BE3-9F0C-7B4BD25C39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847" y="4781621"/>
            <a:ext cx="3514280" cy="1918982"/>
          </a:xfrm>
          <a:prstGeom prst="rect">
            <a:avLst/>
          </a:prstGeom>
        </p:spPr>
      </p:pic>
      <p:sp>
        <p:nvSpPr>
          <p:cNvPr id="7" name="Прямокутник 6">
            <a:extLst>
              <a:ext uri="{FF2B5EF4-FFF2-40B4-BE49-F238E27FC236}">
                <a16:creationId xmlns:a16="http://schemas.microsoft.com/office/drawing/2014/main" id="{06B35984-361A-4219-B786-14C62D62FEE8}"/>
              </a:ext>
            </a:extLst>
          </p:cNvPr>
          <p:cNvSpPr/>
          <p:nvPr/>
        </p:nvSpPr>
        <p:spPr>
          <a:xfrm>
            <a:off x="6400801" y="1723791"/>
            <a:ext cx="5336498" cy="452431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3200" b="1" dirty="0" err="1"/>
              <a:t>Ознаки</a:t>
            </a:r>
            <a:r>
              <a:rPr lang="ru-RU" sz="3200" b="1" dirty="0"/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/>
              <a:t> </a:t>
            </a:r>
            <a:r>
              <a:rPr lang="ru-RU" sz="3200" dirty="0" err="1"/>
              <a:t>блідість</a:t>
            </a:r>
            <a:r>
              <a:rPr lang="ru-RU" sz="3200" dirty="0"/>
              <a:t> </a:t>
            </a:r>
            <a:r>
              <a:rPr lang="ru-RU" sz="3200" dirty="0" err="1"/>
              <a:t>шкірних</a:t>
            </a:r>
            <a:r>
              <a:rPr lang="ru-RU" sz="3200" dirty="0"/>
              <a:t> </a:t>
            </a:r>
            <a:r>
              <a:rPr lang="ru-RU" sz="3200" dirty="0" err="1"/>
              <a:t>покривів</a:t>
            </a:r>
            <a:r>
              <a:rPr lang="ru-RU" sz="3200" dirty="0"/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/>
              <a:t> </a:t>
            </a:r>
            <a:r>
              <a:rPr lang="ru-RU" sz="3200" dirty="0" err="1"/>
              <a:t>частий</a:t>
            </a:r>
            <a:r>
              <a:rPr lang="ru-RU" sz="3200" dirty="0"/>
              <a:t> </a:t>
            </a:r>
            <a:r>
              <a:rPr lang="ru-RU" sz="3200" dirty="0" err="1"/>
              <a:t>слабкий</a:t>
            </a:r>
            <a:r>
              <a:rPr lang="ru-RU" sz="3200" dirty="0"/>
              <a:t> пульс;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/>
              <a:t> </a:t>
            </a:r>
            <a:r>
              <a:rPr lang="ru-RU" sz="3200" dirty="0" err="1"/>
              <a:t>часте</a:t>
            </a:r>
            <a:r>
              <a:rPr lang="ru-RU" sz="3200" dirty="0"/>
              <a:t> </a:t>
            </a:r>
            <a:r>
              <a:rPr lang="ru-RU" sz="3200" dirty="0" err="1"/>
              <a:t>дихання</a:t>
            </a:r>
            <a:r>
              <a:rPr lang="ru-RU" sz="3200" dirty="0"/>
              <a:t>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err="1"/>
              <a:t>нудота</a:t>
            </a:r>
            <a:r>
              <a:rPr lang="ru-RU" sz="3200" dirty="0"/>
              <a:t>, </a:t>
            </a:r>
            <a:r>
              <a:rPr lang="ru-RU" sz="3200" dirty="0" err="1"/>
              <a:t>блювання</a:t>
            </a:r>
            <a:r>
              <a:rPr lang="ru-RU" sz="3200" dirty="0"/>
              <a:t>, </a:t>
            </a:r>
            <a:r>
              <a:rPr lang="ru-RU" sz="3200" dirty="0" err="1"/>
              <a:t>спрага</a:t>
            </a:r>
            <a:r>
              <a:rPr lang="ru-RU" sz="3200" dirty="0"/>
              <a:t>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err="1"/>
              <a:t>прискорене</a:t>
            </a:r>
            <a:r>
              <a:rPr lang="ru-RU" sz="3200" dirty="0"/>
              <a:t> </a:t>
            </a:r>
            <a:r>
              <a:rPr lang="ru-RU" sz="3200" dirty="0" err="1"/>
              <a:t>сецебиття</a:t>
            </a:r>
            <a:r>
              <a:rPr lang="ru-RU" sz="3200" dirty="0"/>
              <a:t>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err="1"/>
              <a:t>якщо</a:t>
            </a:r>
            <a:r>
              <a:rPr lang="ru-RU" sz="3200" dirty="0"/>
              <a:t> кров </a:t>
            </a:r>
            <a:r>
              <a:rPr lang="ru-RU" sz="3200" dirty="0" err="1"/>
              <a:t>просочується</a:t>
            </a:r>
            <a:r>
              <a:rPr lang="ru-RU" sz="3200" dirty="0"/>
              <a:t> у </a:t>
            </a:r>
            <a:r>
              <a:rPr lang="ru-RU" sz="3200" dirty="0" err="1"/>
              <a:t>тканини</a:t>
            </a:r>
            <a:r>
              <a:rPr lang="ru-RU" sz="3200" dirty="0"/>
              <a:t>, </a:t>
            </a:r>
            <a:r>
              <a:rPr lang="ru-RU" sz="3200" dirty="0" err="1"/>
              <a:t>утворюється</a:t>
            </a:r>
            <a:r>
              <a:rPr lang="ru-RU" sz="3200" dirty="0"/>
              <a:t> </a:t>
            </a:r>
            <a:r>
              <a:rPr lang="ru-RU" sz="3200" dirty="0" err="1"/>
              <a:t>синець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53848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79EAF6A0-89B6-4DD2-A8DD-99D4407D48F5}"/>
              </a:ext>
            </a:extLst>
          </p:cNvPr>
          <p:cNvSpPr/>
          <p:nvPr/>
        </p:nvSpPr>
        <p:spPr>
          <a:xfrm>
            <a:off x="2927251" y="291272"/>
            <a:ext cx="6685548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uk-UA" sz="4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Артеріальна кровотеча</a:t>
            </a:r>
            <a:endParaRPr lang="ru-RU" sz="4800" b="1" dirty="0">
              <a:solidFill>
                <a:srgbClr val="00206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1089029-78C7-4366-BDD7-D105A1141A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4413" y="2150238"/>
            <a:ext cx="3088862" cy="2955849"/>
          </a:xfrm>
          <a:prstGeom prst="rect">
            <a:avLst/>
          </a:prstGeom>
        </p:spPr>
      </p:pic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201571DD-1618-4BD0-8FE0-E032DE358878}"/>
              </a:ext>
            </a:extLst>
          </p:cNvPr>
          <p:cNvSpPr/>
          <p:nvPr/>
        </p:nvSpPr>
        <p:spPr>
          <a:xfrm>
            <a:off x="363873" y="3429000"/>
            <a:ext cx="7745807" cy="286232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0000"/>
                </a:solidFill>
                <a:latin typeface="Source Sans Pro" panose="020B0604020202020204" pitchFamily="34" charset="0"/>
              </a:rPr>
              <a:t>ОЗНАКИ</a:t>
            </a:r>
            <a:r>
              <a:rPr lang="ru-RU" sz="3600" dirty="0">
                <a:solidFill>
                  <a:srgbClr val="000000"/>
                </a:solidFill>
                <a:latin typeface="Source Sans Pro" panose="020B0604020202020204" pitchFamily="34" charset="0"/>
              </a:rPr>
              <a:t>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000000"/>
                </a:solidFill>
                <a:latin typeface="Source Sans Pro" panose="020B0604020202020204" pitchFamily="34" charset="0"/>
              </a:rPr>
              <a:t> кров </a:t>
            </a:r>
            <a:r>
              <a:rPr lang="ru-RU" sz="3600" dirty="0" err="1">
                <a:solidFill>
                  <a:srgbClr val="000000"/>
                </a:solidFill>
                <a:latin typeface="Source Sans Pro" panose="020B0604020202020204" pitchFamily="34" charset="0"/>
              </a:rPr>
              <a:t>яскраво-червоного</a:t>
            </a:r>
            <a:r>
              <a:rPr lang="ru-RU" sz="3600" dirty="0">
                <a:solidFill>
                  <a:srgbClr val="000000"/>
                </a:solidFill>
                <a:latin typeface="Source Sans Pro" panose="020B060402020202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Source Sans Pro" panose="020B0604020202020204" pitchFamily="34" charset="0"/>
              </a:rPr>
              <a:t>кольору</a:t>
            </a:r>
            <a:r>
              <a:rPr lang="ru-RU" sz="3600" dirty="0">
                <a:solidFill>
                  <a:srgbClr val="000000"/>
                </a:solidFill>
                <a:latin typeface="Source Sans Pro" panose="020B0604020202020204" pitchFamily="34" charset="0"/>
              </a:rPr>
              <a:t>,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000000"/>
                </a:solidFill>
                <a:latin typeface="Source Sans Pro" panose="020B060402020202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Source Sans Pro" panose="020B0604020202020204" pitchFamily="34" charset="0"/>
              </a:rPr>
              <a:t>витікає</a:t>
            </a:r>
            <a:r>
              <a:rPr lang="ru-RU" sz="3600" dirty="0">
                <a:solidFill>
                  <a:srgbClr val="000000"/>
                </a:solidFill>
                <a:latin typeface="Source Sans Pro" panose="020B0604020202020204" pitchFamily="34" charset="0"/>
              </a:rPr>
              <a:t> з рани </a:t>
            </a:r>
            <a:r>
              <a:rPr lang="ru-RU" sz="3600" dirty="0" err="1">
                <a:solidFill>
                  <a:srgbClr val="000000"/>
                </a:solidFill>
                <a:latin typeface="Source Sans Pro" panose="020B0604020202020204" pitchFamily="34" charset="0"/>
              </a:rPr>
              <a:t>під</a:t>
            </a:r>
            <a:r>
              <a:rPr lang="ru-RU" sz="3600" dirty="0">
                <a:solidFill>
                  <a:srgbClr val="000000"/>
                </a:solidFill>
                <a:latin typeface="Source Sans Pro" panose="020B060402020202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Source Sans Pro" panose="020B0604020202020204" pitchFamily="34" charset="0"/>
              </a:rPr>
              <a:t>тиском</a:t>
            </a:r>
            <a:r>
              <a:rPr lang="ru-RU" sz="3600" dirty="0">
                <a:solidFill>
                  <a:srgbClr val="000000"/>
                </a:solidFill>
                <a:latin typeface="Source Sans Pro" panose="020B0604020202020204" pitchFamily="34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Source Sans Pro" panose="020B0604020202020204" pitchFamily="34" charset="0"/>
              </a:rPr>
              <a:t>уривчастим</a:t>
            </a:r>
            <a:r>
              <a:rPr lang="ru-RU" sz="3600" dirty="0">
                <a:solidFill>
                  <a:srgbClr val="000000"/>
                </a:solidFill>
                <a:latin typeface="Source Sans Pro" panose="020B060402020202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Source Sans Pro" panose="020B0604020202020204" pitchFamily="34" charset="0"/>
              </a:rPr>
              <a:t>струменем</a:t>
            </a:r>
            <a:r>
              <a:rPr lang="ru-RU" sz="3600" dirty="0">
                <a:solidFill>
                  <a:srgbClr val="000000"/>
                </a:solidFill>
                <a:latin typeface="Source Sans Pro" panose="020B0604020202020204" pitchFamily="34" charset="0"/>
              </a:rPr>
              <a:t>,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3600" dirty="0" err="1">
                <a:solidFill>
                  <a:srgbClr val="000000"/>
                </a:solidFill>
                <a:latin typeface="Source Sans Pro" panose="020B0604020202020204" pitchFamily="34" charset="0"/>
              </a:rPr>
              <a:t>пульсує</a:t>
            </a:r>
            <a:r>
              <a:rPr lang="ru-RU" sz="3600" dirty="0">
                <a:solidFill>
                  <a:srgbClr val="000000"/>
                </a:solidFill>
                <a:latin typeface="Source Sans Pro" panose="020B0604020202020204" pitchFamily="34" charset="0"/>
              </a:rPr>
              <a:t> в такт </a:t>
            </a:r>
            <a:r>
              <a:rPr lang="ru-RU" sz="3600" dirty="0" err="1">
                <a:solidFill>
                  <a:srgbClr val="000000"/>
                </a:solidFill>
                <a:latin typeface="Source Sans Pro" panose="020B0604020202020204" pitchFamily="34" charset="0"/>
              </a:rPr>
              <a:t>скорочення</a:t>
            </a:r>
            <a:r>
              <a:rPr lang="ru-RU" sz="3600" dirty="0">
                <a:solidFill>
                  <a:srgbClr val="000000"/>
                </a:solidFill>
                <a:latin typeface="Source Sans Pro" panose="020B060402020202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Source Sans Pro" panose="020B0604020202020204" pitchFamily="34" charset="0"/>
              </a:rPr>
              <a:t>серця</a:t>
            </a:r>
            <a:r>
              <a:rPr lang="ru-RU" sz="3600" dirty="0">
                <a:solidFill>
                  <a:srgbClr val="000000"/>
                </a:solidFill>
                <a:latin typeface="Source Sans Pro" panose="020B0604020202020204" pitchFamily="34" charset="0"/>
              </a:rPr>
              <a:t>.</a:t>
            </a:r>
            <a:endParaRPr lang="ru-RU" sz="3600" dirty="0"/>
          </a:p>
        </p:txBody>
      </p:sp>
      <p:sp>
        <p:nvSpPr>
          <p:cNvPr id="7" name="Прямокутник 6">
            <a:extLst>
              <a:ext uri="{FF2B5EF4-FFF2-40B4-BE49-F238E27FC236}">
                <a16:creationId xmlns:a16="http://schemas.microsoft.com/office/drawing/2014/main" id="{D5BE7DC4-F6E4-488D-B718-965883F2F4A5}"/>
              </a:ext>
            </a:extLst>
          </p:cNvPr>
          <p:cNvSpPr/>
          <p:nvPr/>
        </p:nvSpPr>
        <p:spPr>
          <a:xfrm>
            <a:off x="1022636" y="1675470"/>
            <a:ext cx="5713424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dirty="0" err="1">
                <a:latin typeface="Source Sans Pro" panose="020B0503030403020204" pitchFamily="34" charset="0"/>
              </a:rPr>
              <a:t>Виникає</a:t>
            </a:r>
            <a:r>
              <a:rPr lang="ru-RU" sz="3600" dirty="0">
                <a:latin typeface="Source Sans Pro" panose="020B0503030403020204" pitchFamily="34" charset="0"/>
              </a:rPr>
              <a:t> при </a:t>
            </a:r>
            <a:r>
              <a:rPr lang="ru-RU" sz="3600" dirty="0" err="1">
                <a:latin typeface="Source Sans Pro" panose="020B0503030403020204" pitchFamily="34" charset="0"/>
              </a:rPr>
              <a:t>пошкодженні</a:t>
            </a:r>
            <a:r>
              <a:rPr lang="ru-RU" sz="3600" dirty="0">
                <a:latin typeface="Source Sans Pro" panose="020B0503030403020204" pitchFamily="34" charset="0"/>
              </a:rPr>
              <a:t> </a:t>
            </a:r>
          </a:p>
          <a:p>
            <a:pPr algn="ctr"/>
            <a:r>
              <a:rPr lang="ru-RU" sz="3600" dirty="0" err="1">
                <a:latin typeface="Source Sans Pro" panose="020B0503030403020204" pitchFamily="34" charset="0"/>
              </a:rPr>
              <a:t>артерій</a:t>
            </a:r>
            <a:r>
              <a:rPr lang="ru-RU" sz="3600" dirty="0">
                <a:latin typeface="Source Sans Pro" panose="020B0503030403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7362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44BD002E-A1BA-4464-9E2D-602B34E207A5}"/>
              </a:ext>
            </a:extLst>
          </p:cNvPr>
          <p:cNvSpPr/>
          <p:nvPr/>
        </p:nvSpPr>
        <p:spPr>
          <a:xfrm>
            <a:off x="3306486" y="441174"/>
            <a:ext cx="5579028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uk-UA" sz="4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Венозна  кровотеча</a:t>
            </a:r>
            <a:endParaRPr lang="ru-RU" sz="4800" b="1" dirty="0">
              <a:solidFill>
                <a:srgbClr val="002060"/>
              </a:solidFill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07AFCB0-FCA3-4EB0-B026-1A991C7A61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868" y="1450923"/>
            <a:ext cx="5072355" cy="1978077"/>
          </a:xfrm>
          <a:prstGeom prst="rect">
            <a:avLst/>
          </a:prstGeom>
        </p:spPr>
      </p:pic>
      <p:sp>
        <p:nvSpPr>
          <p:cNvPr id="7" name="Прямокутник 6">
            <a:extLst>
              <a:ext uri="{FF2B5EF4-FFF2-40B4-BE49-F238E27FC236}">
                <a16:creationId xmlns:a16="http://schemas.microsoft.com/office/drawing/2014/main" id="{C1C72D9A-19C7-4FBE-A1AC-610452F5DC4D}"/>
              </a:ext>
            </a:extLst>
          </p:cNvPr>
          <p:cNvSpPr/>
          <p:nvPr/>
        </p:nvSpPr>
        <p:spPr>
          <a:xfrm>
            <a:off x="622871" y="3650106"/>
            <a:ext cx="5693866" cy="286232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0000"/>
                </a:solidFill>
                <a:latin typeface="Source Sans Pro" panose="020B0604020202020204" pitchFamily="34" charset="0"/>
              </a:rPr>
              <a:t>ОЗНАКИ</a:t>
            </a:r>
            <a:r>
              <a:rPr lang="ru-RU" sz="3600" dirty="0">
                <a:solidFill>
                  <a:srgbClr val="000000"/>
                </a:solidFill>
                <a:latin typeface="Source Sans Pro" panose="020B0604020202020204" pitchFamily="34" charset="0"/>
              </a:rPr>
              <a:t>:</a:t>
            </a:r>
          </a:p>
          <a:p>
            <a:r>
              <a:rPr lang="uk-UA" sz="3600" dirty="0"/>
              <a:t>кров витікає безперервним </a:t>
            </a:r>
          </a:p>
          <a:p>
            <a:r>
              <a:rPr lang="uk-UA" sz="3600" dirty="0"/>
              <a:t>темним струменем</a:t>
            </a:r>
          </a:p>
          <a:p>
            <a:r>
              <a:rPr lang="uk-UA" sz="3600" dirty="0"/>
              <a:t> без різко виражених</a:t>
            </a:r>
          </a:p>
          <a:p>
            <a:r>
              <a:rPr lang="uk-UA" sz="3600" dirty="0"/>
              <a:t> пульсових поштовхів</a:t>
            </a:r>
            <a:endParaRPr lang="ru-RU" sz="3600" dirty="0">
              <a:solidFill>
                <a:srgbClr val="000000"/>
              </a:solidFill>
              <a:latin typeface="Source Sans Pro" panose="020B0604020202020204" pitchFamily="34" charset="0"/>
            </a:endParaRPr>
          </a:p>
        </p:txBody>
      </p:sp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3FEE736D-D8F9-401C-82CB-72C9B1FA5F77}"/>
              </a:ext>
            </a:extLst>
          </p:cNvPr>
          <p:cNvSpPr/>
          <p:nvPr/>
        </p:nvSpPr>
        <p:spPr>
          <a:xfrm>
            <a:off x="737709" y="1690766"/>
            <a:ext cx="5579028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3600" dirty="0" err="1">
                <a:latin typeface="Source Sans Pro" panose="020B0503030403020204" pitchFamily="34" charset="0"/>
              </a:rPr>
              <a:t>Виникає</a:t>
            </a:r>
            <a:r>
              <a:rPr lang="ru-RU" sz="3600" dirty="0">
                <a:latin typeface="Source Sans Pro" panose="020B0503030403020204" pitchFamily="34" charset="0"/>
              </a:rPr>
              <a:t> при </a:t>
            </a:r>
          </a:p>
          <a:p>
            <a:pPr algn="ctr"/>
            <a:r>
              <a:rPr lang="ru-RU" sz="3600" dirty="0" err="1">
                <a:latin typeface="Source Sans Pro" panose="020B0503030403020204" pitchFamily="34" charset="0"/>
              </a:rPr>
              <a:t>пошкодженні</a:t>
            </a:r>
            <a:r>
              <a:rPr lang="ru-RU" sz="3600" dirty="0">
                <a:latin typeface="Source Sans Pro" panose="020B0503030403020204" pitchFamily="34" charset="0"/>
              </a:rPr>
              <a:t> вен </a:t>
            </a:r>
          </a:p>
        </p:txBody>
      </p:sp>
    </p:spTree>
    <p:extLst>
      <p:ext uri="{BB962C8B-B14F-4D97-AF65-F5344CB8AC3E}">
        <p14:creationId xmlns:p14="http://schemas.microsoft.com/office/powerpoint/2010/main" val="4043076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D47575E9-1E2E-406A-B24F-20B78C9C897F}"/>
              </a:ext>
            </a:extLst>
          </p:cNvPr>
          <p:cNvSpPr/>
          <p:nvPr/>
        </p:nvSpPr>
        <p:spPr>
          <a:xfrm>
            <a:off x="3152103" y="441174"/>
            <a:ext cx="6117380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uk-UA" sz="4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Капілярна кровотеча</a:t>
            </a:r>
            <a:endParaRPr lang="ru-RU" sz="4800" b="1" dirty="0">
              <a:solidFill>
                <a:srgbClr val="00206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A17E873-61DE-4828-849B-B93869C7CB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2067" y="1913057"/>
            <a:ext cx="3497939" cy="2695382"/>
          </a:xfrm>
          <a:prstGeom prst="rect">
            <a:avLst/>
          </a:prstGeom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7F28A9AF-07D1-4A62-8A1D-22CE467ADA1E}"/>
              </a:ext>
            </a:extLst>
          </p:cNvPr>
          <p:cNvSpPr/>
          <p:nvPr/>
        </p:nvSpPr>
        <p:spPr>
          <a:xfrm>
            <a:off x="841902" y="4488404"/>
            <a:ext cx="6718314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rgbClr val="002060"/>
                </a:solidFill>
              </a:rPr>
              <a:t>кров </a:t>
            </a:r>
            <a:r>
              <a:rPr lang="ru-RU" sz="3600" dirty="0" err="1">
                <a:solidFill>
                  <a:srgbClr val="002060"/>
                </a:solidFill>
              </a:rPr>
              <a:t>витікає</a:t>
            </a:r>
            <a:r>
              <a:rPr lang="ru-RU" sz="3600" dirty="0">
                <a:solidFill>
                  <a:srgbClr val="002060"/>
                </a:solidFill>
              </a:rPr>
              <a:t> з </a:t>
            </a:r>
            <a:r>
              <a:rPr lang="ru-RU" sz="3600" dirty="0" err="1">
                <a:solidFill>
                  <a:srgbClr val="002060"/>
                </a:solidFill>
              </a:rPr>
              <a:t>усієї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поверхні</a:t>
            </a:r>
            <a:r>
              <a:rPr lang="ru-RU" sz="3600" dirty="0">
                <a:solidFill>
                  <a:srgbClr val="002060"/>
                </a:solidFill>
              </a:rPr>
              <a:t> рани</a:t>
            </a:r>
          </a:p>
        </p:txBody>
      </p:sp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D2609D0C-DEF9-47E4-BC9A-25F7771D8DD3}"/>
              </a:ext>
            </a:extLst>
          </p:cNvPr>
          <p:cNvSpPr/>
          <p:nvPr/>
        </p:nvSpPr>
        <p:spPr>
          <a:xfrm>
            <a:off x="946833" y="1613254"/>
            <a:ext cx="5960286" cy="17543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dirty="0" err="1">
                <a:solidFill>
                  <a:srgbClr val="002060"/>
                </a:solidFill>
                <a:latin typeface="Source Sans Pro" panose="020B0503030403020204" pitchFamily="34" charset="0"/>
              </a:rPr>
              <a:t>Виникає</a:t>
            </a:r>
            <a:r>
              <a:rPr lang="ru-RU" sz="3600" dirty="0">
                <a:solidFill>
                  <a:srgbClr val="002060"/>
                </a:solidFill>
                <a:latin typeface="Source Sans Pro" panose="020B0503030403020204" pitchFamily="34" charset="0"/>
              </a:rPr>
              <a:t> при </a:t>
            </a:r>
            <a:r>
              <a:rPr lang="ru-RU" sz="3600" dirty="0" err="1">
                <a:solidFill>
                  <a:srgbClr val="002060"/>
                </a:solidFill>
                <a:latin typeface="Source Sans Pro" panose="020B0503030403020204" pitchFamily="34" charset="0"/>
              </a:rPr>
              <a:t>пошкодженні</a:t>
            </a:r>
            <a:r>
              <a:rPr lang="ru-RU" sz="3600" dirty="0">
                <a:solidFill>
                  <a:srgbClr val="002060"/>
                </a:solidFill>
                <a:latin typeface="Source Sans Pro" panose="020B0503030403020204" pitchFamily="34" charset="0"/>
              </a:rPr>
              <a:t> </a:t>
            </a:r>
          </a:p>
          <a:p>
            <a:r>
              <a:rPr lang="ru-RU" sz="3600" dirty="0" err="1">
                <a:solidFill>
                  <a:srgbClr val="002060"/>
                </a:solidFill>
                <a:latin typeface="Source Sans Pro" panose="020B0503030403020204" pitchFamily="34" charset="0"/>
              </a:rPr>
              <a:t>пошкодження</a:t>
            </a:r>
            <a:r>
              <a:rPr lang="ru-RU" sz="3600" dirty="0">
                <a:solidFill>
                  <a:srgbClr val="002060"/>
                </a:solidFill>
                <a:latin typeface="Source Sans Pro" panose="020B050303040302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Source Sans Pro" panose="020B0503030403020204" pitchFamily="34" charset="0"/>
              </a:rPr>
              <a:t>найдрібніших</a:t>
            </a:r>
            <a:endParaRPr lang="ru-RU" sz="3600" dirty="0">
              <a:solidFill>
                <a:srgbClr val="002060"/>
              </a:solidFill>
              <a:latin typeface="Source Sans Pro" panose="020B0503030403020204" pitchFamily="34" charset="0"/>
            </a:endParaRPr>
          </a:p>
          <a:p>
            <a:r>
              <a:rPr lang="ru-RU" sz="3600" dirty="0">
                <a:solidFill>
                  <a:srgbClr val="002060"/>
                </a:solidFill>
                <a:latin typeface="Source Sans Pro" panose="020B050303040302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Source Sans Pro" panose="020B0503030403020204" pitchFamily="34" charset="0"/>
              </a:rPr>
              <a:t>судин</a:t>
            </a:r>
            <a:r>
              <a:rPr lang="ru-RU" sz="3600" dirty="0">
                <a:solidFill>
                  <a:srgbClr val="002060"/>
                </a:solidFill>
                <a:latin typeface="Source Sans Pro" panose="020B0503030403020204" pitchFamily="34" charset="0"/>
              </a:rPr>
              <a:t> (</a:t>
            </a:r>
            <a:r>
              <a:rPr lang="ru-RU" sz="3600" dirty="0" err="1">
                <a:solidFill>
                  <a:srgbClr val="002060"/>
                </a:solidFill>
                <a:latin typeface="Source Sans Pro" panose="020B0503030403020204" pitchFamily="34" charset="0"/>
              </a:rPr>
              <a:t>капілярів</a:t>
            </a:r>
            <a:r>
              <a:rPr lang="ru-RU" sz="3600" dirty="0">
                <a:solidFill>
                  <a:srgbClr val="002060"/>
                </a:solidFill>
                <a:latin typeface="Source Sans Pro" panose="020B0503030403020204" pitchFamily="34" charset="0"/>
              </a:rPr>
              <a:t>)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305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0E562D5B-5F26-4C85-A253-9C792DDF1831}"/>
              </a:ext>
            </a:extLst>
          </p:cNvPr>
          <p:cNvSpPr/>
          <p:nvPr/>
        </p:nvSpPr>
        <p:spPr>
          <a:xfrm>
            <a:off x="3157928" y="381213"/>
            <a:ext cx="5629298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uk-UA" sz="4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Небезпека крововтрати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E7695E19-6AB0-46D8-A904-2D22ED0EF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464" y="1525652"/>
            <a:ext cx="10326936" cy="48320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В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effectLst/>
                <a:latin typeface="Open Sans"/>
              </a:rPr>
              <a:t>організмі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effectLst/>
                <a:latin typeface="Open Sans"/>
              </a:rPr>
              <a:t>дорослої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effectLst/>
                <a:latin typeface="Open Sans"/>
              </a:rPr>
              <a:t>людини</a:t>
            </a:r>
            <a:endParaRPr kumimoji="0" lang="ru-RU" altLang="ru-RU" sz="2800" b="0" i="0" u="none" strike="noStrike" cap="none" normalizeH="0" baseline="0" dirty="0">
              <a:ln>
                <a:noFill/>
              </a:ln>
              <a:effectLst/>
              <a:latin typeface="Open San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effectLst/>
                <a:latin typeface="Open Sans"/>
              </a:rPr>
              <a:t>близько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 </a:t>
            </a:r>
            <a:r>
              <a:rPr lang="ru-RU" altLang="ru-RU" sz="2800" dirty="0">
                <a:latin typeface="MathJax_Main"/>
              </a:rPr>
              <a:t>5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 л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effectLst/>
                <a:latin typeface="Open Sans"/>
              </a:rPr>
              <a:t>крові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і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effectLst/>
                <a:latin typeface="Open Sans"/>
              </a:rPr>
              <a:t>втрата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effectLst/>
                <a:latin typeface="Open Sans"/>
              </a:rPr>
              <a:t>близько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 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MathJax_Main"/>
              </a:rPr>
              <a:t>2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 л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 є 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effectLst/>
                <a:latin typeface="Open Sans"/>
              </a:rPr>
              <a:t>небезпечною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 для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effectLst/>
                <a:latin typeface="Open Sans"/>
              </a:rPr>
              <a:t>життя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При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effectLst/>
                <a:latin typeface="Open Sans"/>
              </a:rPr>
              <a:t>зменшенні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effectLst/>
                <a:latin typeface="Open Sans"/>
              </a:rPr>
              <a:t>кількості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effectLst/>
                <a:latin typeface="Open Sans"/>
              </a:rPr>
              <a:t>крові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effectLst/>
                <a:latin typeface="Open Sans"/>
              </a:rPr>
              <a:t>падає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effectLst/>
                <a:latin typeface="Open Sans"/>
              </a:rPr>
              <a:t>кров'яний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effectLst/>
                <a:latin typeface="Open Sans"/>
              </a:rPr>
              <a:t>тиск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effectLst/>
                <a:latin typeface="Open Sans"/>
              </a:rPr>
              <a:t>порушується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effectLst/>
                <a:latin typeface="Open Sans"/>
              </a:rPr>
              <a:t>постачання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effectLst/>
                <a:latin typeface="Open Sans"/>
              </a:rPr>
              <a:t>кисню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  до головного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effectLst/>
                <a:latin typeface="Open Sans"/>
              </a:rPr>
              <a:t>мозку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effectLst/>
                <a:latin typeface="Open Sans"/>
              </a:rPr>
              <a:t>серця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 та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effectLst/>
                <a:latin typeface="Open Sans"/>
              </a:rPr>
              <a:t>інших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effectLst/>
                <a:latin typeface="Open Sans"/>
              </a:rPr>
              <a:t>органів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effectLst/>
                <a:latin typeface="Open Sans"/>
              </a:rPr>
              <a:t>.</a:t>
            </a:r>
          </a:p>
          <a:p>
            <a:pPr lvl="0" algn="ctr"/>
            <a:r>
              <a:rPr lang="ru-RU" sz="2800" dirty="0" err="1">
                <a:latin typeface="Google Sans"/>
              </a:rPr>
              <a:t>Крововтрата</a:t>
            </a:r>
            <a:r>
              <a:rPr lang="ru-RU" sz="2800" dirty="0">
                <a:latin typeface="Google Sans"/>
              </a:rPr>
              <a:t> </a:t>
            </a:r>
            <a:r>
              <a:rPr lang="ru-RU" sz="2800" dirty="0" err="1">
                <a:latin typeface="Google Sans"/>
              </a:rPr>
              <a:t>понад</a:t>
            </a:r>
            <a:r>
              <a:rPr lang="ru-RU" sz="2800" dirty="0">
                <a:latin typeface="Google Sans"/>
              </a:rPr>
              <a:t> 2,5 л </a:t>
            </a:r>
            <a:r>
              <a:rPr lang="ru-RU" sz="2800" dirty="0" err="1">
                <a:latin typeface="Google Sans"/>
              </a:rPr>
              <a:t>крові</a:t>
            </a:r>
            <a:r>
              <a:rPr lang="ru-RU" sz="2800" dirty="0">
                <a:latin typeface="Google Sans"/>
              </a:rPr>
              <a:t> є смертельною.</a:t>
            </a:r>
            <a:endParaRPr lang="ru-RU" altLang="ru-RU" sz="28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47868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6D99E697-C35E-4AC2-8B28-CC01CD654BF2}"/>
              </a:ext>
            </a:extLst>
          </p:cNvPr>
          <p:cNvSpPr/>
          <p:nvPr/>
        </p:nvSpPr>
        <p:spPr>
          <a:xfrm>
            <a:off x="494714" y="1055077"/>
            <a:ext cx="11202572" cy="452431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3600" b="1" dirty="0" err="1"/>
              <a:t>Кровотеча</a:t>
            </a:r>
            <a:r>
              <a:rPr lang="ru-RU" sz="3600" b="1" dirty="0"/>
              <a:t> </a:t>
            </a:r>
            <a:r>
              <a:rPr lang="ru-RU" sz="3600" b="1" dirty="0" err="1"/>
              <a:t>являється</a:t>
            </a:r>
            <a:r>
              <a:rPr lang="ru-RU" sz="3600" b="1" dirty="0"/>
              <a:t> одним </a:t>
            </a:r>
            <a:r>
              <a:rPr lang="ru-RU" sz="3600" b="1" dirty="0" err="1"/>
              <a:t>із</a:t>
            </a:r>
            <a:r>
              <a:rPr lang="ru-RU" sz="3600" b="1" dirty="0"/>
              <a:t> </a:t>
            </a:r>
            <a:r>
              <a:rPr lang="ru-RU" sz="3600" b="1" dirty="0" err="1"/>
              <a:t>найбільш</a:t>
            </a:r>
            <a:r>
              <a:rPr lang="ru-RU" sz="3600" b="1" dirty="0"/>
              <a:t> </a:t>
            </a:r>
            <a:r>
              <a:rPr lang="ru-RU" sz="3600" b="1" dirty="0" err="1"/>
              <a:t>складних</a:t>
            </a:r>
            <a:r>
              <a:rPr lang="ru-RU" sz="3600" b="1" dirty="0"/>
              <a:t> </a:t>
            </a:r>
            <a:r>
              <a:rPr lang="ru-RU" sz="3600" b="1" dirty="0" err="1"/>
              <a:t>ускладнень</a:t>
            </a:r>
            <a:r>
              <a:rPr lang="ru-RU" sz="3600" b="1" dirty="0"/>
              <a:t> </a:t>
            </a:r>
            <a:r>
              <a:rPr lang="ru-RU" sz="3600" b="1" dirty="0" err="1"/>
              <a:t>після</a:t>
            </a:r>
            <a:r>
              <a:rPr lang="ru-RU" sz="3600" b="1" dirty="0"/>
              <a:t> </a:t>
            </a:r>
            <a:r>
              <a:rPr lang="ru-RU" sz="3600" b="1" dirty="0" err="1"/>
              <a:t>поранень</a:t>
            </a:r>
            <a:r>
              <a:rPr lang="ru-RU" sz="3600" b="1" dirty="0"/>
              <a:t>, травм з </a:t>
            </a:r>
            <a:r>
              <a:rPr lang="ru-RU" sz="3600" b="1" dirty="0" err="1"/>
              <a:t>ушкодженням</a:t>
            </a:r>
            <a:r>
              <a:rPr lang="ru-RU" sz="3600" b="1" dirty="0"/>
              <a:t> </a:t>
            </a:r>
            <a:r>
              <a:rPr lang="ru-RU" sz="3600" b="1" dirty="0" err="1"/>
              <a:t>судин</a:t>
            </a:r>
            <a:r>
              <a:rPr lang="ru-RU" sz="3600" b="1" dirty="0"/>
              <a:t>.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3600" b="1" dirty="0" err="1"/>
              <a:t>Своєчасна</a:t>
            </a:r>
            <a:r>
              <a:rPr lang="ru-RU" sz="3600" b="1" dirty="0"/>
              <a:t> </a:t>
            </a:r>
            <a:r>
              <a:rPr lang="ru-RU" sz="3600" b="1" dirty="0" err="1"/>
              <a:t>зупинка</a:t>
            </a:r>
            <a:r>
              <a:rPr lang="ru-RU" sz="3600" b="1" dirty="0"/>
              <a:t> </a:t>
            </a:r>
            <a:r>
              <a:rPr lang="ru-RU" sz="3600" b="1" dirty="0" err="1"/>
              <a:t>кровотеч</a:t>
            </a:r>
            <a:r>
              <a:rPr lang="ru-RU" sz="3600" b="1" dirty="0"/>
              <a:t> </a:t>
            </a:r>
            <a:r>
              <a:rPr lang="ru-RU" sz="3600" b="1" dirty="0" err="1"/>
              <a:t>визначає</a:t>
            </a:r>
            <a:r>
              <a:rPr lang="ru-RU" sz="3600" b="1" dirty="0"/>
              <a:t> і </a:t>
            </a:r>
            <a:r>
              <a:rPr lang="ru-RU" sz="3600" b="1" dirty="0" err="1"/>
              <a:t>дає</a:t>
            </a:r>
            <a:r>
              <a:rPr lang="ru-RU" sz="3600" b="1" dirty="0"/>
              <a:t> шанс на </a:t>
            </a:r>
            <a:r>
              <a:rPr lang="ru-RU" sz="3600" b="1" dirty="0" err="1"/>
              <a:t>одужання</a:t>
            </a:r>
            <a:r>
              <a:rPr lang="ru-RU" sz="3600" b="1" dirty="0"/>
              <a:t>.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3600" b="1" dirty="0" err="1"/>
              <a:t>Освоєння</a:t>
            </a:r>
            <a:r>
              <a:rPr lang="ru-RU" sz="3600" b="1" dirty="0"/>
              <a:t> </a:t>
            </a:r>
            <a:r>
              <a:rPr lang="ru-RU" sz="3600" b="1" dirty="0" err="1"/>
              <a:t>всіх</a:t>
            </a:r>
            <a:r>
              <a:rPr lang="ru-RU" sz="3600" b="1" dirty="0"/>
              <a:t> </a:t>
            </a:r>
            <a:r>
              <a:rPr lang="ru-RU" sz="3600" b="1" dirty="0" err="1"/>
              <a:t>методів</a:t>
            </a:r>
            <a:r>
              <a:rPr lang="ru-RU" sz="3600" b="1" dirty="0"/>
              <a:t> </a:t>
            </a:r>
            <a:r>
              <a:rPr lang="ru-RU" sz="3600" b="1" dirty="0" err="1"/>
              <a:t>зупинки</a:t>
            </a:r>
            <a:r>
              <a:rPr lang="ru-RU" sz="3600" b="1" dirty="0"/>
              <a:t> </a:t>
            </a:r>
            <a:r>
              <a:rPr lang="ru-RU" sz="3600" b="1" dirty="0" err="1"/>
              <a:t>кровотеч</a:t>
            </a:r>
            <a:r>
              <a:rPr lang="ru-RU" sz="3600" b="1" dirty="0"/>
              <a:t> </a:t>
            </a:r>
            <a:r>
              <a:rPr lang="ru-RU" sz="3600" b="1" dirty="0" err="1"/>
              <a:t>збільшує</a:t>
            </a:r>
            <a:r>
              <a:rPr lang="ru-RU" sz="3600" b="1" dirty="0"/>
              <a:t> </a:t>
            </a:r>
            <a:r>
              <a:rPr lang="ru-RU" sz="3600" b="1" dirty="0" err="1"/>
              <a:t>шанси</a:t>
            </a:r>
            <a:r>
              <a:rPr lang="ru-RU" sz="3600" b="1" dirty="0"/>
              <a:t> на </a:t>
            </a:r>
            <a:r>
              <a:rPr lang="ru-RU" sz="3600" b="1" dirty="0" err="1"/>
              <a:t>життя</a:t>
            </a:r>
            <a:r>
              <a:rPr lang="ru-RU" sz="3600" b="1" dirty="0"/>
              <a:t> як </a:t>
            </a:r>
            <a:r>
              <a:rPr lang="ru-RU" sz="3600" b="1" dirty="0" err="1"/>
              <a:t>військових</a:t>
            </a:r>
            <a:r>
              <a:rPr lang="ru-RU" sz="3600" b="1" dirty="0"/>
              <a:t>, так і </a:t>
            </a:r>
            <a:r>
              <a:rPr lang="ru-RU" sz="3600" b="1" dirty="0" err="1"/>
              <a:t>цивільних</a:t>
            </a:r>
            <a:r>
              <a:rPr lang="ru-RU" sz="3600" b="1" dirty="0"/>
              <a:t> </a:t>
            </a:r>
            <a:r>
              <a:rPr lang="ru-RU" sz="3600" b="1" dirty="0" err="1"/>
              <a:t>громадян</a:t>
            </a:r>
            <a:r>
              <a:rPr lang="ru-RU" sz="36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16467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261</Words>
  <Application>Microsoft Office PowerPoint</Application>
  <PresentationFormat>Широкий екран</PresentationFormat>
  <Paragraphs>54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9" baseType="lpstr">
      <vt:lpstr>#SchoolBook-Italic</vt:lpstr>
      <vt:lpstr>Arial</vt:lpstr>
      <vt:lpstr>Calibri</vt:lpstr>
      <vt:lpstr>Calibri Light</vt:lpstr>
      <vt:lpstr>Google Sans</vt:lpstr>
      <vt:lpstr>MathJax_Main</vt:lpstr>
      <vt:lpstr>Open Sans</vt:lpstr>
      <vt:lpstr>Source Sans Pro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Валентина</dc:creator>
  <cp:lastModifiedBy>Валентина</cp:lastModifiedBy>
  <cp:revision>18</cp:revision>
  <dcterms:created xsi:type="dcterms:W3CDTF">2023-10-21T20:05:43Z</dcterms:created>
  <dcterms:modified xsi:type="dcterms:W3CDTF">2023-10-23T18:01:31Z</dcterms:modified>
</cp:coreProperties>
</file>