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9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071670" y="571480"/>
            <a:ext cx="6929486" cy="100013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Світоглядні</a:t>
            </a:r>
            <a:r>
              <a:rPr kumimoji="0" lang="uk-UA" sz="4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та наукові погляди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походження життя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1071538" y="2357430"/>
            <a:ext cx="7572428" cy="571504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0210" y="1357298"/>
            <a:ext cx="1047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Біологія</a:t>
            </a:r>
          </a:p>
          <a:p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 клас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текст підказки"/>
          <p:cNvSpPr txBox="1">
            <a:spLocks/>
          </p:cNvSpPr>
          <p:nvPr/>
        </p:nvSpPr>
        <p:spPr>
          <a:xfrm>
            <a:off x="2857488" y="3071810"/>
            <a:ext cx="5357850" cy="7858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текст підказки"/>
          <p:cNvSpPr txBox="1">
            <a:spLocks/>
          </p:cNvSpPr>
          <p:nvPr/>
        </p:nvSpPr>
        <p:spPr>
          <a:xfrm>
            <a:off x="4156761" y="3844919"/>
            <a:ext cx="4429156" cy="15716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текст підказки"/>
          <p:cNvSpPr txBox="1">
            <a:spLocks/>
          </p:cNvSpPr>
          <p:nvPr/>
        </p:nvSpPr>
        <p:spPr>
          <a:xfrm>
            <a:off x="2857488" y="5874201"/>
            <a:ext cx="5357850" cy="60521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357430"/>
            <a:ext cx="807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i="1" dirty="0" err="1">
                <a:solidFill>
                  <a:srgbClr val="00FF00"/>
                </a:solidFill>
                <a:latin typeface="Calibri" pitchFamily="34" charset="0"/>
                <a:cs typeface="Times New Roman" pitchFamily="18" charset="0"/>
              </a:rPr>
              <a:t>Панспермія</a:t>
            </a:r>
            <a:r>
              <a:rPr lang="ru-RU" altLang="ru-RU" b="1" u="sng" dirty="0">
                <a:solidFill>
                  <a:srgbClr val="FFC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(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від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грец</a:t>
            </a:r>
            <a:r>
              <a:rPr lang="ru-RU" alt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l-GR" altLang="ru-RU" i="1" dirty="0">
                <a:latin typeface="Palatino Linotype" pitchFamily="18" charset="0"/>
                <a:cs typeface="Times New Roman" pitchFamily="18" charset="0"/>
              </a:rPr>
              <a:t>πάς/πάν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- весь, всякий і </a:t>
            </a:r>
            <a:r>
              <a:rPr lang="ru-RU" altLang="ru-RU" dirty="0" err="1">
                <a:latin typeface="Calibri" pitchFamily="34" charset="0"/>
              </a:rPr>
              <a:t>грец</a:t>
            </a:r>
            <a:r>
              <a:rPr lang="ru-RU" altLang="ru-RU" dirty="0">
                <a:latin typeface="Calibri" pitchFamily="34" charset="0"/>
              </a:rPr>
              <a:t>.</a:t>
            </a:r>
            <a:r>
              <a:rPr lang="el-GR" altLang="ru-RU" i="1" dirty="0">
                <a:latin typeface="Palatino Linotype" pitchFamily="18" charset="0"/>
                <a:cs typeface="Times New Roman" pitchFamily="18" charset="0"/>
              </a:rPr>
              <a:t>σπέρμα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-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насіння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) —</a:t>
            </a:r>
            <a:r>
              <a:rPr lang="uk-UA" altLang="ru-RU" dirty="0">
                <a:latin typeface="Calibri" pitchFamily="34" charset="0"/>
              </a:rPr>
              <a:t>космогонічна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гіпотеза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про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появу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життя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на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Землі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в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результаті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перенесення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з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інших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планет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якихось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«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зародків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Calibri" pitchFamily="34" charset="0"/>
                <a:cs typeface="Times New Roman" pitchFamily="18" charset="0"/>
              </a:rPr>
              <a:t>життя</a:t>
            </a:r>
            <a:r>
              <a:rPr lang="ru-RU" altLang="ru-RU" dirty="0">
                <a:latin typeface="Calibri" pitchFamily="34" charset="0"/>
                <a:cs typeface="Times New Roman" pitchFamily="18" charset="0"/>
              </a:rPr>
              <a:t>».</a:t>
            </a:r>
            <a:endParaRPr lang="ru-RU" alt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10210" y="3619792"/>
            <a:ext cx="80765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Гіпотеза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була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висунута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Ю.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Лібіхом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і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Г.Ріхтером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в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середині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XIX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століття.Найбільш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повно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виклав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Сванте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Арреніус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у 1895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р.Відповідно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до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гіпотези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панспермії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життя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існує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вічно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і переноситься з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планети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на планету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метеоритами.Найпростіші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організми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або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їхні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спори («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насіння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життя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»),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потрапляючи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на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нову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планету і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знайшовши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тут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сприятливі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умови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розмножуються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даючи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початок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еволюції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від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найпростіших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форм до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найскладніших.Можливо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що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життя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на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Землі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виникло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з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однієї-єдиної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колонії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14314"/>
            <a:ext cx="785818" cy="785794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4.4</a:t>
            </a:r>
            <a:endParaRPr lang="ru-RU" sz="2000" dirty="0"/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571472" y="6143644"/>
            <a:ext cx="571504" cy="571504"/>
          </a:xfrm>
          <a:prstGeom prst="actionButtonBackPrevious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571472" y="1285860"/>
            <a:ext cx="571504" cy="571504"/>
          </a:xfrm>
          <a:prstGeom prst="actionButtonHome">
            <a:avLst/>
          </a:prstGeom>
          <a:solidFill>
            <a:schemeClr val="accent3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Текст питання"/>
          <p:cNvSpPr txBox="1">
            <a:spLocks/>
          </p:cNvSpPr>
          <p:nvPr/>
        </p:nvSpPr>
        <p:spPr>
          <a:xfrm>
            <a:off x="1142976" y="357166"/>
            <a:ext cx="5938257" cy="9286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текст підказки"/>
          <p:cNvSpPr txBox="1">
            <a:spLocks/>
          </p:cNvSpPr>
          <p:nvPr/>
        </p:nvSpPr>
        <p:spPr>
          <a:xfrm>
            <a:off x="2534495" y="2475445"/>
            <a:ext cx="5493889" cy="376186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ct val="20000"/>
              </a:spcBef>
              <a:defRPr/>
            </a:pPr>
            <a:endParaRPr lang="uk-UA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Картинки по запросу книг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0054"/>
            <a:ext cx="28194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текст підказки"/>
          <p:cNvSpPr txBox="1">
            <a:spLocks/>
          </p:cNvSpPr>
          <p:nvPr/>
        </p:nvSpPr>
        <p:spPr>
          <a:xfrm>
            <a:off x="1113256" y="616046"/>
            <a:ext cx="7712393" cy="59116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endParaRPr lang="uk-UA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defRPr/>
            </a:pPr>
            <a:endParaRPr lang="uk-UA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3256" y="2475445"/>
            <a:ext cx="7563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Для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обгрунтування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цієї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теорії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використовуються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багаторазові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появи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НЛО,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наскальні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зображення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предметів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схожих на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ракети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і «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космонавтів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», а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також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повідомлення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нібито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про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зустрічі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з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інопланетянами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. При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вивченні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матеріалів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метеоритів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і комет в них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було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виявлено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багато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«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попередників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живого» -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такі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речовини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як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ціаногени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синильна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кислота і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органічні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сполуки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які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можливо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зіграли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роль «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насіння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», </a:t>
            </a:r>
            <a:r>
              <a:rPr lang="ru-RU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що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падали на голу Землю.</a:t>
            </a:r>
            <a:endParaRPr lang="ru-RU" dirty="0"/>
          </a:p>
        </p:txBody>
      </p:sp>
      <p:pic>
        <p:nvPicPr>
          <p:cNvPr id="11" name="Picture 19" descr="photohumanoids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57" y="331789"/>
            <a:ext cx="1429072" cy="194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kanarravil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0054"/>
            <a:ext cx="2885497" cy="179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brunchill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5048495"/>
            <a:ext cx="2016348" cy="143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photohumanoids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356" y="5098956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7" descr="photohumanoids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098956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21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io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</TotalTime>
  <Words>169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bio1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Yayy</dc:creator>
  <cp:lastModifiedBy>User</cp:lastModifiedBy>
  <cp:revision>69</cp:revision>
  <dcterms:created xsi:type="dcterms:W3CDTF">2014-10-13T15:00:37Z</dcterms:created>
  <dcterms:modified xsi:type="dcterms:W3CDTF">2023-03-15T08:16:40Z</dcterms:modified>
</cp:coreProperties>
</file>