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90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071670" y="571480"/>
            <a:ext cx="6929486" cy="1000132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Світоглядні</a:t>
            </a:r>
            <a:r>
              <a:rPr kumimoji="0" lang="uk-UA" sz="4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та наукові погляди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 походження життя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Подзаголовок 2"/>
          <p:cNvSpPr txBox="1">
            <a:spLocks/>
          </p:cNvSpPr>
          <p:nvPr/>
        </p:nvSpPr>
        <p:spPr>
          <a:xfrm>
            <a:off x="1071538" y="2357430"/>
            <a:ext cx="7572428" cy="571504"/>
          </a:xfrm>
          <a:prstGeom prst="rect">
            <a:avLst/>
          </a:prstGeom>
          <a:ln>
            <a:noFill/>
          </a:ln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uk-UA" sz="2800" b="0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0210" y="1357298"/>
            <a:ext cx="1047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Біологія</a:t>
            </a:r>
          </a:p>
          <a:p>
            <a:r>
              <a:rPr lang="uk-UA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9 клас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текст підказки"/>
          <p:cNvSpPr txBox="1">
            <a:spLocks/>
          </p:cNvSpPr>
          <p:nvPr/>
        </p:nvSpPr>
        <p:spPr>
          <a:xfrm>
            <a:off x="2857488" y="3071810"/>
            <a:ext cx="5357850" cy="78581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uk-UA" sz="2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текст підказки"/>
          <p:cNvSpPr txBox="1">
            <a:spLocks/>
          </p:cNvSpPr>
          <p:nvPr/>
        </p:nvSpPr>
        <p:spPr>
          <a:xfrm>
            <a:off x="4156761" y="3844919"/>
            <a:ext cx="4429156" cy="157163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uk-UA" sz="2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текст підказки"/>
          <p:cNvSpPr txBox="1">
            <a:spLocks/>
          </p:cNvSpPr>
          <p:nvPr/>
        </p:nvSpPr>
        <p:spPr>
          <a:xfrm>
            <a:off x="2857488" y="5874201"/>
            <a:ext cx="5357850" cy="60521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uk-UA" sz="2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2357430"/>
            <a:ext cx="80747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000" b="1" i="1" dirty="0" err="1">
                <a:solidFill>
                  <a:srgbClr val="00FF00"/>
                </a:solidFill>
                <a:latin typeface="Calibri" pitchFamily="34" charset="0"/>
                <a:cs typeface="Times New Roman" pitchFamily="18" charset="0"/>
              </a:rPr>
              <a:t>Панспермія</a:t>
            </a:r>
            <a:r>
              <a:rPr lang="ru-RU" altLang="ru-RU" b="1" u="sng" dirty="0">
                <a:solidFill>
                  <a:srgbClr val="FFC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altLang="ru-RU" dirty="0">
                <a:latin typeface="Calibri" pitchFamily="34" charset="0"/>
                <a:cs typeface="Times New Roman" pitchFamily="18" charset="0"/>
              </a:rPr>
              <a:t>(</a:t>
            </a:r>
            <a:r>
              <a:rPr lang="ru-RU" altLang="ru-RU" dirty="0" err="1">
                <a:latin typeface="Calibri" pitchFamily="34" charset="0"/>
                <a:cs typeface="Times New Roman" pitchFamily="18" charset="0"/>
              </a:rPr>
              <a:t>від</a:t>
            </a:r>
            <a:r>
              <a:rPr lang="ru-RU" altLang="ru-RU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altLang="ru-RU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грец</a:t>
            </a:r>
            <a:r>
              <a:rPr lang="ru-RU" altLang="ru-RU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r>
              <a:rPr lang="el-GR" altLang="ru-RU" i="1" dirty="0">
                <a:latin typeface="Palatino Linotype" pitchFamily="18" charset="0"/>
                <a:cs typeface="Times New Roman" pitchFamily="18" charset="0"/>
              </a:rPr>
              <a:t>πάς/πάν</a:t>
            </a:r>
            <a:r>
              <a:rPr lang="ru-RU" altLang="ru-RU" dirty="0">
                <a:latin typeface="Calibri" pitchFamily="34" charset="0"/>
                <a:cs typeface="Times New Roman" pitchFamily="18" charset="0"/>
              </a:rPr>
              <a:t> - весь, всякий і </a:t>
            </a:r>
            <a:r>
              <a:rPr lang="ru-RU" altLang="ru-RU" dirty="0" err="1">
                <a:latin typeface="Calibri" pitchFamily="34" charset="0"/>
              </a:rPr>
              <a:t>грец</a:t>
            </a:r>
            <a:r>
              <a:rPr lang="ru-RU" altLang="ru-RU" dirty="0">
                <a:latin typeface="Calibri" pitchFamily="34" charset="0"/>
              </a:rPr>
              <a:t>.</a:t>
            </a:r>
            <a:r>
              <a:rPr lang="el-GR" altLang="ru-RU" i="1" dirty="0">
                <a:latin typeface="Palatino Linotype" pitchFamily="18" charset="0"/>
                <a:cs typeface="Times New Roman" pitchFamily="18" charset="0"/>
              </a:rPr>
              <a:t>σπέρμα</a:t>
            </a:r>
            <a:r>
              <a:rPr lang="ru-RU" altLang="ru-RU" dirty="0">
                <a:latin typeface="Calibri" pitchFamily="34" charset="0"/>
                <a:cs typeface="Times New Roman" pitchFamily="18" charset="0"/>
              </a:rPr>
              <a:t> - </a:t>
            </a:r>
            <a:r>
              <a:rPr lang="ru-RU" altLang="ru-RU" dirty="0" err="1">
                <a:latin typeface="Calibri" pitchFamily="34" charset="0"/>
                <a:cs typeface="Times New Roman" pitchFamily="18" charset="0"/>
              </a:rPr>
              <a:t>насіння</a:t>
            </a:r>
            <a:r>
              <a:rPr lang="ru-RU" altLang="ru-RU" dirty="0">
                <a:latin typeface="Calibri" pitchFamily="34" charset="0"/>
                <a:cs typeface="Times New Roman" pitchFamily="18" charset="0"/>
              </a:rPr>
              <a:t>) —</a:t>
            </a:r>
            <a:r>
              <a:rPr lang="uk-UA" altLang="ru-RU" dirty="0">
                <a:latin typeface="Calibri" pitchFamily="34" charset="0"/>
              </a:rPr>
              <a:t>космогонічна </a:t>
            </a:r>
            <a:r>
              <a:rPr lang="ru-RU" altLang="ru-RU" dirty="0" err="1">
                <a:latin typeface="Calibri" pitchFamily="34" charset="0"/>
                <a:cs typeface="Times New Roman" pitchFamily="18" charset="0"/>
              </a:rPr>
              <a:t>гіпотеза</a:t>
            </a:r>
            <a:r>
              <a:rPr lang="ru-RU" altLang="ru-RU" dirty="0">
                <a:latin typeface="Calibri" pitchFamily="34" charset="0"/>
                <a:cs typeface="Times New Roman" pitchFamily="18" charset="0"/>
              </a:rPr>
              <a:t> про </a:t>
            </a:r>
            <a:r>
              <a:rPr lang="ru-RU" altLang="ru-RU" dirty="0" err="1">
                <a:latin typeface="Calibri" pitchFamily="34" charset="0"/>
                <a:cs typeface="Times New Roman" pitchFamily="18" charset="0"/>
              </a:rPr>
              <a:t>появу</a:t>
            </a:r>
            <a:r>
              <a:rPr lang="ru-RU" altLang="ru-RU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altLang="ru-RU" dirty="0" err="1">
                <a:latin typeface="Calibri" pitchFamily="34" charset="0"/>
                <a:cs typeface="Times New Roman" pitchFamily="18" charset="0"/>
              </a:rPr>
              <a:t>життя</a:t>
            </a:r>
            <a:r>
              <a:rPr lang="ru-RU" altLang="ru-RU" dirty="0">
                <a:latin typeface="Calibri" pitchFamily="34" charset="0"/>
                <a:cs typeface="Times New Roman" pitchFamily="18" charset="0"/>
              </a:rPr>
              <a:t> на </a:t>
            </a:r>
            <a:r>
              <a:rPr lang="ru-RU" altLang="ru-RU" dirty="0" err="1">
                <a:latin typeface="Calibri" pitchFamily="34" charset="0"/>
                <a:cs typeface="Times New Roman" pitchFamily="18" charset="0"/>
              </a:rPr>
              <a:t>Землі</a:t>
            </a:r>
            <a:r>
              <a:rPr lang="ru-RU" altLang="ru-RU" dirty="0">
                <a:latin typeface="Calibri" pitchFamily="34" charset="0"/>
                <a:cs typeface="Times New Roman" pitchFamily="18" charset="0"/>
              </a:rPr>
              <a:t> в </a:t>
            </a:r>
            <a:r>
              <a:rPr lang="ru-RU" altLang="ru-RU" dirty="0" err="1">
                <a:latin typeface="Calibri" pitchFamily="34" charset="0"/>
                <a:cs typeface="Times New Roman" pitchFamily="18" charset="0"/>
              </a:rPr>
              <a:t>результаті</a:t>
            </a:r>
            <a:r>
              <a:rPr lang="ru-RU" altLang="ru-RU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altLang="ru-RU" dirty="0" err="1">
                <a:latin typeface="Calibri" pitchFamily="34" charset="0"/>
                <a:cs typeface="Times New Roman" pitchFamily="18" charset="0"/>
              </a:rPr>
              <a:t>перенесення</a:t>
            </a:r>
            <a:r>
              <a:rPr lang="ru-RU" altLang="ru-RU" dirty="0">
                <a:latin typeface="Calibri" pitchFamily="34" charset="0"/>
                <a:cs typeface="Times New Roman" pitchFamily="18" charset="0"/>
              </a:rPr>
              <a:t> з </a:t>
            </a:r>
            <a:r>
              <a:rPr lang="ru-RU" altLang="ru-RU" dirty="0" err="1">
                <a:latin typeface="Calibri" pitchFamily="34" charset="0"/>
                <a:cs typeface="Times New Roman" pitchFamily="18" charset="0"/>
              </a:rPr>
              <a:t>інших</a:t>
            </a:r>
            <a:r>
              <a:rPr lang="ru-RU" altLang="ru-RU" dirty="0">
                <a:latin typeface="Calibri" pitchFamily="34" charset="0"/>
                <a:cs typeface="Times New Roman" pitchFamily="18" charset="0"/>
              </a:rPr>
              <a:t> планет </a:t>
            </a:r>
            <a:r>
              <a:rPr lang="ru-RU" altLang="ru-RU" dirty="0" err="1">
                <a:latin typeface="Calibri" pitchFamily="34" charset="0"/>
                <a:cs typeface="Times New Roman" pitchFamily="18" charset="0"/>
              </a:rPr>
              <a:t>якихось</a:t>
            </a:r>
            <a:r>
              <a:rPr lang="ru-RU" altLang="ru-RU" dirty="0">
                <a:latin typeface="Calibri" pitchFamily="34" charset="0"/>
                <a:cs typeface="Times New Roman" pitchFamily="18" charset="0"/>
              </a:rPr>
              <a:t> «</a:t>
            </a:r>
            <a:r>
              <a:rPr lang="ru-RU" altLang="ru-RU" dirty="0" err="1">
                <a:latin typeface="Calibri" pitchFamily="34" charset="0"/>
                <a:cs typeface="Times New Roman" pitchFamily="18" charset="0"/>
              </a:rPr>
              <a:t>зародків</a:t>
            </a:r>
            <a:r>
              <a:rPr lang="ru-RU" altLang="ru-RU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altLang="ru-RU" dirty="0" err="1">
                <a:latin typeface="Calibri" pitchFamily="34" charset="0"/>
                <a:cs typeface="Times New Roman" pitchFamily="18" charset="0"/>
              </a:rPr>
              <a:t>життя</a:t>
            </a:r>
            <a:r>
              <a:rPr lang="ru-RU" altLang="ru-RU" dirty="0">
                <a:latin typeface="Calibri" pitchFamily="34" charset="0"/>
                <a:cs typeface="Times New Roman" pitchFamily="18" charset="0"/>
              </a:rPr>
              <a:t>».</a:t>
            </a:r>
            <a:endParaRPr lang="ru-RU" alt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10210" y="3619792"/>
            <a:ext cx="807653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Гіпотеза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була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висунута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Ю.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Лібіхом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і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Г.Ріхтером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в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середині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XIX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століття.Найбільш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повно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виклав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Сванте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Арреніус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у 1895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р.Відповідно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до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гіпотези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панспермії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життя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існує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вічно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і переноситься з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планети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на планету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метеоритами.Найпростіші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організми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або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їхні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спори («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насіння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життя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»),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потрапляючи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на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нову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планету і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знайшовши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тут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сприятливі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умови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,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розмножуються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,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даючи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початок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еволюції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від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найпростіших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форм до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найскладніших.Можливо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,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що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життя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на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Землі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виникло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з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однієї-єдиної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колонії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428596" y="214314"/>
            <a:ext cx="785818" cy="785794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4.4</a:t>
            </a:r>
            <a:endParaRPr lang="ru-RU" sz="2000" dirty="0"/>
          </a:p>
        </p:txBody>
      </p:sp>
      <p:sp>
        <p:nvSpPr>
          <p:cNvPr id="3" name="Управляющая кнопка: назад 2">
            <a:hlinkClick r:id="" action="ppaction://hlinkshowjump?jump=previousslide" highlightClick="1"/>
          </p:cNvPr>
          <p:cNvSpPr/>
          <p:nvPr/>
        </p:nvSpPr>
        <p:spPr>
          <a:xfrm>
            <a:off x="571472" y="6143644"/>
            <a:ext cx="571504" cy="571504"/>
          </a:xfrm>
          <a:prstGeom prst="actionButtonBackPrevious">
            <a:avLst/>
          </a:prstGeom>
          <a:solidFill>
            <a:schemeClr val="accent3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571472" y="1285860"/>
            <a:ext cx="571504" cy="571504"/>
          </a:xfrm>
          <a:prstGeom prst="actionButtonHome">
            <a:avLst/>
          </a:prstGeom>
          <a:solidFill>
            <a:schemeClr val="accent3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Текст питання"/>
          <p:cNvSpPr txBox="1">
            <a:spLocks/>
          </p:cNvSpPr>
          <p:nvPr/>
        </p:nvSpPr>
        <p:spPr>
          <a:xfrm>
            <a:off x="1142976" y="357166"/>
            <a:ext cx="5938257" cy="92869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ru-RU" sz="2400" b="1" dirty="0" smtClean="0">
                <a:solidFill>
                  <a:srgbClr val="002060"/>
                </a:solidFill>
              </a:rPr>
              <a:t>   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0" name="текст підказки"/>
          <p:cNvSpPr txBox="1">
            <a:spLocks/>
          </p:cNvSpPr>
          <p:nvPr/>
        </p:nvSpPr>
        <p:spPr>
          <a:xfrm>
            <a:off x="2534495" y="2475445"/>
            <a:ext cx="5493889" cy="3761867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ct val="20000"/>
              </a:spcBef>
              <a:defRPr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ct val="20000"/>
              </a:spcBef>
              <a:defRPr/>
            </a:pPr>
            <a:endParaRPr lang="uk-UA" sz="20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Картинки по запросу книг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40054"/>
            <a:ext cx="2819400" cy="161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текст підказки"/>
          <p:cNvSpPr txBox="1">
            <a:spLocks/>
          </p:cNvSpPr>
          <p:nvPr/>
        </p:nvSpPr>
        <p:spPr>
          <a:xfrm>
            <a:off x="1113256" y="616046"/>
            <a:ext cx="7712393" cy="591166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ct val="20000"/>
              </a:spcBef>
              <a:defRPr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</a:t>
            </a:r>
            <a:endParaRPr lang="uk-UA" sz="20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0000"/>
              </a:spcBef>
              <a:defRPr/>
            </a:pPr>
            <a:endParaRPr lang="uk-UA" sz="20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13256" y="2475445"/>
            <a:ext cx="75632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Для </a:t>
            </a:r>
            <a:r>
              <a:rPr lang="ru-RU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обгрунтування</a:t>
            </a: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цієї</a:t>
            </a: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теорії</a:t>
            </a: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використовуються</a:t>
            </a: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багаторазові</a:t>
            </a: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появи</a:t>
            </a: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НЛО, </a:t>
            </a:r>
            <a:r>
              <a:rPr lang="ru-RU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наскальні</a:t>
            </a: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зображення</a:t>
            </a: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предметів</a:t>
            </a: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, схожих на </a:t>
            </a:r>
            <a:r>
              <a:rPr lang="ru-RU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ракети</a:t>
            </a: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і «</a:t>
            </a:r>
            <a:r>
              <a:rPr lang="ru-RU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космонавтів</a:t>
            </a: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», а </a:t>
            </a:r>
            <a:r>
              <a:rPr lang="ru-RU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також</a:t>
            </a: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повідомлення</a:t>
            </a: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нібито</a:t>
            </a: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про </a:t>
            </a:r>
            <a:r>
              <a:rPr lang="ru-RU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зустрічі</a:t>
            </a: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з </a:t>
            </a:r>
            <a:r>
              <a:rPr lang="ru-RU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інопланетянами</a:t>
            </a: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. При </a:t>
            </a:r>
            <a:r>
              <a:rPr lang="ru-RU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вивченні</a:t>
            </a: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матеріалів</a:t>
            </a: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метеоритів</a:t>
            </a: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і комет в них </a:t>
            </a:r>
            <a:r>
              <a:rPr lang="ru-RU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було</a:t>
            </a: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виявлено</a:t>
            </a: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багато</a:t>
            </a: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«</a:t>
            </a:r>
            <a:r>
              <a:rPr lang="ru-RU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попередників</a:t>
            </a: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живого» - </a:t>
            </a:r>
            <a:r>
              <a:rPr lang="ru-RU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такі</a:t>
            </a: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речовини</a:t>
            </a: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, як </a:t>
            </a:r>
            <a:r>
              <a:rPr lang="ru-RU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ціаногени</a:t>
            </a: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, </a:t>
            </a:r>
            <a:r>
              <a:rPr lang="ru-RU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синильна</a:t>
            </a: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кислота і </a:t>
            </a:r>
            <a:r>
              <a:rPr lang="ru-RU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органічні</a:t>
            </a: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r>
              <a:rPr lang="ru-RU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сполуки</a:t>
            </a: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, </a:t>
            </a:r>
            <a:r>
              <a:rPr lang="ru-RU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які</a:t>
            </a: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, </a:t>
            </a:r>
            <a:r>
              <a:rPr lang="ru-RU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можливо</a:t>
            </a: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, </a:t>
            </a:r>
            <a:r>
              <a:rPr lang="ru-RU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зіграли</a:t>
            </a: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роль «</a:t>
            </a:r>
            <a:r>
              <a:rPr lang="ru-RU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насіння</a:t>
            </a: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», </a:t>
            </a:r>
            <a:r>
              <a:rPr lang="ru-RU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що</a:t>
            </a: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падали на голу Землю.</a:t>
            </a:r>
            <a:endParaRPr lang="ru-RU" dirty="0"/>
          </a:p>
        </p:txBody>
      </p:sp>
      <p:pic>
        <p:nvPicPr>
          <p:cNvPr id="11" name="Picture 19" descr="photohumanoids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5057" y="331789"/>
            <a:ext cx="1429072" cy="1945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3" descr="kanarravill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40054"/>
            <a:ext cx="2885497" cy="1792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 descr="brunchilli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14" y="5048495"/>
            <a:ext cx="2016348" cy="1434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5" descr="photohumanoids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2356" y="5098956"/>
            <a:ext cx="19050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7" descr="photohumanoids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098956"/>
            <a:ext cx="19050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3213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io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636</TotalTime>
  <Words>169</Words>
  <Application>Microsoft Office PowerPoint</Application>
  <PresentationFormat>Экран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bio1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Yayy</dc:creator>
  <cp:lastModifiedBy>User</cp:lastModifiedBy>
  <cp:revision>69</cp:revision>
  <dcterms:created xsi:type="dcterms:W3CDTF">2014-10-13T15:00:37Z</dcterms:created>
  <dcterms:modified xsi:type="dcterms:W3CDTF">2023-03-15T08:16:40Z</dcterms:modified>
</cp:coreProperties>
</file>