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83" r:id="rId6"/>
    <p:sldId id="28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2" r:id="rId17"/>
    <p:sldId id="273" r:id="rId18"/>
    <p:sldId id="285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C40F4-14C1-46D4-898D-04E26554FE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AE41FD-FEDF-456A-A96E-A243F4D58B39}">
      <dgm:prSet phldrT="[Текст]"/>
      <dgm:spPr/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Креаціоністська</a:t>
          </a:r>
          <a:r>
            <a:rPr lang="uk-UA" dirty="0" smtClean="0">
              <a:solidFill>
                <a:schemeClr val="tx1"/>
              </a:solidFill>
            </a:rPr>
            <a:t> гіпотеза</a:t>
          </a:r>
          <a:endParaRPr lang="ru-RU" dirty="0">
            <a:solidFill>
              <a:schemeClr val="tx1"/>
            </a:solidFill>
          </a:endParaRPr>
        </a:p>
      </dgm:t>
    </dgm:pt>
    <dgm:pt modelId="{5B7737C6-CC52-4949-B9E7-D311F1EF2EB6}" type="parTrans" cxnId="{C93630B0-7303-4CB5-A8C7-431ED40CEC5F}">
      <dgm:prSet/>
      <dgm:spPr/>
      <dgm:t>
        <a:bodyPr/>
        <a:lstStyle/>
        <a:p>
          <a:endParaRPr lang="ru-RU"/>
        </a:p>
      </dgm:t>
    </dgm:pt>
    <dgm:pt modelId="{54FD6B5B-BD30-4DFA-85E2-1C239296E302}" type="sibTrans" cxnId="{C93630B0-7303-4CB5-A8C7-431ED40CEC5F}">
      <dgm:prSet/>
      <dgm:spPr/>
      <dgm:t>
        <a:bodyPr/>
        <a:lstStyle/>
        <a:p>
          <a:endParaRPr lang="ru-RU"/>
        </a:p>
      </dgm:t>
    </dgm:pt>
    <dgm:pt modelId="{91172129-B30C-4F5A-A299-9A7C831C0B9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Гіпотеза стаціонарного стану</a:t>
          </a:r>
          <a:endParaRPr lang="ru-RU" dirty="0">
            <a:solidFill>
              <a:schemeClr val="tx1"/>
            </a:solidFill>
          </a:endParaRPr>
        </a:p>
      </dgm:t>
    </dgm:pt>
    <dgm:pt modelId="{22EE1978-EE49-4B64-81FE-1DBC3A57405C}" type="parTrans" cxnId="{832A615B-6108-438D-9FEE-36AB4CFB4A5A}">
      <dgm:prSet/>
      <dgm:spPr/>
      <dgm:t>
        <a:bodyPr/>
        <a:lstStyle/>
        <a:p>
          <a:endParaRPr lang="ru-RU"/>
        </a:p>
      </dgm:t>
    </dgm:pt>
    <dgm:pt modelId="{35DF6210-AE1C-4311-9D86-AC2378C8AC29}" type="sibTrans" cxnId="{832A615B-6108-438D-9FEE-36AB4CFB4A5A}">
      <dgm:prSet/>
      <dgm:spPr/>
      <dgm:t>
        <a:bodyPr/>
        <a:lstStyle/>
        <a:p>
          <a:endParaRPr lang="ru-RU"/>
        </a:p>
      </dgm:t>
    </dgm:pt>
    <dgm:pt modelId="{C34CA3F8-450D-444E-B8A7-D4DD63C7366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Гіпотеза самозародження</a:t>
          </a:r>
          <a:endParaRPr lang="ru-RU" dirty="0">
            <a:solidFill>
              <a:schemeClr val="tx1"/>
            </a:solidFill>
          </a:endParaRPr>
        </a:p>
      </dgm:t>
    </dgm:pt>
    <dgm:pt modelId="{F20932D4-706F-4AB4-8DDC-DDBF04108B7D}" type="parTrans" cxnId="{541DC5C6-A3F7-4277-9446-46C22592608A}">
      <dgm:prSet/>
      <dgm:spPr/>
      <dgm:t>
        <a:bodyPr/>
        <a:lstStyle/>
        <a:p>
          <a:endParaRPr lang="ru-RU"/>
        </a:p>
      </dgm:t>
    </dgm:pt>
    <dgm:pt modelId="{987BA07A-0386-4CDF-8E19-88F12C9ED1E0}" type="sibTrans" cxnId="{541DC5C6-A3F7-4277-9446-46C22592608A}">
      <dgm:prSet/>
      <dgm:spPr/>
      <dgm:t>
        <a:bodyPr/>
        <a:lstStyle/>
        <a:p>
          <a:endParaRPr lang="ru-RU"/>
        </a:p>
      </dgm:t>
    </dgm:pt>
    <dgm:pt modelId="{C2A11A12-22E4-444F-A757-BC5FC98ED8D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Гіпотеза панспермії</a:t>
          </a:r>
          <a:endParaRPr lang="ru-RU" dirty="0">
            <a:solidFill>
              <a:schemeClr val="tx1"/>
            </a:solidFill>
          </a:endParaRPr>
        </a:p>
      </dgm:t>
    </dgm:pt>
    <dgm:pt modelId="{12BA385F-0626-49C0-AE4A-9084F1E41EE1}" type="parTrans" cxnId="{E9C2B2AC-6C5E-4569-846D-168DE8A04E74}">
      <dgm:prSet/>
      <dgm:spPr/>
      <dgm:t>
        <a:bodyPr/>
        <a:lstStyle/>
        <a:p>
          <a:endParaRPr lang="ru-RU"/>
        </a:p>
      </dgm:t>
    </dgm:pt>
    <dgm:pt modelId="{199B8BB7-3C84-43FF-8A11-4DB277675741}" type="sibTrans" cxnId="{E9C2B2AC-6C5E-4569-846D-168DE8A04E74}">
      <dgm:prSet/>
      <dgm:spPr/>
      <dgm:t>
        <a:bodyPr/>
        <a:lstStyle/>
        <a:p>
          <a:endParaRPr lang="ru-RU"/>
        </a:p>
      </dgm:t>
    </dgm:pt>
    <dgm:pt modelId="{57265BB7-C36A-41B7-8DD0-EAD4E75F8EDB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Гіпотеза біохімічної еволюції</a:t>
          </a:r>
          <a:endParaRPr lang="ru-RU" dirty="0">
            <a:solidFill>
              <a:schemeClr val="tx1"/>
            </a:solidFill>
          </a:endParaRPr>
        </a:p>
      </dgm:t>
    </dgm:pt>
    <dgm:pt modelId="{B85BF996-C408-4B35-A281-AC846FE8A8BC}" type="parTrans" cxnId="{2E072B79-75B4-4946-8323-C3B34E2A6074}">
      <dgm:prSet/>
      <dgm:spPr/>
      <dgm:t>
        <a:bodyPr/>
        <a:lstStyle/>
        <a:p>
          <a:endParaRPr lang="ru-RU"/>
        </a:p>
      </dgm:t>
    </dgm:pt>
    <dgm:pt modelId="{44B14BB0-B950-4A22-A91D-7276C73E3F19}" type="sibTrans" cxnId="{2E072B79-75B4-4946-8323-C3B34E2A6074}">
      <dgm:prSet/>
      <dgm:spPr/>
      <dgm:t>
        <a:bodyPr/>
        <a:lstStyle/>
        <a:p>
          <a:endParaRPr lang="ru-RU"/>
        </a:p>
      </dgm:t>
    </dgm:pt>
    <dgm:pt modelId="{6DA104F5-B2C0-4515-9BFB-30F7CC422EEE}" type="pres">
      <dgm:prSet presAssocID="{95CC40F4-14C1-46D4-898D-04E26554FE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3DF73-E776-4829-ABCD-2C794F837E07}" type="pres">
      <dgm:prSet presAssocID="{7CAE41FD-FEDF-456A-A96E-A243F4D58B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600B5-8D2B-4BFD-A222-887E4031CAD8}" type="pres">
      <dgm:prSet presAssocID="{54FD6B5B-BD30-4DFA-85E2-1C239296E302}" presName="sibTrans" presStyleCnt="0"/>
      <dgm:spPr/>
    </dgm:pt>
    <dgm:pt modelId="{470515E0-C9CA-43B6-B650-33DB6E7D85CB}" type="pres">
      <dgm:prSet presAssocID="{91172129-B30C-4F5A-A299-9A7C831C0B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DC7B2-98C5-4869-B711-4551481E4DCB}" type="pres">
      <dgm:prSet presAssocID="{35DF6210-AE1C-4311-9D86-AC2378C8AC29}" presName="sibTrans" presStyleCnt="0"/>
      <dgm:spPr/>
    </dgm:pt>
    <dgm:pt modelId="{4DA00A62-B335-4D46-86E2-1B39F6C3A620}" type="pres">
      <dgm:prSet presAssocID="{C34CA3F8-450D-444E-B8A7-D4DD63C736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A260-EB61-453A-B676-E88ECCF4E870}" type="pres">
      <dgm:prSet presAssocID="{987BA07A-0386-4CDF-8E19-88F12C9ED1E0}" presName="sibTrans" presStyleCnt="0"/>
      <dgm:spPr/>
    </dgm:pt>
    <dgm:pt modelId="{4F699597-7751-4016-936C-97CD43A21691}" type="pres">
      <dgm:prSet presAssocID="{C2A11A12-22E4-444F-A757-BC5FC98ED8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C6A29-41DB-444E-B6F6-91366B04CA71}" type="pres">
      <dgm:prSet presAssocID="{199B8BB7-3C84-43FF-8A11-4DB277675741}" presName="sibTrans" presStyleCnt="0"/>
      <dgm:spPr/>
    </dgm:pt>
    <dgm:pt modelId="{5160890E-4B2B-4AD2-BF5A-1B6B2FE4D368}" type="pres">
      <dgm:prSet presAssocID="{57265BB7-C36A-41B7-8DD0-EAD4E75F8E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A615B-6108-438D-9FEE-36AB4CFB4A5A}" srcId="{95CC40F4-14C1-46D4-898D-04E26554FEEB}" destId="{91172129-B30C-4F5A-A299-9A7C831C0B95}" srcOrd="1" destOrd="0" parTransId="{22EE1978-EE49-4B64-81FE-1DBC3A57405C}" sibTransId="{35DF6210-AE1C-4311-9D86-AC2378C8AC29}"/>
    <dgm:cxn modelId="{F2E1255B-5C3A-453A-9240-5FA8792C75D9}" type="presOf" srcId="{57265BB7-C36A-41B7-8DD0-EAD4E75F8EDB}" destId="{5160890E-4B2B-4AD2-BF5A-1B6B2FE4D368}" srcOrd="0" destOrd="0" presId="urn:microsoft.com/office/officeart/2005/8/layout/default"/>
    <dgm:cxn modelId="{E9C2B2AC-6C5E-4569-846D-168DE8A04E74}" srcId="{95CC40F4-14C1-46D4-898D-04E26554FEEB}" destId="{C2A11A12-22E4-444F-A757-BC5FC98ED8DE}" srcOrd="3" destOrd="0" parTransId="{12BA385F-0626-49C0-AE4A-9084F1E41EE1}" sibTransId="{199B8BB7-3C84-43FF-8A11-4DB277675741}"/>
    <dgm:cxn modelId="{20152D18-8A95-4C19-B2F4-944210448AEA}" type="presOf" srcId="{C34CA3F8-450D-444E-B8A7-D4DD63C7366D}" destId="{4DA00A62-B335-4D46-86E2-1B39F6C3A620}" srcOrd="0" destOrd="0" presId="urn:microsoft.com/office/officeart/2005/8/layout/default"/>
    <dgm:cxn modelId="{0DCDD21A-6448-4B1E-BF13-3C1BFC9DEC05}" type="presOf" srcId="{91172129-B30C-4F5A-A299-9A7C831C0B95}" destId="{470515E0-C9CA-43B6-B650-33DB6E7D85CB}" srcOrd="0" destOrd="0" presId="urn:microsoft.com/office/officeart/2005/8/layout/default"/>
    <dgm:cxn modelId="{C93630B0-7303-4CB5-A8C7-431ED40CEC5F}" srcId="{95CC40F4-14C1-46D4-898D-04E26554FEEB}" destId="{7CAE41FD-FEDF-456A-A96E-A243F4D58B39}" srcOrd="0" destOrd="0" parTransId="{5B7737C6-CC52-4949-B9E7-D311F1EF2EB6}" sibTransId="{54FD6B5B-BD30-4DFA-85E2-1C239296E302}"/>
    <dgm:cxn modelId="{7097C845-82EA-4F02-87C3-2EFA40C53615}" type="presOf" srcId="{C2A11A12-22E4-444F-A757-BC5FC98ED8DE}" destId="{4F699597-7751-4016-936C-97CD43A21691}" srcOrd="0" destOrd="0" presId="urn:microsoft.com/office/officeart/2005/8/layout/default"/>
    <dgm:cxn modelId="{541DC5C6-A3F7-4277-9446-46C22592608A}" srcId="{95CC40F4-14C1-46D4-898D-04E26554FEEB}" destId="{C34CA3F8-450D-444E-B8A7-D4DD63C7366D}" srcOrd="2" destOrd="0" parTransId="{F20932D4-706F-4AB4-8DDC-DDBF04108B7D}" sibTransId="{987BA07A-0386-4CDF-8E19-88F12C9ED1E0}"/>
    <dgm:cxn modelId="{BA6826BB-F9A7-48A5-B713-5BA6076E0CEA}" type="presOf" srcId="{95CC40F4-14C1-46D4-898D-04E26554FEEB}" destId="{6DA104F5-B2C0-4515-9BFB-30F7CC422EEE}" srcOrd="0" destOrd="0" presId="urn:microsoft.com/office/officeart/2005/8/layout/default"/>
    <dgm:cxn modelId="{AC7DD3D5-2E6E-4BF3-9B14-E6D81636962D}" type="presOf" srcId="{7CAE41FD-FEDF-456A-A96E-A243F4D58B39}" destId="{7E13DF73-E776-4829-ABCD-2C794F837E07}" srcOrd="0" destOrd="0" presId="urn:microsoft.com/office/officeart/2005/8/layout/default"/>
    <dgm:cxn modelId="{2E072B79-75B4-4946-8323-C3B34E2A6074}" srcId="{95CC40F4-14C1-46D4-898D-04E26554FEEB}" destId="{57265BB7-C36A-41B7-8DD0-EAD4E75F8EDB}" srcOrd="4" destOrd="0" parTransId="{B85BF996-C408-4B35-A281-AC846FE8A8BC}" sibTransId="{44B14BB0-B950-4A22-A91D-7276C73E3F19}"/>
    <dgm:cxn modelId="{59C455D7-1A23-4EDD-9D0D-68BB8299F2DA}" type="presParOf" srcId="{6DA104F5-B2C0-4515-9BFB-30F7CC422EEE}" destId="{7E13DF73-E776-4829-ABCD-2C794F837E07}" srcOrd="0" destOrd="0" presId="urn:microsoft.com/office/officeart/2005/8/layout/default"/>
    <dgm:cxn modelId="{EED54F7C-80C8-40EC-BC30-3928525DC37F}" type="presParOf" srcId="{6DA104F5-B2C0-4515-9BFB-30F7CC422EEE}" destId="{FEB600B5-8D2B-4BFD-A222-887E4031CAD8}" srcOrd="1" destOrd="0" presId="urn:microsoft.com/office/officeart/2005/8/layout/default"/>
    <dgm:cxn modelId="{CA7529B5-614C-4031-A813-09F948CE779D}" type="presParOf" srcId="{6DA104F5-B2C0-4515-9BFB-30F7CC422EEE}" destId="{470515E0-C9CA-43B6-B650-33DB6E7D85CB}" srcOrd="2" destOrd="0" presId="urn:microsoft.com/office/officeart/2005/8/layout/default"/>
    <dgm:cxn modelId="{55FFA865-AF91-4708-B281-265F6C47F756}" type="presParOf" srcId="{6DA104F5-B2C0-4515-9BFB-30F7CC422EEE}" destId="{938DC7B2-98C5-4869-B711-4551481E4DCB}" srcOrd="3" destOrd="0" presId="urn:microsoft.com/office/officeart/2005/8/layout/default"/>
    <dgm:cxn modelId="{33C953DA-8DDA-4291-BE69-B210747E37A6}" type="presParOf" srcId="{6DA104F5-B2C0-4515-9BFB-30F7CC422EEE}" destId="{4DA00A62-B335-4D46-86E2-1B39F6C3A620}" srcOrd="4" destOrd="0" presId="urn:microsoft.com/office/officeart/2005/8/layout/default"/>
    <dgm:cxn modelId="{997290D5-6CB7-406C-9273-4B744C537CAF}" type="presParOf" srcId="{6DA104F5-B2C0-4515-9BFB-30F7CC422EEE}" destId="{CBA2A260-EB61-453A-B676-E88ECCF4E870}" srcOrd="5" destOrd="0" presId="urn:microsoft.com/office/officeart/2005/8/layout/default"/>
    <dgm:cxn modelId="{866883FC-D48A-40FD-A9C8-CDE9E58B179D}" type="presParOf" srcId="{6DA104F5-B2C0-4515-9BFB-30F7CC422EEE}" destId="{4F699597-7751-4016-936C-97CD43A21691}" srcOrd="6" destOrd="0" presId="urn:microsoft.com/office/officeart/2005/8/layout/default"/>
    <dgm:cxn modelId="{F5E28A4A-06F8-4EE7-BC93-4977ABB07302}" type="presParOf" srcId="{6DA104F5-B2C0-4515-9BFB-30F7CC422EEE}" destId="{444C6A29-41DB-444E-B6F6-91366B04CA71}" srcOrd="7" destOrd="0" presId="urn:microsoft.com/office/officeart/2005/8/layout/default"/>
    <dgm:cxn modelId="{C2493238-A1D3-492D-AA57-14747F9652BB}" type="presParOf" srcId="{6DA104F5-B2C0-4515-9BFB-30F7CC422EEE}" destId="{5160890E-4B2B-4AD2-BF5A-1B6B2FE4D3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DF73-E776-4829-ABCD-2C794F837E07}">
      <dsp:nvSpPr>
        <dsp:cNvPr id="0" name=""/>
        <dsp:cNvSpPr/>
      </dsp:nvSpPr>
      <dsp:spPr>
        <a:xfrm>
          <a:off x="0" y="479511"/>
          <a:ext cx="2452772" cy="1471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chemeClr val="tx1"/>
              </a:solidFill>
            </a:rPr>
            <a:t>Креаціоністська</a:t>
          </a:r>
          <a:r>
            <a:rPr lang="uk-UA" sz="2400" kern="1200" dirty="0" smtClean="0">
              <a:solidFill>
                <a:schemeClr val="tx1"/>
              </a:solidFill>
            </a:rPr>
            <a:t> гіпотеза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479511"/>
        <a:ext cx="2452772" cy="1471663"/>
      </dsp:txXfrm>
    </dsp:sp>
    <dsp:sp modelId="{470515E0-C9CA-43B6-B650-33DB6E7D85CB}">
      <dsp:nvSpPr>
        <dsp:cNvPr id="0" name=""/>
        <dsp:cNvSpPr/>
      </dsp:nvSpPr>
      <dsp:spPr>
        <a:xfrm>
          <a:off x="2698049" y="479511"/>
          <a:ext cx="2452772" cy="1471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Гіпотеза стаціонарного стану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698049" y="479511"/>
        <a:ext cx="2452772" cy="1471663"/>
      </dsp:txXfrm>
    </dsp:sp>
    <dsp:sp modelId="{4DA00A62-B335-4D46-86E2-1B39F6C3A620}">
      <dsp:nvSpPr>
        <dsp:cNvPr id="0" name=""/>
        <dsp:cNvSpPr/>
      </dsp:nvSpPr>
      <dsp:spPr>
        <a:xfrm>
          <a:off x="5396099" y="479511"/>
          <a:ext cx="2452772" cy="14716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Гіпотеза самозародження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396099" y="479511"/>
        <a:ext cx="2452772" cy="1471663"/>
      </dsp:txXfrm>
    </dsp:sp>
    <dsp:sp modelId="{4F699597-7751-4016-936C-97CD43A21691}">
      <dsp:nvSpPr>
        <dsp:cNvPr id="0" name=""/>
        <dsp:cNvSpPr/>
      </dsp:nvSpPr>
      <dsp:spPr>
        <a:xfrm>
          <a:off x="1349024" y="2196452"/>
          <a:ext cx="2452772" cy="14716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Гіпотеза панспермії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349024" y="2196452"/>
        <a:ext cx="2452772" cy="1471663"/>
      </dsp:txXfrm>
    </dsp:sp>
    <dsp:sp modelId="{5160890E-4B2B-4AD2-BF5A-1B6B2FE4D368}">
      <dsp:nvSpPr>
        <dsp:cNvPr id="0" name=""/>
        <dsp:cNvSpPr/>
      </dsp:nvSpPr>
      <dsp:spPr>
        <a:xfrm>
          <a:off x="4047074" y="2196452"/>
          <a:ext cx="2452772" cy="14716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Гіпотеза біохімічної еволюції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047074" y="2196452"/>
        <a:ext cx="2452772" cy="147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34076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u="sng" dirty="0">
                <a:solidFill>
                  <a:srgbClr val="FF0000"/>
                </a:solidFill>
              </a:rPr>
              <a:t>ХМАРА СЛІВ</a:t>
            </a:r>
            <a:endParaRPr lang="ru-RU" sz="5400" b="1" i="1" u="sng" dirty="0">
              <a:solidFill>
                <a:srgbClr val="FF0000"/>
              </a:solidFill>
            </a:endParaRPr>
          </a:p>
          <a:p>
            <a:pPr algn="ctr"/>
            <a:endParaRPr lang="ru-RU" sz="5400" b="1" i="1" u="sng" dirty="0">
              <a:solidFill>
                <a:srgbClr val="FF0000"/>
              </a:solidFill>
            </a:endParaRPr>
          </a:p>
          <a:p>
            <a:r>
              <a:rPr lang="uk-UA" dirty="0" smtClean="0"/>
              <a:t>Еволюція  органічного світу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9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FF0000"/>
                </a:solidFill>
              </a:rPr>
              <a:t>Гіпотеза</a:t>
            </a:r>
            <a:r>
              <a:rPr lang="ru-RU" sz="4400" b="1" i="1" u="sng" dirty="0" smtClean="0">
                <a:solidFill>
                  <a:srgbClr val="FF0000"/>
                </a:solidFill>
              </a:rPr>
              <a:t> </a:t>
            </a:r>
            <a:r>
              <a:rPr lang="ru-RU" sz="4400" b="1" i="1" u="sng" dirty="0" err="1" smtClean="0">
                <a:solidFill>
                  <a:srgbClr val="FF0000"/>
                </a:solidFill>
              </a:rPr>
              <a:t>креаціонізму</a:t>
            </a:r>
            <a:endParaRPr lang="ru-RU" sz="4400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60907"/>
            <a:ext cx="691276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 гіпотези дотримуються послідовники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 всіх найпоширеніших релігійних вірувань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340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b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078135"/>
            <a:ext cx="640871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Земля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виникала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701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endParaRPr lang="ru-RU" sz="4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060848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якихось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зародків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6539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21869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вірили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вважаючи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неживої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3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237" y="1268760"/>
            <a:ext cx="2518289" cy="2838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412776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висловлювали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3" descr="demokri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91" y="3320580"/>
            <a:ext cx="2024753" cy="2268660"/>
          </a:xfrm>
          <a:prstGeom prst="rect">
            <a:avLst/>
          </a:prstGeom>
        </p:spPr>
      </p:pic>
      <p:pic>
        <p:nvPicPr>
          <p:cNvPr id="9" name="Рисунок 5" descr="plat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80" y="3717032"/>
            <a:ext cx="20846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249518943_tonne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56" y="4293096"/>
            <a:ext cx="1837408" cy="218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3322" y="5764614"/>
            <a:ext cx="112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 err="1"/>
              <a:t>Демокріт</a:t>
            </a:r>
            <a:endParaRPr lang="ru-RU" alt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9357" y="6145430"/>
            <a:ext cx="9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/>
              <a:t>Платон</a:t>
            </a:r>
            <a:endParaRPr lang="ru-RU" alt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6110172"/>
            <a:ext cx="124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 err="1"/>
              <a:t>Арістотель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6313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2" y="3573016"/>
            <a:ext cx="3919970" cy="1819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84784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похитнули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провели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природодослідники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Франческо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(1626–1697) і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Ладзаро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Спаланцані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(1729–1799).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0771" y="35730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Спростувавши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те,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біогенезу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4447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Нищівний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 по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мікробіологом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Луї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Пастером (1822-1895) і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біологом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Джоном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Тиндалем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(1820-1893).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012634"/>
            <a:ext cx="2044531" cy="24238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3429000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70-х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практично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зароджуються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9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16894"/>
            <a:ext cx="8280920" cy="56084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270563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абіогенного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 (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біохімічна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37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абіогенного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 (</a:t>
            </a:r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біохімічна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23528" y="2276872"/>
            <a:ext cx="2808312" cy="3888432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Водень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Амоніак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275856" y="2276872"/>
            <a:ext cx="2664296" cy="3888432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Вуглеводно-ліпідні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полінуклеотидні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Білковоподібні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300192" y="2276872"/>
            <a:ext cx="2664296" cy="3888432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Прокаріоти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46097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2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абіогенного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 (</a:t>
            </a:r>
            <a:r>
              <a:rPr lang="ru-RU" sz="32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біохімічна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Miller1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380886"/>
            <a:ext cx="2374900" cy="3505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9911" y="1448137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1953 року 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Стенлі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Міллер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у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низці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експериментів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моделював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умови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існували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первісній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Землі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7" name="Рисунок 6" descr="Miller-Urey_experiment-e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356992"/>
            <a:ext cx="42889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medialiteracy.org.ua/wp-content/uploads/2019/11/6-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/>
          <a:stretch/>
        </p:blipFill>
        <p:spPr bwMode="auto">
          <a:xfrm>
            <a:off x="755576" y="188640"/>
            <a:ext cx="7776864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5609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81396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>
                <a:solidFill>
                  <a:srgbClr val="FF0000"/>
                </a:solidFill>
                <a:latin typeface="Arial Black" pitchFamily="34" charset="0"/>
              </a:rPr>
              <a:t>ПРОБЛЕМНЕ ПИТАННЯ</a:t>
            </a:r>
          </a:p>
          <a:p>
            <a:pPr algn="ctr"/>
            <a:r>
              <a:rPr lang="uk-UA" sz="2800" b="1" dirty="0">
                <a:latin typeface="Arial Black" pitchFamily="34" charset="0"/>
              </a:rPr>
              <a:t>Яким чином на мертвій , абсолютно стерильній Землі виникло життя , з´явилися  організми , здатні  до розмноження і розвитку?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212976"/>
            <a:ext cx="72008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05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88640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та перевір себе!</a:t>
            </a:r>
            <a:endParaRPr lang="ru-RU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5689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Землю з космосу: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організми, які населяють сьогодні Землю, не мають родинних зв’язків і походять  від створених окремо основних груп живих істот.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змінювалися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dirty="0"/>
              <a:t>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висловлювали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0216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24639"/>
            <a:ext cx="79208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Асинхронне завдання (5 </a:t>
            </a:r>
            <a:r>
              <a:rPr lang="uk-UA" sz="2400" b="1" dirty="0" err="1" smtClean="0">
                <a:solidFill>
                  <a:srgbClr val="FF0000"/>
                </a:solidFill>
              </a:rPr>
              <a:t>хв</a:t>
            </a:r>
            <a:r>
              <a:rPr lang="uk-UA" sz="2400" b="1" dirty="0" smtClean="0">
                <a:solidFill>
                  <a:srgbClr val="FF0000"/>
                </a:solidFill>
              </a:rPr>
              <a:t>)</a:t>
            </a:r>
            <a:r>
              <a:rPr lang="uk-UA" sz="2400" b="1" dirty="0" smtClean="0"/>
              <a:t>. Переглянути </a:t>
            </a:r>
            <a:r>
              <a:rPr lang="uk-UA" sz="2400" b="1" dirty="0"/>
              <a:t>відеоролик «7 передбачень Стівена </a:t>
            </a:r>
            <a:r>
              <a:rPr lang="uk-UA" sz="2400" b="1" dirty="0" err="1"/>
              <a:t>Хокінга</a:t>
            </a:r>
            <a:r>
              <a:rPr lang="uk-UA" sz="2400" b="1" dirty="0" smtClean="0"/>
              <a:t>».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https://vchaspik.ua/ua/zhyttya/500383-kinec-svitu-lyakayuchi-peredbachennya-stivena-hokinga-pro-maybutnye-zemli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endParaRPr lang="uk-UA" sz="2400" b="1" dirty="0" smtClean="0"/>
          </a:p>
          <a:p>
            <a:r>
              <a:rPr lang="uk-UA" sz="2400" b="1" u="sng" dirty="0" smtClean="0"/>
              <a:t>Дати відповідь на питання</a:t>
            </a:r>
            <a:r>
              <a:rPr lang="uk-UA" sz="2400" b="1" dirty="0" smtClean="0"/>
              <a:t>:</a:t>
            </a:r>
            <a:endParaRPr lang="ru-RU" sz="2400" b="1" dirty="0"/>
          </a:p>
          <a:p>
            <a:pPr lvl="0"/>
            <a:r>
              <a:rPr lang="uk-UA" sz="2400" b="1" dirty="0"/>
              <a:t>Яке із передбачень здійсниться?</a:t>
            </a:r>
            <a:endParaRPr lang="ru-RU" sz="2400" b="1" dirty="0"/>
          </a:p>
          <a:p>
            <a:pPr lvl="0"/>
            <a:r>
              <a:rPr lang="uk-UA" sz="2400" b="1" dirty="0"/>
              <a:t>Яке із передбачень є найжахливішим?</a:t>
            </a:r>
            <a:endParaRPr lang="ru-RU" sz="2400" b="1" dirty="0"/>
          </a:p>
          <a:p>
            <a:pPr lvl="0"/>
            <a:r>
              <a:rPr lang="uk-UA" sz="2400" b="1" dirty="0"/>
              <a:t>Яке із передбачень викликало посмішку</a:t>
            </a:r>
            <a:r>
              <a:rPr lang="uk-UA" dirty="0" smtClean="0"/>
              <a:t>?</a:t>
            </a:r>
          </a:p>
          <a:p>
            <a:pPr lvl="0"/>
            <a:endParaRPr lang="uk-UA" dirty="0" smtClean="0"/>
          </a:p>
          <a:p>
            <a:pPr lvl="0"/>
            <a:r>
              <a:rPr lang="uk-UA" sz="2800" b="1" dirty="0">
                <a:solidFill>
                  <a:srgbClr val="FF0000"/>
                </a:solidFill>
              </a:rPr>
              <a:t>Домашнє завдання</a:t>
            </a:r>
            <a:endParaRPr lang="uk-UA" sz="2800" dirty="0"/>
          </a:p>
          <a:p>
            <a:pPr lvl="0"/>
            <a:r>
              <a:rPr lang="uk-UA" sz="2400" b="1" dirty="0" smtClean="0"/>
              <a:t>Опрацювати параграф 43.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01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2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434751" cy="68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7159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/>
              <a:t>Шляхи досягнення </a:t>
            </a:r>
            <a:r>
              <a:rPr lang="uk-UA" sz="2800" b="1" u="sng" dirty="0" smtClean="0"/>
              <a:t>біологічного прогресу </a:t>
            </a:r>
            <a:endParaRPr lang="ru-RU" sz="2800" b="1" u="sng" dirty="0"/>
          </a:p>
        </p:txBody>
      </p:sp>
      <p:pic>
        <p:nvPicPr>
          <p:cNvPr id="17" name="Picture 2" descr="ÐÐ¸ÑÑÑ Ð² ÑÑÐ·Ð½Ð¸Ñ ÑÐµÑÐµÐ´Ð¾Ð²Ð¸ÑÐ°Ñ Ð¿ÑÐ¸Ð²ÐµÐ»Ð°&#10;Ð´Ð¾ Ð¿Ð¾ÑÐ²Ð¸ Ñ Ð¿ÑÐµÐ´ÑÑÐ°Ð²Ð½Ð¸ÐºÑÐ² ÑÑÐ´ÑÐ² ÑÑÐ°Ð²ÑÑÐ²&#10;Ð´Ð¾ ÑÑÐ·Ð½Ð¸Ñ ÑÐ´ÑÐ¾Ð°Ð´Ð°Ð¿ÑÐ°ÑÑÐ¹&#10;ÐÐ´ÑÐ¾Ð°Ð´Ð°Ð¿ÑÐ°ÑÑÑ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712" y="980728"/>
            <a:ext cx="4358288" cy="2854670"/>
          </a:xfrm>
          <a:prstGeom prst="rect">
            <a:avLst/>
          </a:prstGeom>
          <a:noFill/>
        </p:spPr>
      </p:pic>
      <p:pic>
        <p:nvPicPr>
          <p:cNvPr id="19" name="Picture 2" descr="Ð¡ÑÐµÐ¼Ð° ÑÐ¿ÑÐ²Ð²ÑÐ´Ð½Ð¾ÑÐµÐ½Ñ Ð¼ÑÐ¶ ÑÑÐ·Ð½Ð¸Ð¼Ð¸&#10;ÑÐ»ÑÑÐ°Ð¼Ð¸ ÐµÐ²Ð¾Ð»ÑÑÑÑ&#10;ÐÑÐ¾Ð¼Ð¾ÑÑ&#10;Ð¾Ð·Ð¸&#10;ÐÑÐ¾Ð¼&#10;Ð¾ÑÑ&#10;Ð¾Ð·Ð¸&#10;ÐÐ´ÑÐ¾Ð°Ð´Ð°Ð¿Ñ&#10;Ð°ÑÑÑ&#10;ÐÐ´ÑÐ¾Ð°Ð´Ð°Ð¿Ñ&#10;Ð°ÑÑÑ&#10;ÐÐ´ÑÐ¾Ð°Ð´Ð°Ð¿ÑÐ°ÑÑ&#10;ÐÐµÐ³ÐµÐ½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3986273"/>
            <a:ext cx="4697112" cy="2611079"/>
          </a:xfrm>
          <a:prstGeom prst="rect">
            <a:avLst/>
          </a:prstGeom>
          <a:noFill/>
        </p:spPr>
      </p:pic>
      <p:pic>
        <p:nvPicPr>
          <p:cNvPr id="20" name="Picture 2" descr="ÐÑÐ¾Ð¼Ð¾ÑÑÐ¾Ð·&#10;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20" y="966988"/>
            <a:ext cx="4139952" cy="288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30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1544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84482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u="sng" dirty="0" smtClean="0">
                <a:solidFill>
                  <a:srgbClr val="FF0000"/>
                </a:solidFill>
              </a:rPr>
              <a:t>ТЕМА УРОКУ</a:t>
            </a:r>
          </a:p>
          <a:p>
            <a:pPr algn="ctr"/>
            <a:r>
              <a:rPr lang="uk-UA" sz="4000" b="1" dirty="0" smtClean="0"/>
              <a:t>Світоглядні </a:t>
            </a:r>
            <a:r>
              <a:rPr lang="uk-UA" sz="4000" b="1" dirty="0"/>
              <a:t>та наукові погляди на походження </a:t>
            </a:r>
            <a:endParaRPr lang="ru-RU" sz="4000" b="1" dirty="0"/>
          </a:p>
          <a:p>
            <a:pPr algn="ctr"/>
            <a:r>
              <a:rPr lang="uk-UA" sz="4000" b="1" dirty="0"/>
              <a:t>та історичний розвиток життя</a:t>
            </a:r>
            <a:endParaRPr lang="ru-RU" sz="4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827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751344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u="sng" dirty="0">
                <a:solidFill>
                  <a:srgbClr val="FF0000"/>
                </a:solidFill>
              </a:rPr>
              <a:t>Мета: </a:t>
            </a:r>
            <a:endParaRPr lang="ru-RU" sz="3200" b="1" i="1" u="sng" dirty="0">
              <a:solidFill>
                <a:srgbClr val="FF0000"/>
              </a:solidFill>
            </a:endParaRPr>
          </a:p>
          <a:p>
            <a:r>
              <a:rPr lang="uk-UA" sz="2000" b="1" i="1" dirty="0" smtClean="0"/>
              <a:t>	</a:t>
            </a:r>
            <a:r>
              <a:rPr lang="uk-UA" sz="2800" b="1" i="1" dirty="0" err="1" smtClean="0"/>
              <a:t>Знаннєвий</a:t>
            </a:r>
            <a:r>
              <a:rPr lang="uk-UA" sz="2800" b="1" i="1" dirty="0" smtClean="0"/>
              <a:t> </a:t>
            </a:r>
            <a:r>
              <a:rPr lang="uk-UA" sz="2800" b="1" i="1" dirty="0"/>
              <a:t>компонент:</a:t>
            </a:r>
            <a:r>
              <a:rPr lang="uk-UA" sz="2800" dirty="0"/>
              <a:t> </a:t>
            </a:r>
            <a:r>
              <a:rPr lang="uk-UA" sz="2800" dirty="0" smtClean="0"/>
              <a:t>знати </a:t>
            </a:r>
            <a:r>
              <a:rPr lang="uk-UA" sz="2800" dirty="0"/>
              <a:t>різні погляди на виникнення життя на Землі (креаціонізм, спонтанне зародження, біохімічна еволюція, панспермія)</a:t>
            </a:r>
            <a:endParaRPr lang="ru-RU" sz="2800" dirty="0"/>
          </a:p>
          <a:p>
            <a:r>
              <a:rPr lang="uk-UA" sz="2800" b="1" i="1" dirty="0"/>
              <a:t>	</a:t>
            </a:r>
            <a:r>
              <a:rPr lang="uk-UA" sz="2800" b="1" i="1" dirty="0" err="1"/>
              <a:t>Діяльнісний</a:t>
            </a:r>
            <a:r>
              <a:rPr lang="uk-UA" sz="2800" b="1" i="1" dirty="0"/>
              <a:t> компонент:</a:t>
            </a:r>
            <a:r>
              <a:rPr lang="uk-UA" sz="2800" dirty="0"/>
              <a:t> аналізувати розвиток поглядів на походження різноманіття живих істот; пояснювати  різноманіття живих організмів як результат еволюції; </a:t>
            </a:r>
            <a:endParaRPr lang="uk-UA" sz="2800" dirty="0" smtClean="0"/>
          </a:p>
          <a:p>
            <a:r>
              <a:rPr lang="uk-UA" sz="2800" b="1" i="1" dirty="0" smtClean="0"/>
              <a:t>	Ціннісний </a:t>
            </a:r>
            <a:r>
              <a:rPr lang="uk-UA" sz="2800" b="1" i="1" dirty="0"/>
              <a:t>компонент</a:t>
            </a:r>
            <a:r>
              <a:rPr lang="uk-UA" sz="2800" i="1" dirty="0"/>
              <a:t>:</a:t>
            </a:r>
            <a:r>
              <a:rPr lang="uk-UA" sz="2800" dirty="0"/>
              <a:t> висловлювати власні судження</a:t>
            </a:r>
            <a:r>
              <a:rPr lang="uk-UA" sz="2800" i="1" dirty="0"/>
              <a:t> </a:t>
            </a:r>
            <a:r>
              <a:rPr lang="uk-UA" sz="2800" dirty="0"/>
              <a:t>щодо виникнення життя на Землі та різноманіття живих організмів, аргументувати власну думку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FF0000"/>
                </a:solidFill>
                <a:latin typeface="Arial Black" pitchFamily="34" charset="0"/>
              </a:rPr>
              <a:t>ПРОБЛЕМНЕ ПИТАННЯ</a:t>
            </a:r>
          </a:p>
          <a:p>
            <a:pPr algn="ctr"/>
            <a:r>
              <a:rPr lang="uk-UA" sz="3200" b="1" dirty="0" smtClean="0">
                <a:latin typeface="Arial Black" pitchFamily="34" charset="0"/>
              </a:rPr>
              <a:t>Яким </a:t>
            </a:r>
            <a:r>
              <a:rPr lang="uk-UA" sz="3200" b="1" dirty="0">
                <a:latin typeface="Arial Black" pitchFamily="34" charset="0"/>
              </a:rPr>
              <a:t>чином на мертвій , абсолютно стерильній Землі виникло життя , з´явилися  організми , здатні  до розмноження і розвитку?</a:t>
            </a:r>
            <a:endParaRPr lang="ru-R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62" y="3523660"/>
            <a:ext cx="7315746" cy="308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9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12879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ПРИГАДАЄМО!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життя?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ознаки живого вам відомі?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13338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великих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самовідтворюватися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саморозвиватися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речовиною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1858" y="319814"/>
            <a:ext cx="1428750" cy="1071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8391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-55418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2212331"/>
              </p:ext>
            </p:extLst>
          </p:nvPr>
        </p:nvGraphicFramePr>
        <p:xfrm>
          <a:off x="670872" y="1628800"/>
          <a:ext cx="7848872" cy="414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7679" y="26064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4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RU" sz="4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47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549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2023-03-09T12:14:53Z</dcterms:created>
  <dcterms:modified xsi:type="dcterms:W3CDTF">2024-10-31T06:54:47Z</dcterms:modified>
</cp:coreProperties>
</file>