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5" r:id="rId3"/>
    <p:sldId id="274" r:id="rId4"/>
    <p:sldId id="256" r:id="rId5"/>
    <p:sldId id="264" r:id="rId6"/>
    <p:sldId id="269" r:id="rId7"/>
    <p:sldId id="257" r:id="rId8"/>
    <p:sldId id="266" r:id="rId9"/>
    <p:sldId id="275" r:id="rId10"/>
    <p:sldId id="262" r:id="rId11"/>
    <p:sldId id="263" r:id="rId12"/>
    <p:sldId id="270" r:id="rId13"/>
    <p:sldId id="268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1A0FF3-F2FC-4F5C-A34A-A41DA1486E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E0C4389-9911-4EA4-B4CC-1BD605DEF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34BBC7-B088-459F-8D01-5DDD33F95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93AFC-2CBC-4E22-877C-D74470308B94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A93D66-0590-4064-AD05-F149F7A28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2515D1-7AD0-44B0-8177-A26C54365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94069-55B7-43A8-916E-9A433D1AC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401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27C00D-7D4C-4847-A76C-9FBA824C8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15B96F-4C26-4540-A928-29D7765A9A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1A8BC2-EC80-4CE0-917F-1729CB1DE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93AFC-2CBC-4E22-877C-D74470308B94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62D569-859F-4FDE-AA1C-B121CC918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97A19F-3631-4720-97B5-922773736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94069-55B7-43A8-916E-9A433D1AC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747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A966CD-610E-423E-BDE1-BF83C40CC7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9CFE698-A664-437F-8AE3-B61C366E5A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69EF76-8B42-4372-9795-8A11C7396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93AFC-2CBC-4E22-877C-D74470308B94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341F68-370E-43C1-B14F-FF7AC23E6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F51945-A8DD-40E9-9406-7659C3937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94069-55B7-43A8-916E-9A433D1AC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474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C813D1-5C95-4ABA-A25F-B03D75809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F57E39-CD28-4630-BE84-F9E174AAC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4C1FA5-AD9B-4B6B-95F6-C27AC47AC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93AFC-2CBC-4E22-877C-D74470308B94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68CA36-ADD0-4227-BB35-82028C0E0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3BB414-0F07-4C92-8CEF-0C8205554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94069-55B7-43A8-916E-9A433D1AC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130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1791D5-6C39-44F3-86AF-0E121B5EF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EF20E8-C6EA-45B1-901A-E7EF5775B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281934-E71E-407F-A40E-603BDD9A7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93AFC-2CBC-4E22-877C-D74470308B94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12ECFF-B772-4E06-B5E5-BF55CFE21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F0A197-153E-45CB-91FC-0CFC61566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94069-55B7-43A8-916E-9A433D1AC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649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F2D130-4EC4-4F78-B01B-3D0832C12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9EC1D2-A0D2-4861-B9D8-4E39DF146B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3E4945B-D507-4231-A7D2-86E5725BE5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01029C-6B9B-4279-9117-C70E3BA0D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93AFC-2CBC-4E22-877C-D74470308B94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43E4B9-6732-4B1D-8C32-50D69147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1FF956-5003-47D9-BB27-324C7D849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94069-55B7-43A8-916E-9A433D1AC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130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F9A51-26EC-4CB1-9400-143DD7314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D866BE-0276-4629-B5D7-3C3BFFC2F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BEA33A-FF28-46C3-B62C-4CBAFC677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9B37A2F-E37B-47D6-8637-0AC7F213BB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26121F0-9B5B-4B42-A484-5467B91261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4E1E3F-5449-4458-8CE9-F883A27F2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93AFC-2CBC-4E22-877C-D74470308B94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42287ED-0722-4380-B600-10A6ECA37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8660A9E-FCF9-4CB4-BD23-17ACDB8D4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94069-55B7-43A8-916E-9A433D1AC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10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1481C2-7A41-48E4-ADA2-20E15FF39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202460-447E-4DD5-91E3-1DBD339B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93AFC-2CBC-4E22-877C-D74470308B94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98E983D-846E-4C50-AAF3-09FA0A151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229C63D-52BA-4AEE-925F-191193D8B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94069-55B7-43A8-916E-9A433D1AC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877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0147490-2570-4F23-9C41-D4A3F3C92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93AFC-2CBC-4E22-877C-D74470308B94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7023E08-7488-4064-8E0D-C9BE80335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66197E-8D7E-41BE-9F38-D8F34699E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94069-55B7-43A8-916E-9A433D1AC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932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D518A7-3DF8-49C7-80D0-99485E52A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2A102D-52C2-470B-BBE6-0728998B7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CFF97F-5F00-462D-B5DD-D1CEEF9446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2E0558-D41B-4510-A94A-FB907E84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93AFC-2CBC-4E22-877C-D74470308B94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75701B-9F5C-4D1D-86CD-8154869D2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7D88F0-AEF1-42F7-B5D9-972CC143C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94069-55B7-43A8-916E-9A433D1AC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244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8A7B3F-A907-490C-B154-69A4F88E8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14AE960-5C12-41A3-B926-7302749D9E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75B064-1113-4A23-A949-1F34560D8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9773E6-65AF-4F14-8A31-AD6E66B17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93AFC-2CBC-4E22-877C-D74470308B94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D2300F-F654-4F94-A544-912451C54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808771-9AD4-4C0D-9CD5-8164B196F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94069-55B7-43A8-916E-9A433D1AC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881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ED1A07-4B5D-4B20-A81E-FE49381D2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40E80D-1FB8-4540-A3C8-1AE0C859B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872DF7-5575-4BC7-8732-8CD28FE7E7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93AFC-2CBC-4E22-877C-D74470308B94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8CF840-9164-475C-AE7F-0AC9AB0EC7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B28A89-C052-4CFA-9D47-889B65D0D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94069-55B7-43A8-916E-9A433D1AC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4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zTbnv-gdkZE?feature=oembed" TargetMode="Externa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a.mozaweb.com/uk/search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surl.li/kscjvz" TargetMode="External"/><Relationship Id="rId5" Type="http://schemas.openxmlformats.org/officeDocument/2006/relationships/hyperlink" Target="http://surl.li/sbvhb" TargetMode="Externa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ms.e-school.net.ua/asset-v1:UIED+Biology-8th-grade+2020+type@asset+block@8_%D0%BA%D0%BB%D0%B0%D1%81._%D0%91%D1%96%D0%BE%D0%BB%D0%BE%D0%B3%D1%96%D1%8F._%D0%A3%D1%80%D0%BE%D0%BA_4__2_.pdf" TargetMode="External"/><Relationship Id="rId7" Type="http://schemas.openxmlformats.org/officeDocument/2006/relationships/hyperlink" Target="https://klev.club/uploads/posts/2023-10/thumbs/1697619366_klev-club-p-risunki-karta-piratskaya-1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fs03.vseosvita.ua/030126tm-3890-378x198.png" TargetMode="External"/><Relationship Id="rId5" Type="http://schemas.openxmlformats.org/officeDocument/2006/relationships/hyperlink" Target="https://www.miyklas.com.ua/p/biologiya/8-klas/transport-rechovin-krovonosna-ta-limfatichna-sistemi-352231/vnutrishnye-seredovishche-organizmu-sklad-krovi-352045/re-c156ff40-cf57-4f1a-83ed-aed3df1f2816" TargetMode="External"/><Relationship Id="rId4" Type="http://schemas.openxmlformats.org/officeDocument/2006/relationships/hyperlink" Target="https://www.youtube.com/watch?v=zTbnv-gdkZ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gsawplanet.com/?rc=play&amp;pid=33bfe0e8e13d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hyperlink" Target="https://draw.chat/dc2e1z7493m68s34f55tuaoi3kt5eh:chz2nf02fea9n5q1e8gmbgpdzsvopquwpptk#p2,-104,-31,r0,s1,tool=move-viewport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425B62-057E-4163-85F1-C3A84DFC1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498670-425B-448B-9056-B1CD73C82EAD}"/>
              </a:ext>
            </a:extLst>
          </p:cNvPr>
          <p:cNvSpPr txBox="1"/>
          <p:nvPr/>
        </p:nvSpPr>
        <p:spPr>
          <a:xfrm>
            <a:off x="1933731" y="2593298"/>
            <a:ext cx="9069049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Arial Black" panose="020B0A04020102020204" pitchFamily="34" charset="0"/>
              </a:rPr>
              <a:t>УРОК</a:t>
            </a:r>
            <a:r>
              <a:rPr lang="uk-UA" sz="4000" dirty="0">
                <a:latin typeface="Arial Black" panose="020B0A04020102020204" pitchFamily="34" charset="0"/>
              </a:rPr>
              <a:t>-ПОДОРОЖ </a:t>
            </a:r>
          </a:p>
          <a:p>
            <a:pPr algn="ctr"/>
            <a:r>
              <a:rPr lang="uk-UA" sz="4000" dirty="0">
                <a:latin typeface="Arial Black" panose="020B0A04020102020204" pitchFamily="34" charset="0"/>
              </a:rPr>
              <a:t>«КРОВ, ЇЇ СКЛАД ТА ФУНКЦІЇ»</a:t>
            </a:r>
            <a:endParaRPr lang="ru-RU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09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425B62-057E-4163-85F1-C3A84DFC1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D2C20D-AE1A-455C-8542-A12CF0D8BA43}"/>
              </a:ext>
            </a:extLst>
          </p:cNvPr>
          <p:cNvSpPr txBox="1"/>
          <p:nvPr/>
        </p:nvSpPr>
        <p:spPr>
          <a:xfrm>
            <a:off x="2856204" y="194754"/>
            <a:ext cx="5781769" cy="919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uk-UA" sz="40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Фізкультхвилинка</a:t>
            </a:r>
          </a:p>
        </p:txBody>
      </p:sp>
      <p:pic>
        <p:nvPicPr>
          <p:cNvPr id="9" name="Мультимедиа в Интернете 8" title="НЕЙРОПСИХОЛОГІЧНА ГРА &quot;ПОВТОРИ&quot;">
            <a:hlinkClick r:id="" action="ppaction://media"/>
            <a:extLst>
              <a:ext uri="{FF2B5EF4-FFF2-40B4-BE49-F238E27FC236}">
                <a16:creationId xmlns:a16="http://schemas.microsoft.com/office/drawing/2014/main" id="{3F319D01-9DBF-403F-A828-F0669CA4834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83877" y="1816345"/>
            <a:ext cx="6931144" cy="3916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543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425B62-057E-4163-85F1-C3A84DFC1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7BFFDD-3048-4ABC-AD68-3FE79A56FF5D}"/>
              </a:ext>
            </a:extLst>
          </p:cNvPr>
          <p:cNvSpPr txBox="1"/>
          <p:nvPr/>
        </p:nvSpPr>
        <p:spPr>
          <a:xfrm>
            <a:off x="2933055" y="416627"/>
            <a:ext cx="6505731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dirty="0">
                <a:latin typeface="Arial Black" panose="020B0A04020102020204" pitchFamily="34" charset="0"/>
              </a:rPr>
              <a:t>Зупинка №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2B4141-DF74-4751-8830-22E5DD908F2F}"/>
              </a:ext>
            </a:extLst>
          </p:cNvPr>
          <p:cNvSpPr txBox="1"/>
          <p:nvPr/>
        </p:nvSpPr>
        <p:spPr>
          <a:xfrm>
            <a:off x="367868" y="1488131"/>
            <a:ext cx="6627736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dirty="0">
                <a:latin typeface="Arial Black" panose="020B0A04020102020204" pitchFamily="34" charset="0"/>
              </a:rPr>
              <a:t>«Острів </a:t>
            </a:r>
            <a:r>
              <a:rPr lang="uk-UA" sz="4000" dirty="0" err="1">
                <a:latin typeface="Arial Black" panose="020B0A04020102020204" pitchFamily="34" charset="0"/>
              </a:rPr>
              <a:t>Відкриттів</a:t>
            </a:r>
            <a:r>
              <a:rPr lang="uk-UA" sz="4000" dirty="0">
                <a:latin typeface="Arial Black" panose="020B0A04020102020204" pitchFamily="34" charset="0"/>
              </a:rPr>
              <a:t>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0BE865-D094-4EA6-BA3C-A8752BA56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277" y="2193538"/>
            <a:ext cx="4591050" cy="29813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989B51-9671-48E7-AF0A-37C5EDD33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0918" y="2782366"/>
            <a:ext cx="524301" cy="5243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1FF78B-EF05-490F-8D50-9B919DB8D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8638" y="2736020"/>
            <a:ext cx="524301" cy="5243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EDFC8BC-2179-4729-A300-AC1A7854836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11860" y="2574379"/>
            <a:ext cx="6874557" cy="417520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77EDD31-9096-47E8-B03D-722EB782D91E}"/>
              </a:ext>
            </a:extLst>
          </p:cNvPr>
          <p:cNvSpPr/>
          <p:nvPr/>
        </p:nvSpPr>
        <p:spPr>
          <a:xfrm>
            <a:off x="7361162" y="5777892"/>
            <a:ext cx="35706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https://ua.mozaweb.com/uk/search</a:t>
            </a:r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49258554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425B62-057E-4163-85F1-C3A84DFC1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2128DC-500B-46CA-8CF5-7DB5A1FF14D0}"/>
              </a:ext>
            </a:extLst>
          </p:cNvPr>
          <p:cNvSpPr txBox="1"/>
          <p:nvPr/>
        </p:nvSpPr>
        <p:spPr>
          <a:xfrm>
            <a:off x="2933055" y="416627"/>
            <a:ext cx="6505731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dirty="0">
                <a:latin typeface="Arial Black" panose="020B0A04020102020204" pitchFamily="34" charset="0"/>
              </a:rPr>
              <a:t>Зупинка №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4374C2-BD62-4C2F-A6C1-DEC57198127C}"/>
              </a:ext>
            </a:extLst>
          </p:cNvPr>
          <p:cNvSpPr txBox="1"/>
          <p:nvPr/>
        </p:nvSpPr>
        <p:spPr>
          <a:xfrm>
            <a:off x="367868" y="1488131"/>
            <a:ext cx="4469308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dirty="0">
                <a:latin typeface="Arial Black" panose="020B0A04020102020204" pitchFamily="34" charset="0"/>
              </a:rPr>
              <a:t>«Острів Ідей»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662CFDB-261E-4D0C-87A5-B6F7217F8E5A}"/>
              </a:ext>
            </a:extLst>
          </p:cNvPr>
          <p:cNvSpPr/>
          <p:nvPr/>
        </p:nvSpPr>
        <p:spPr>
          <a:xfrm>
            <a:off x="-769398" y="2927154"/>
            <a:ext cx="6096000" cy="11798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uk-UA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Завдання. </a:t>
            </a:r>
          </a:p>
          <a:p>
            <a:pPr algn="ctr">
              <a:spcAft>
                <a:spcPts val="1000"/>
              </a:spcAft>
            </a:pPr>
            <a:r>
              <a:rPr lang="uk-UA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Створіть із запропонованих матеріалів </a:t>
            </a:r>
          </a:p>
          <a:p>
            <a:pPr algn="ctr">
              <a:spcAft>
                <a:spcPts val="1000"/>
              </a:spcAft>
            </a:pPr>
            <a:r>
              <a:rPr lang="uk-UA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«Будова крові людини»</a:t>
            </a:r>
            <a:endParaRPr lang="ru-RU" sz="1400" b="1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9AFAF3-636B-495C-91CA-58D599AD2AC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5834" r="24582" b="12916"/>
          <a:stretch/>
        </p:blipFill>
        <p:spPr bwMode="auto">
          <a:xfrm>
            <a:off x="436115" y="4237029"/>
            <a:ext cx="3276600" cy="2265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Картка самооцінювання (робота в групах) | Інші методичні матеріали. НУШ">
            <a:extLst>
              <a:ext uri="{FF2B5EF4-FFF2-40B4-BE49-F238E27FC236}">
                <a16:creationId xmlns:a16="http://schemas.microsoft.com/office/drawing/2014/main" id="{64555B3C-19DC-475C-B9FD-A605D6C866A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865" y="3322888"/>
            <a:ext cx="5940425" cy="311848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775BCB-5224-4EE7-86AC-DD6070E73B4A}"/>
              </a:ext>
            </a:extLst>
          </p:cNvPr>
          <p:cNvSpPr txBox="1"/>
          <p:nvPr/>
        </p:nvSpPr>
        <p:spPr>
          <a:xfrm>
            <a:off x="7403977" y="2742488"/>
            <a:ext cx="3373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latin typeface="Monotype Corsiva" panose="03010101010201010101" pitchFamily="66" charset="0"/>
              </a:rPr>
              <a:t>Заповніть картку самооцінювання</a:t>
            </a:r>
            <a:endParaRPr lang="ru-RU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078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425B62-057E-4163-85F1-C3A84DFC1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E62D87-6028-417F-8554-B2437DDAAD8F}"/>
              </a:ext>
            </a:extLst>
          </p:cNvPr>
          <p:cNvSpPr txBox="1"/>
          <p:nvPr/>
        </p:nvSpPr>
        <p:spPr>
          <a:xfrm>
            <a:off x="2933055" y="416627"/>
            <a:ext cx="6505731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dirty="0">
                <a:latin typeface="Arial Black" panose="020B0A04020102020204" pitchFamily="34" charset="0"/>
              </a:rPr>
              <a:t>Рефлексія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7E7CCD-8717-42AB-882C-474B57486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90" y="2646318"/>
            <a:ext cx="5711548" cy="3213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E13D1E-0E66-4215-B2B5-3F199198F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229" y="2646318"/>
            <a:ext cx="5649690" cy="3213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4B50C49-0B26-4767-A539-8AF4DF709F5A}"/>
              </a:ext>
            </a:extLst>
          </p:cNvPr>
          <p:cNvSpPr/>
          <p:nvPr/>
        </p:nvSpPr>
        <p:spPr>
          <a:xfrm>
            <a:off x="1838510" y="2191872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FDF8112-D1E5-499A-BC7D-0CEE46BD89B8}"/>
              </a:ext>
            </a:extLst>
          </p:cNvPr>
          <p:cNvSpPr/>
          <p:nvPr/>
        </p:nvSpPr>
        <p:spPr>
          <a:xfrm>
            <a:off x="8455664" y="2170134"/>
            <a:ext cx="19662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http://surl.li/sbvhb</a:t>
            </a:r>
            <a:endParaRPr lang="uk-UA" dirty="0"/>
          </a:p>
          <a:p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9AA5289-A9E3-40FF-88AD-AEB65AC5A6DE}"/>
              </a:ext>
            </a:extLst>
          </p:cNvPr>
          <p:cNvSpPr/>
          <p:nvPr/>
        </p:nvSpPr>
        <p:spPr>
          <a:xfrm>
            <a:off x="7771190" y="1562710"/>
            <a:ext cx="378180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Вправа «Картина настрою»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2861BCB-609C-4B79-86C4-7A44D45EF8D7}"/>
              </a:ext>
            </a:extLst>
          </p:cNvPr>
          <p:cNvSpPr/>
          <p:nvPr/>
        </p:nvSpPr>
        <p:spPr>
          <a:xfrm>
            <a:off x="1214475" y="1648115"/>
            <a:ext cx="343715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Гра «Випадкове колесо»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DB51551-F3B0-4C67-97EB-4428644303E6}"/>
              </a:ext>
            </a:extLst>
          </p:cNvPr>
          <p:cNvSpPr/>
          <p:nvPr/>
        </p:nvSpPr>
        <p:spPr>
          <a:xfrm>
            <a:off x="2038629" y="2191872"/>
            <a:ext cx="19491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http://surl.li/kscjvz</a:t>
            </a:r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7136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425B62-057E-4163-85F1-C3A84DFC1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E62D87-6028-417F-8554-B2437DDAAD8F}"/>
              </a:ext>
            </a:extLst>
          </p:cNvPr>
          <p:cNvSpPr txBox="1"/>
          <p:nvPr/>
        </p:nvSpPr>
        <p:spPr>
          <a:xfrm>
            <a:off x="2933055" y="416627"/>
            <a:ext cx="6505731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dirty="0">
                <a:latin typeface="Arial Black" panose="020B0A04020102020204" pitchFamily="34" charset="0"/>
              </a:rPr>
              <a:t>Домашнє завдання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2861BCB-609C-4B79-86C4-7A44D45EF8D7}"/>
              </a:ext>
            </a:extLst>
          </p:cNvPr>
          <p:cNvSpPr/>
          <p:nvPr/>
        </p:nvSpPr>
        <p:spPr>
          <a:xfrm>
            <a:off x="1280125" y="2556565"/>
            <a:ext cx="5333740" cy="21852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dirty="0">
              <a:latin typeface="Arial Black" panose="020B0A040201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sz="2000" dirty="0">
                <a:latin typeface="Arial Black" panose="020B0A04020102020204" pitchFamily="34" charset="0"/>
              </a:rPr>
              <a:t>опрацювати § 19 підручника, опорні схеми в зошиті;</a:t>
            </a:r>
          </a:p>
          <a:p>
            <a:pPr marL="285750" indent="-285750">
              <a:buFontTx/>
              <a:buChar char="-"/>
            </a:pPr>
            <a:endParaRPr lang="uk-UA" sz="2000" dirty="0">
              <a:latin typeface="Arial Black" panose="020B0A04020102020204" pitchFamily="34" charset="0"/>
            </a:endParaRPr>
          </a:p>
          <a:p>
            <a:r>
              <a:rPr lang="uk-UA" sz="2000" dirty="0">
                <a:latin typeface="Arial Black" panose="020B0A04020102020204" pitchFamily="34" charset="0"/>
              </a:rPr>
              <a:t>-   сформувати меми за темою «Формені елементи крові» </a:t>
            </a:r>
          </a:p>
          <a:p>
            <a:endParaRPr lang="uk-UA" dirty="0">
              <a:latin typeface="Arial Black" panose="020B0A04020102020204" pitchFamily="34" charset="0"/>
            </a:endParaRPr>
          </a:p>
        </p:txBody>
      </p:sp>
      <p:pic>
        <p:nvPicPr>
          <p:cNvPr id="4098" name="Picture 2" descr="Смайлик Ботаник Очки - Бесплатное изображение на Pixabay - Pixabay">
            <a:extLst>
              <a:ext uri="{FF2B5EF4-FFF2-40B4-BE49-F238E27FC236}">
                <a16:creationId xmlns:a16="http://schemas.microsoft.com/office/drawing/2014/main" id="{F4EEB90D-12F4-4872-A449-85D148A9A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940" y="1878076"/>
            <a:ext cx="4317692" cy="428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755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425B62-057E-4163-85F1-C3A84DFC1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793349E-5A1F-48A4-AD95-0C107926A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870" y="2438455"/>
            <a:ext cx="6602540" cy="4200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3CB773-7608-418E-A3B3-14A66A17C1E1}"/>
              </a:ext>
            </a:extLst>
          </p:cNvPr>
          <p:cNvSpPr txBox="1"/>
          <p:nvPr/>
        </p:nvSpPr>
        <p:spPr>
          <a:xfrm>
            <a:off x="2476870" y="557508"/>
            <a:ext cx="660254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dirty="0">
                <a:latin typeface="Arial Black" panose="020B0A04020102020204" pitchFamily="34" charset="0"/>
              </a:rPr>
              <a:t>Дякую </a:t>
            </a:r>
          </a:p>
          <a:p>
            <a:pPr algn="ctr"/>
            <a:r>
              <a:rPr lang="uk-UA" sz="4000" dirty="0">
                <a:latin typeface="Arial Black" panose="020B0A04020102020204" pitchFamily="34" charset="0"/>
              </a:rPr>
              <a:t>за цікаву подорож!</a:t>
            </a:r>
            <a:endParaRPr lang="ru-RU" sz="4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328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425B62-057E-4163-85F1-C3A84DFC1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5A61F02-D6D0-47A7-941A-2A27879C0707}"/>
              </a:ext>
            </a:extLst>
          </p:cNvPr>
          <p:cNvSpPr/>
          <p:nvPr/>
        </p:nvSpPr>
        <p:spPr>
          <a:xfrm>
            <a:off x="3048000" y="104340"/>
            <a:ext cx="6096000" cy="600299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uk-UA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Список використаних джерел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uk-UA" sz="1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ВШО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URL: </a:t>
            </a:r>
            <a:r>
              <a:rPr lang="uk-UA" sz="1400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https://lms.e-school.net.ua/asset-v1:UIED+Biology-8th-grade+2020+type@asset+block@8_клас._Біологія._Урок_4__2_.pdf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(дата звернення: 05.10.2024).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uk-UA" sz="1400" dirty="0">
                <a:solidFill>
                  <a:srgbClr val="2121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Матяш Н. Біологія : підручник. Київ : Генеза, 2016. 288 с.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Оксана ГЕЛЕТІЙ Психолог. Нейропсихологічна гра "повтори", 2023. </a:t>
            </a:r>
            <a:r>
              <a:rPr lang="uk-UA" sz="1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YouTube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URL: </a:t>
            </a:r>
            <a:r>
              <a:rPr lang="uk-UA" sz="1400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https://www.youtube.com/watch?v=zTbnv-gdkZE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(дата звернення: 05.10.2024).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uk-UA" sz="1400" dirty="0">
                <a:solidFill>
                  <a:srgbClr val="2121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Склад і функції крові – урок. біологія, 8 клас. </a:t>
            </a:r>
            <a:r>
              <a:rPr lang="uk-UA" sz="1400" i="1" dirty="0" err="1">
                <a:solidFill>
                  <a:srgbClr val="2121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МійКлас</a:t>
            </a:r>
            <a:r>
              <a:rPr lang="uk-UA" sz="1400" dirty="0">
                <a:solidFill>
                  <a:srgbClr val="2121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URL: </a:t>
            </a:r>
            <a:r>
              <a:rPr lang="uk-UA" sz="1400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https://www.miyklas.com.ua/p/biologiya/8-klas/transport-rechovin-krovonosna-ta-limfatichna-sistemi-352231/vnutrishnye-seredovishche-organizmu-sklad-krovi-352045/re-c156ff40-cf57-4f1a-83ed-aed3df1f2816</a:t>
            </a:r>
            <a:r>
              <a:rPr lang="uk-UA" sz="1400" dirty="0">
                <a:solidFill>
                  <a:srgbClr val="2121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(дата звернення: 06.10.2024).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uk-UA" sz="1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Файловий сервер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URL: </a:t>
            </a:r>
            <a:r>
              <a:rPr lang="uk-UA" sz="1400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https://fs03.vseosvita.ua/030126tm-3890-378x198.png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(дата звернення: 06.10.2024).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uk-UA" sz="1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Картинки, розмальовки і трафарети для всіх - </a:t>
            </a:r>
            <a:r>
              <a:rPr lang="uk-UA" sz="1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Klev.CLUB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URL: </a:t>
            </a:r>
            <a:r>
              <a:rPr lang="uk-UA" sz="1400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https://klev.club/uploads/posts/2023-10/thumbs/1697619366_klev-club-p-risunki-karta-piratskaya-1.jpg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(дата звернення: 06.10.2024).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320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425B62-057E-4163-85F1-C3A84DFC1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6F3881-18E8-4D12-8E1B-5422CCD9BA97}"/>
              </a:ext>
            </a:extLst>
          </p:cNvPr>
          <p:cNvSpPr txBox="1"/>
          <p:nvPr/>
        </p:nvSpPr>
        <p:spPr>
          <a:xfrm>
            <a:off x="1254177" y="330820"/>
            <a:ext cx="9683646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latin typeface="Arial Black" panose="020B0A04020102020204" pitchFamily="34" charset="0"/>
              </a:rPr>
              <a:t>Давайте оберемо карту для мотивації сьогоднішньої подорожі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571D6B-2867-4E5B-985F-7650CCC83B4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r="5865" b="75268"/>
          <a:stretch/>
        </p:blipFill>
        <p:spPr bwMode="auto">
          <a:xfrm>
            <a:off x="1029810" y="1659243"/>
            <a:ext cx="2361460" cy="150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5EC304-FB19-462B-BE9D-04EC71F8780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8" t="23234" r="5617" b="51810"/>
          <a:stretch/>
        </p:blipFill>
        <p:spPr bwMode="auto">
          <a:xfrm>
            <a:off x="3755253" y="1659243"/>
            <a:ext cx="2467991" cy="150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46C120-22B8-418C-B286-B0B63FC108A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8" t="50000" r="5284" b="25605"/>
          <a:stretch/>
        </p:blipFill>
        <p:spPr bwMode="auto">
          <a:xfrm>
            <a:off x="6388961" y="1623732"/>
            <a:ext cx="2379215" cy="150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BAF9C7E-D07D-4A37-8BBF-BA4BD4C9940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8" t="72648" r="5951" b="2146"/>
          <a:stretch/>
        </p:blipFill>
        <p:spPr bwMode="auto">
          <a:xfrm>
            <a:off x="8933894" y="1623732"/>
            <a:ext cx="2305236" cy="14656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633024-6D70-4E0B-AA2D-266403CB9A0C}"/>
              </a:ext>
            </a:extLst>
          </p:cNvPr>
          <p:cNvSpPr txBox="1"/>
          <p:nvPr/>
        </p:nvSpPr>
        <p:spPr>
          <a:xfrm>
            <a:off x="1953087" y="3198167"/>
            <a:ext cx="514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Archive" panose="02000506040000020004" pitchFamily="50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64F05E-1876-4621-A889-B82C4CC48618}"/>
              </a:ext>
            </a:extLst>
          </p:cNvPr>
          <p:cNvSpPr txBox="1"/>
          <p:nvPr/>
        </p:nvSpPr>
        <p:spPr>
          <a:xfrm>
            <a:off x="4829452" y="3180823"/>
            <a:ext cx="514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Archive" panose="02000506040000020004" pitchFamily="50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580108-A084-4763-BAF9-94757B9DA72A}"/>
              </a:ext>
            </a:extLst>
          </p:cNvPr>
          <p:cNvSpPr txBox="1"/>
          <p:nvPr/>
        </p:nvSpPr>
        <p:spPr>
          <a:xfrm>
            <a:off x="7420250" y="3100936"/>
            <a:ext cx="514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Archive" panose="02000506040000020004" pitchFamily="50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44866E-B2BD-4196-8CC7-67E865890252}"/>
              </a:ext>
            </a:extLst>
          </p:cNvPr>
          <p:cNvSpPr txBox="1"/>
          <p:nvPr/>
        </p:nvSpPr>
        <p:spPr>
          <a:xfrm>
            <a:off x="9843853" y="3061491"/>
            <a:ext cx="514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Archive" panose="02000506040000020004" pitchFamily="50" charset="0"/>
              </a:rPr>
              <a:t>4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6C02DF3-6157-4E70-B584-FEB58EC33366}"/>
              </a:ext>
            </a:extLst>
          </p:cNvPr>
          <p:cNvPicPr/>
          <p:nvPr/>
        </p:nvPicPr>
        <p:blipFill rotWithShape="1">
          <a:blip r:embed="rId4"/>
          <a:srcRect l="47393" r="5665" b="75075"/>
          <a:stretch/>
        </p:blipFill>
        <p:spPr>
          <a:xfrm>
            <a:off x="1047560" y="4142190"/>
            <a:ext cx="2343709" cy="170819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41CD23F-70DA-40FA-9FDA-FAF5F043F17D}"/>
              </a:ext>
            </a:extLst>
          </p:cNvPr>
          <p:cNvPicPr/>
          <p:nvPr/>
        </p:nvPicPr>
        <p:blipFill rotWithShape="1">
          <a:blip r:embed="rId4"/>
          <a:srcRect l="48268" t="23139" r="6472" b="51340"/>
          <a:stretch/>
        </p:blipFill>
        <p:spPr>
          <a:xfrm>
            <a:off x="3799643" y="4142725"/>
            <a:ext cx="2296357" cy="170765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AE2FBB7-DFC5-4EC5-8FA5-3181CCEDD984}"/>
              </a:ext>
            </a:extLst>
          </p:cNvPr>
          <p:cNvPicPr/>
          <p:nvPr/>
        </p:nvPicPr>
        <p:blipFill rotWithShape="1">
          <a:blip r:embed="rId4"/>
          <a:srcRect l="48515" t="49872" r="5796" b="25818"/>
          <a:stretch/>
        </p:blipFill>
        <p:spPr>
          <a:xfrm>
            <a:off x="6388961" y="4141656"/>
            <a:ext cx="2411771" cy="170819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C8AE23C-48E0-43B2-95DE-FA591D026644}"/>
              </a:ext>
            </a:extLst>
          </p:cNvPr>
          <p:cNvPicPr/>
          <p:nvPr/>
        </p:nvPicPr>
        <p:blipFill rotWithShape="1">
          <a:blip r:embed="rId4"/>
          <a:srcRect l="47052" t="73416" r="5666" b="1573"/>
          <a:stretch/>
        </p:blipFill>
        <p:spPr>
          <a:xfrm>
            <a:off x="9093692" y="4141656"/>
            <a:ext cx="2305236" cy="17081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6BAEA3F-2114-4E11-815A-AD4C52067838}"/>
              </a:ext>
            </a:extLst>
          </p:cNvPr>
          <p:cNvSpPr txBox="1"/>
          <p:nvPr/>
        </p:nvSpPr>
        <p:spPr>
          <a:xfrm>
            <a:off x="1953086" y="5871076"/>
            <a:ext cx="514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Archive" panose="02000506040000020004" pitchFamily="50" charset="0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000D2-AB75-41D9-9123-CCA316463AC1}"/>
              </a:ext>
            </a:extLst>
          </p:cNvPr>
          <p:cNvSpPr txBox="1"/>
          <p:nvPr/>
        </p:nvSpPr>
        <p:spPr>
          <a:xfrm>
            <a:off x="4829451" y="5860840"/>
            <a:ext cx="514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Archive" panose="02000506040000020004" pitchFamily="50" charset="0"/>
              </a:rPr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C72D84-D95B-4DC9-9F16-AE9B81AEB8DA}"/>
              </a:ext>
            </a:extLst>
          </p:cNvPr>
          <p:cNvSpPr txBox="1"/>
          <p:nvPr/>
        </p:nvSpPr>
        <p:spPr>
          <a:xfrm>
            <a:off x="7594846" y="5834554"/>
            <a:ext cx="514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Archive" panose="02000506040000020004" pitchFamily="50" charset="0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BA260E-465E-47CA-83F7-2373481EDE29}"/>
              </a:ext>
            </a:extLst>
          </p:cNvPr>
          <p:cNvSpPr txBox="1"/>
          <p:nvPr/>
        </p:nvSpPr>
        <p:spPr>
          <a:xfrm>
            <a:off x="9981461" y="5765414"/>
            <a:ext cx="514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Archive" panose="02000506040000020004" pitchFamily="50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005766075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425B62-057E-4163-85F1-C3A84DFC1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6F3881-18E8-4D12-8E1B-5422CCD9BA97}"/>
              </a:ext>
            </a:extLst>
          </p:cNvPr>
          <p:cNvSpPr txBox="1"/>
          <p:nvPr/>
        </p:nvSpPr>
        <p:spPr>
          <a:xfrm>
            <a:off x="1254177" y="330820"/>
            <a:ext cx="9683646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latin typeface="Arial Black" panose="020B0A04020102020204" pitchFamily="34" charset="0"/>
              </a:rPr>
              <a:t>Давайте оберемо карту для мотивації сьогоднішньої подорожі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1BCE3FF-4CB6-44BE-9A80-2BDFAA371CF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" r="50000" b="74769"/>
          <a:stretch/>
        </p:blipFill>
        <p:spPr bwMode="auto">
          <a:xfrm>
            <a:off x="815009" y="1738858"/>
            <a:ext cx="2104541" cy="1501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FE3FF9-AC1C-4B55-9680-E5B54B6B77E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" t="23733" r="50000" b="50000"/>
          <a:stretch/>
        </p:blipFill>
        <p:spPr bwMode="auto">
          <a:xfrm>
            <a:off x="3577700" y="1669002"/>
            <a:ext cx="2283041" cy="1571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20C42AD-11EE-424F-A64A-906FFE00797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48191" r="50000" b="24607"/>
          <a:stretch/>
        </p:blipFill>
        <p:spPr bwMode="auto">
          <a:xfrm>
            <a:off x="6346054" y="1669002"/>
            <a:ext cx="2283041" cy="1571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C7DF46C-A030-4EB3-9B38-B71FECC4FD7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" t="73397" r="50887"/>
          <a:stretch/>
        </p:blipFill>
        <p:spPr bwMode="auto">
          <a:xfrm>
            <a:off x="8986239" y="1738858"/>
            <a:ext cx="2182904" cy="150149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E8A1E0-0AC7-488C-8575-02438B93391F}"/>
              </a:ext>
            </a:extLst>
          </p:cNvPr>
          <p:cNvSpPr txBox="1"/>
          <p:nvPr/>
        </p:nvSpPr>
        <p:spPr>
          <a:xfrm>
            <a:off x="1695634" y="3380173"/>
            <a:ext cx="514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Archive" panose="02000506040000020004" pitchFamily="50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848B0-D43E-4C4F-9DD2-5D32A550EB8A}"/>
              </a:ext>
            </a:extLst>
          </p:cNvPr>
          <p:cNvSpPr txBox="1"/>
          <p:nvPr/>
        </p:nvSpPr>
        <p:spPr>
          <a:xfrm>
            <a:off x="4418342" y="3320249"/>
            <a:ext cx="601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Archive" panose="02000506040000020004" pitchFamily="50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F9D62A-8511-4C50-943D-FC886B95183D}"/>
              </a:ext>
            </a:extLst>
          </p:cNvPr>
          <p:cNvSpPr txBox="1"/>
          <p:nvPr/>
        </p:nvSpPr>
        <p:spPr>
          <a:xfrm>
            <a:off x="7337892" y="3240350"/>
            <a:ext cx="514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Archive" panose="02000506040000020004" pitchFamily="50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F4D1D4-8F1D-4AA1-B84B-87A64D595009}"/>
              </a:ext>
            </a:extLst>
          </p:cNvPr>
          <p:cNvSpPr txBox="1"/>
          <p:nvPr/>
        </p:nvSpPr>
        <p:spPr>
          <a:xfrm>
            <a:off x="9956564" y="3198167"/>
            <a:ext cx="601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Archive" panose="02000506040000020004" pitchFamily="50" charset="0"/>
              </a:rPr>
              <a:t>4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5BDB5A8-3EE1-4A2C-808E-AA619E80DE65}"/>
              </a:ext>
            </a:extLst>
          </p:cNvPr>
          <p:cNvPicPr/>
          <p:nvPr/>
        </p:nvPicPr>
        <p:blipFill rotWithShape="1">
          <a:blip r:embed="rId4"/>
          <a:srcRect l="2415" r="50000" b="74819"/>
          <a:stretch/>
        </p:blipFill>
        <p:spPr>
          <a:xfrm>
            <a:off x="815009" y="4103295"/>
            <a:ext cx="2104540" cy="156953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6E6E20C-6F37-4A7A-972D-21C1BD359222}"/>
              </a:ext>
            </a:extLst>
          </p:cNvPr>
          <p:cNvPicPr/>
          <p:nvPr/>
        </p:nvPicPr>
        <p:blipFill rotWithShape="1">
          <a:blip r:embed="rId4"/>
          <a:srcRect l="2415" t="23905" r="50000" b="50000"/>
          <a:stretch/>
        </p:blipFill>
        <p:spPr>
          <a:xfrm>
            <a:off x="3577700" y="4103295"/>
            <a:ext cx="2283041" cy="156953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A35B3D3-5518-4438-AA7C-5847A365C512}"/>
              </a:ext>
            </a:extLst>
          </p:cNvPr>
          <p:cNvPicPr/>
          <p:nvPr/>
        </p:nvPicPr>
        <p:blipFill rotWithShape="1">
          <a:blip r:embed="rId4"/>
          <a:srcRect l="2415" t="48596" r="50000" b="25819"/>
          <a:stretch/>
        </p:blipFill>
        <p:spPr>
          <a:xfrm>
            <a:off x="6443212" y="4103295"/>
            <a:ext cx="2283041" cy="156953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B19B37C-321B-4AF7-ABAF-E6F398EDF43E}"/>
              </a:ext>
            </a:extLst>
          </p:cNvPr>
          <p:cNvPicPr/>
          <p:nvPr/>
        </p:nvPicPr>
        <p:blipFill rotWithShape="1">
          <a:blip r:embed="rId4"/>
          <a:srcRect l="2415" t="73416" r="51574"/>
          <a:stretch/>
        </p:blipFill>
        <p:spPr>
          <a:xfrm>
            <a:off x="9260154" y="4103295"/>
            <a:ext cx="2041120" cy="15014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BF75FCD-812D-4CA9-8E4D-AD1948256254}"/>
              </a:ext>
            </a:extLst>
          </p:cNvPr>
          <p:cNvSpPr txBox="1"/>
          <p:nvPr/>
        </p:nvSpPr>
        <p:spPr>
          <a:xfrm>
            <a:off x="1609826" y="5803749"/>
            <a:ext cx="514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Archive" panose="02000506040000020004" pitchFamily="50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AF932D-0C36-4845-922B-536B9F1B14AD}"/>
              </a:ext>
            </a:extLst>
          </p:cNvPr>
          <p:cNvSpPr txBox="1"/>
          <p:nvPr/>
        </p:nvSpPr>
        <p:spPr>
          <a:xfrm>
            <a:off x="4505193" y="5790433"/>
            <a:ext cx="514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Archive" panose="02000506040000020004" pitchFamily="50" charset="0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EC3281-B505-476F-9A7C-4300DAE37C83}"/>
              </a:ext>
            </a:extLst>
          </p:cNvPr>
          <p:cNvSpPr txBox="1"/>
          <p:nvPr/>
        </p:nvSpPr>
        <p:spPr>
          <a:xfrm>
            <a:off x="7395252" y="5785995"/>
            <a:ext cx="514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Archive" panose="02000506040000020004" pitchFamily="50" charset="0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E48715-AFF7-408D-87F4-BC8904CEB8CB}"/>
              </a:ext>
            </a:extLst>
          </p:cNvPr>
          <p:cNvSpPr txBox="1"/>
          <p:nvPr/>
        </p:nvSpPr>
        <p:spPr>
          <a:xfrm>
            <a:off x="10043415" y="5785994"/>
            <a:ext cx="514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Archive" panose="02000506040000020004" pitchFamily="50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4515453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425B62-057E-4163-85F1-C3A84DFC1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B36DD1-BBDF-41D3-9E5E-0B46C25DCC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1" r="6616"/>
          <a:stretch/>
        </p:blipFill>
        <p:spPr>
          <a:xfrm>
            <a:off x="4660777" y="1994167"/>
            <a:ext cx="6604986" cy="4198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19D981-E852-4288-9B47-BBCD581D28F6}"/>
              </a:ext>
            </a:extLst>
          </p:cNvPr>
          <p:cNvSpPr txBox="1"/>
          <p:nvPr/>
        </p:nvSpPr>
        <p:spPr>
          <a:xfrm>
            <a:off x="248898" y="322051"/>
            <a:ext cx="7650917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dirty="0">
                <a:latin typeface="Arial Black" panose="020B0A04020102020204" pitchFamily="34" charset="0"/>
              </a:rPr>
              <a:t>Ну що ж вирушаємо у подорож!!!!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364CAC2-2EC5-45F9-9A22-857C832D4ECF}"/>
              </a:ext>
            </a:extLst>
          </p:cNvPr>
          <p:cNvSpPr/>
          <p:nvPr/>
        </p:nvSpPr>
        <p:spPr>
          <a:xfrm>
            <a:off x="4874191" y="5738959"/>
            <a:ext cx="122180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http://surl.li/sbuxo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96615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425B62-057E-4163-85F1-C3A84DFC1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9BA53F-AEFC-419B-B89F-352E607BAD05}"/>
              </a:ext>
            </a:extLst>
          </p:cNvPr>
          <p:cNvSpPr txBox="1"/>
          <p:nvPr/>
        </p:nvSpPr>
        <p:spPr>
          <a:xfrm>
            <a:off x="389744" y="359764"/>
            <a:ext cx="10917836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dirty="0">
                <a:solidFill>
                  <a:schemeClr val="tx1"/>
                </a:solidFill>
                <a:latin typeface="Arial Black" panose="020B0A04020102020204" pitchFamily="34" charset="0"/>
              </a:rPr>
              <a:t>Та на жаль є проблема…</a:t>
            </a:r>
            <a:endParaRPr lang="ru-RU" sz="4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Облако 5">
            <a:extLst>
              <a:ext uri="{FF2B5EF4-FFF2-40B4-BE49-F238E27FC236}">
                <a16:creationId xmlns:a16="http://schemas.microsoft.com/office/drawing/2014/main" id="{271D705F-48FD-4E2A-AE8B-114F03D42102}"/>
              </a:ext>
            </a:extLst>
          </p:cNvPr>
          <p:cNvSpPr/>
          <p:nvPr/>
        </p:nvSpPr>
        <p:spPr>
          <a:xfrm>
            <a:off x="0" y="4621811"/>
            <a:ext cx="5295900" cy="1876425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хворого t -38-40°С,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рясне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потовиділення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кашель (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сухий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вологий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виділення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харкотиння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кволість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млявість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запаморочення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задишка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5C317D17-B618-4D4D-A786-71E7A3AE38CD}"/>
              </a:ext>
            </a:extLst>
          </p:cNvPr>
          <p:cNvSpPr/>
          <p:nvPr/>
        </p:nvSpPr>
        <p:spPr>
          <a:xfrm>
            <a:off x="6778479" y="1555519"/>
            <a:ext cx="5314950" cy="1666875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хворого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відчуття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стискання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горла,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біль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ковтання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температури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загальне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нездужання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88CC76C4-C240-4879-AA7B-5E3F2015B3A1}"/>
              </a:ext>
            </a:extLst>
          </p:cNvPr>
          <p:cNvSpPr/>
          <p:nvPr/>
        </p:nvSpPr>
        <p:spPr>
          <a:xfrm>
            <a:off x="251442" y="1647824"/>
            <a:ext cx="5362575" cy="1895475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хворого кашель,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частіше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виділенням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слизового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слизогнійного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харкотиння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задишка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біль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грудях,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температури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хрипи в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легенях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uk-UA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2D6CAA24-F03D-444B-9EC2-C825F74BB6B3}"/>
              </a:ext>
            </a:extLst>
          </p:cNvPr>
          <p:cNvSpPr/>
          <p:nvPr/>
        </p:nvSpPr>
        <p:spPr>
          <a:xfrm>
            <a:off x="6027429" y="4621811"/>
            <a:ext cx="6067425" cy="1609725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хворого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спостерігається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дертя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горлі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сухий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кашель,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поєднується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відчуттям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болі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зіві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за грудиною. Голос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стає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хриплим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Свиток: вертикальный 9">
            <a:extLst>
              <a:ext uri="{FF2B5EF4-FFF2-40B4-BE49-F238E27FC236}">
                <a16:creationId xmlns:a16="http://schemas.microsoft.com/office/drawing/2014/main" id="{18DF3150-7E8D-4D75-8650-CE1601F23443}"/>
              </a:ext>
            </a:extLst>
          </p:cNvPr>
          <p:cNvSpPr/>
          <p:nvPr/>
        </p:nvSpPr>
        <p:spPr>
          <a:xfrm>
            <a:off x="4753871" y="3060090"/>
            <a:ext cx="2223175" cy="1666875"/>
          </a:xfrm>
          <a:prstGeom prst="verticalScroll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Допоможіть визначити хвороби!</a:t>
            </a:r>
          </a:p>
          <a:p>
            <a:pPr algn="ctr"/>
            <a:r>
              <a:rPr lang="uk-UA" dirty="0"/>
              <a:t>                               </a:t>
            </a:r>
            <a:r>
              <a:rPr lang="uk-UA" dirty="0">
                <a:solidFill>
                  <a:schemeClr val="tx1"/>
                </a:solidFill>
                <a:latin typeface="Monotype Corsiva" panose="03010101010201010101" pitchFamily="66" charset="0"/>
              </a:rPr>
              <a:t>з повагою, </a:t>
            </a:r>
          </a:p>
          <a:p>
            <a:pPr algn="ctr"/>
            <a:r>
              <a:rPr lang="uk-UA" dirty="0">
                <a:solidFill>
                  <a:schemeClr val="tx1"/>
                </a:solidFill>
                <a:latin typeface="Monotype Corsiva" panose="03010101010201010101" pitchFamily="66" charset="0"/>
              </a:rPr>
              <a:t>капітан корабля</a:t>
            </a:r>
            <a:endParaRPr lang="ru-RU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6E56CCC-EF89-4966-B3AD-8A1FBAB97945}"/>
              </a:ext>
            </a:extLst>
          </p:cNvPr>
          <p:cNvSpPr/>
          <p:nvPr/>
        </p:nvSpPr>
        <p:spPr>
          <a:xfrm>
            <a:off x="3390842" y="2777029"/>
            <a:ext cx="1172116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  <a:defRPr/>
            </a:pPr>
            <a:r>
              <a:rPr lang="ru-RU" b="1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i="1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бронхіт</a:t>
            </a:r>
            <a:r>
              <a:rPr lang="ru-RU" b="1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kern="0" dirty="0">
              <a:solidFill>
                <a:sysClr val="windowText" lastClr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C758BB-9F51-44DF-B3C2-33F247414FEC}"/>
              </a:ext>
            </a:extLst>
          </p:cNvPr>
          <p:cNvSpPr/>
          <p:nvPr/>
        </p:nvSpPr>
        <p:spPr>
          <a:xfrm>
            <a:off x="8948480" y="2777029"/>
            <a:ext cx="974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i="1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ангіна</a:t>
            </a:r>
            <a:r>
              <a:rPr lang="ru-RU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975EF2A-D2BE-481D-B094-25DC2E66FDD0}"/>
              </a:ext>
            </a:extLst>
          </p:cNvPr>
          <p:cNvSpPr/>
          <p:nvPr/>
        </p:nvSpPr>
        <p:spPr>
          <a:xfrm>
            <a:off x="1816764" y="5969779"/>
            <a:ext cx="1385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i="1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пневмонія</a:t>
            </a:r>
            <a:r>
              <a:rPr lang="ru-RU" b="1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7F88F61-74B8-46EB-8448-B8B7D828DE6C}"/>
              </a:ext>
            </a:extLst>
          </p:cNvPr>
          <p:cNvSpPr/>
          <p:nvPr/>
        </p:nvSpPr>
        <p:spPr>
          <a:xfrm>
            <a:off x="8455847" y="5691048"/>
            <a:ext cx="1210588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  <a:defRPr/>
            </a:pPr>
            <a:r>
              <a:rPr lang="uk-UA" b="1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(трахеїт)</a:t>
            </a:r>
            <a:endParaRPr lang="ru-RU" sz="1400" kern="0" dirty="0">
              <a:solidFill>
                <a:sysClr val="windowText" lastClr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729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425B62-057E-4163-85F1-C3A84DFC1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19D981-E852-4288-9B47-BBCD581D28F6}"/>
              </a:ext>
            </a:extLst>
          </p:cNvPr>
          <p:cNvSpPr txBox="1"/>
          <p:nvPr/>
        </p:nvSpPr>
        <p:spPr>
          <a:xfrm>
            <a:off x="310718" y="375317"/>
            <a:ext cx="6727963" cy="21236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dirty="0">
                <a:latin typeface="Arial Black" panose="020B0A04020102020204" pitchFamily="34" charset="0"/>
              </a:rPr>
              <a:t>Підказка № 1</a:t>
            </a:r>
          </a:p>
          <a:p>
            <a:pPr algn="ctr"/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«Довгий час за нею визнавали могутню та виключну силу: з її допомогою скріпляли священні клятви, древні греки приносили її в жертву своїм богам. Деякі філософи Давньої Греції вважали, що вона є носієм душі»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4854C3-8897-4C5B-A1E7-F9851B481A63}"/>
              </a:ext>
            </a:extLst>
          </p:cNvPr>
          <p:cNvSpPr txBox="1"/>
          <p:nvPr/>
        </p:nvSpPr>
        <p:spPr>
          <a:xfrm>
            <a:off x="5477976" y="3237588"/>
            <a:ext cx="5762920" cy="33547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dirty="0">
                <a:latin typeface="Arial Black" panose="020B0A04020102020204" pitchFamily="34" charset="0"/>
              </a:rPr>
              <a:t>Підказка № 2</a:t>
            </a:r>
          </a:p>
          <a:p>
            <a:pPr algn="ctr"/>
            <a:r>
              <a:rPr lang="ru-RU" sz="2400" dirty="0" err="1">
                <a:latin typeface="Monotype Corsiva" panose="03010101010201010101" pitchFamily="66" charset="0"/>
              </a:rPr>
              <a:t>Складіть</a:t>
            </a:r>
            <a:r>
              <a:rPr lang="ru-RU" sz="2400" dirty="0">
                <a:latin typeface="Monotype Corsiva" panose="03010101010201010101" pitchFamily="66" charset="0"/>
              </a:rPr>
              <a:t>  </a:t>
            </a:r>
            <a:r>
              <a:rPr lang="ru-RU" sz="2400" dirty="0" err="1">
                <a:latin typeface="Monotype Corsiva" panose="03010101010201010101" pitchFamily="66" charset="0"/>
              </a:rPr>
              <a:t>пазл</a:t>
            </a:r>
            <a:endParaRPr lang="ru-RU" sz="2400" dirty="0">
              <a:latin typeface="Monotype Corsiva" panose="03010101010201010101" pitchFamily="66" charset="0"/>
            </a:endParaRPr>
          </a:p>
          <a:p>
            <a:pPr algn="ctr"/>
            <a:endParaRPr lang="ru-RU" sz="2400" dirty="0">
              <a:latin typeface="Arial Black" panose="020B0A04020102020204" pitchFamily="34" charset="0"/>
            </a:endParaRPr>
          </a:p>
          <a:p>
            <a:pPr algn="ctr"/>
            <a:endParaRPr lang="ru-RU" sz="2400" dirty="0">
              <a:latin typeface="Arial Black" panose="020B0A04020102020204" pitchFamily="34" charset="0"/>
            </a:endParaRPr>
          </a:p>
          <a:p>
            <a:pPr algn="ctr"/>
            <a:endParaRPr lang="ru-RU" sz="2400" dirty="0">
              <a:latin typeface="Arial Black" panose="020B0A04020102020204" pitchFamily="34" charset="0"/>
            </a:endParaRPr>
          </a:p>
          <a:p>
            <a:pPr algn="ctr"/>
            <a:endParaRPr lang="ru-RU" sz="2400" dirty="0">
              <a:latin typeface="Arial Black" panose="020B0A04020102020204" pitchFamily="34" charset="0"/>
            </a:endParaRPr>
          </a:p>
          <a:p>
            <a:pPr algn="ctr"/>
            <a:endParaRPr lang="ru-RU" sz="2400" dirty="0">
              <a:latin typeface="Arial Black" panose="020B0A04020102020204" pitchFamily="34" charset="0"/>
            </a:endParaRPr>
          </a:p>
          <a:p>
            <a:pPr algn="ctr"/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15" name="Рисунок 14">
            <a:hlinkClick r:id="rId3"/>
            <a:extLst>
              <a:ext uri="{FF2B5EF4-FFF2-40B4-BE49-F238E27FC236}">
                <a16:creationId xmlns:a16="http://schemas.microsoft.com/office/drawing/2014/main" id="{1419107A-455A-4EC7-A80C-8DFAB613F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521" y="4335480"/>
            <a:ext cx="3472737" cy="192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97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425B62-057E-4163-85F1-C3A84DFC1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0E997A-4986-49CB-A48A-3B75E5C93918}"/>
              </a:ext>
            </a:extLst>
          </p:cNvPr>
          <p:cNvSpPr txBox="1"/>
          <p:nvPr/>
        </p:nvSpPr>
        <p:spPr>
          <a:xfrm>
            <a:off x="849298" y="5287616"/>
            <a:ext cx="3497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Arial Black" panose="020B0A04020102020204" pitchFamily="34" charset="0"/>
              </a:rPr>
              <a:t>1. Поділитися на групи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853A87-EE4A-4CA9-B8D0-7E5295D6916D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9213" r="3473" b="5493"/>
          <a:stretch/>
        </p:blipFill>
        <p:spPr>
          <a:xfrm>
            <a:off x="6835932" y="3886742"/>
            <a:ext cx="4649997" cy="20294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E0687C-D2C2-4C31-A20B-A62D159F569E}"/>
              </a:ext>
            </a:extLst>
          </p:cNvPr>
          <p:cNvSpPr txBox="1"/>
          <p:nvPr/>
        </p:nvSpPr>
        <p:spPr>
          <a:xfrm>
            <a:off x="7700319" y="6108443"/>
            <a:ext cx="305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Arial Black" panose="020B0A04020102020204" pitchFamily="34" charset="0"/>
              </a:rPr>
              <a:t>2. Заповнити таблицю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254AEAD-7CFE-4282-AB87-1A680ABE8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5070" y="526927"/>
            <a:ext cx="4487742" cy="2902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9EB0091-5716-41AE-8BCE-968BB772E9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9372" y="1978445"/>
            <a:ext cx="523875" cy="52387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CE96656-81A0-44FC-BC1B-C61A166FD4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274970" y="2242164"/>
            <a:ext cx="523875" cy="61871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E2FD4E5-C198-4A17-8044-0E67CEE039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2817" y="2389597"/>
            <a:ext cx="209550" cy="3238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A2040B3-75A7-42B1-A964-ED6392D6C76D}"/>
              </a:ext>
            </a:extLst>
          </p:cNvPr>
          <p:cNvSpPr txBox="1"/>
          <p:nvPr/>
        </p:nvSpPr>
        <p:spPr>
          <a:xfrm>
            <a:off x="155456" y="130081"/>
            <a:ext cx="6970426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latin typeface="Arial Black" panose="020B0A04020102020204" pitchFamily="34" charset="0"/>
              </a:rPr>
              <a:t>ЗУПИНКА № 1</a:t>
            </a:r>
            <a:endParaRPr lang="ru-RU" sz="4000" b="1" dirty="0">
              <a:latin typeface="Arial Black" panose="020B0A040201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384D6A-8E09-4BAF-92DB-F3169E4DC316}"/>
              </a:ext>
            </a:extLst>
          </p:cNvPr>
          <p:cNvSpPr txBox="1"/>
          <p:nvPr/>
        </p:nvSpPr>
        <p:spPr>
          <a:xfrm>
            <a:off x="915623" y="959559"/>
            <a:ext cx="5012100" cy="15081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dirty="0">
                <a:solidFill>
                  <a:schemeClr val="tx1"/>
                </a:solidFill>
                <a:latin typeface="Arial Black" panose="020B0A04020102020204" pitchFamily="34" charset="0"/>
              </a:rPr>
              <a:t>«Острів Пізнання»</a:t>
            </a:r>
          </a:p>
          <a:p>
            <a:pPr lvl="0" algn="ctr"/>
            <a:r>
              <a:rPr lang="uk-UA" sz="2800" dirty="0">
                <a:solidFill>
                  <a:prstClr val="black"/>
                </a:solidFill>
                <a:latin typeface="Arial Black" panose="020B0A04020102020204" pitchFamily="34" charset="0"/>
              </a:rPr>
              <a:t>Дізнаємося про склад крові</a:t>
            </a:r>
            <a:endParaRPr lang="ru-RU"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8FBC2F1-C29C-4A8D-92B6-5853F29DE8A4}"/>
              </a:ext>
            </a:extLst>
          </p:cNvPr>
          <p:cNvSpPr/>
          <p:nvPr/>
        </p:nvSpPr>
        <p:spPr>
          <a:xfrm>
            <a:off x="7700319" y="3029247"/>
            <a:ext cx="122180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http://surl.li/sbuye</a:t>
            </a:r>
            <a:endParaRPr lang="ru-RU" sz="10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B5ADD85-2B55-489C-BE51-17157F5FF6A4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451329" y="3242561"/>
            <a:ext cx="4630420" cy="187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5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425B62-057E-4163-85F1-C3A84DFC1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59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2BA290-F0B4-432F-ACA1-4B9CAF4ACF4C}"/>
              </a:ext>
            </a:extLst>
          </p:cNvPr>
          <p:cNvSpPr txBox="1"/>
          <p:nvPr/>
        </p:nvSpPr>
        <p:spPr>
          <a:xfrm>
            <a:off x="3247263" y="209676"/>
            <a:ext cx="6970426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latin typeface="Arial Black" panose="020B0A04020102020204" pitchFamily="34" charset="0"/>
              </a:rPr>
              <a:t>ЗУПИНКА № 2</a:t>
            </a:r>
            <a:endParaRPr lang="ru-RU" sz="4000" b="1" dirty="0"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A66899-4115-4468-984C-A086895C2C10}"/>
              </a:ext>
            </a:extLst>
          </p:cNvPr>
          <p:cNvSpPr txBox="1"/>
          <p:nvPr/>
        </p:nvSpPr>
        <p:spPr>
          <a:xfrm>
            <a:off x="861134" y="1139464"/>
            <a:ext cx="622407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latin typeface="Arial Black" panose="020B0A04020102020204" pitchFamily="34" charset="0"/>
              </a:rPr>
              <a:t>«Острів Таємниць»</a:t>
            </a:r>
            <a:endParaRPr lang="ru-RU" sz="4000" b="1" dirty="0"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C4EF11-7B6F-4D19-AE9B-11D240147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212" y="1515716"/>
            <a:ext cx="4591050" cy="2886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D370B7-F5EA-4035-9834-788D409D2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0730" y="2047097"/>
            <a:ext cx="524301" cy="5243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6E6B9B-C6C4-487F-8940-316938E1F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655" y="3391956"/>
            <a:ext cx="2135691" cy="2074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D77455A-7B7A-4136-BAD3-67C879F80774}"/>
              </a:ext>
            </a:extLst>
          </p:cNvPr>
          <p:cNvSpPr/>
          <p:nvPr/>
        </p:nvSpPr>
        <p:spPr>
          <a:xfrm>
            <a:off x="5683800" y="4973882"/>
            <a:ext cx="4418988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latin typeface="Monotype Corsiva" panose="03010101010201010101" pitchFamily="66" charset="0"/>
              </a:rPr>
              <a:t>Діти, на </a:t>
            </a:r>
            <a:r>
              <a:rPr lang="ru-RU" dirty="0" err="1">
                <a:latin typeface="Monotype Corsiva" panose="03010101010201010101" pitchFamily="66" charset="0"/>
              </a:rPr>
              <a:t>екрані</a:t>
            </a:r>
            <a:r>
              <a:rPr lang="ru-RU" dirty="0">
                <a:latin typeface="Monotype Corsiva" panose="03010101010201010101" pitchFamily="66" charset="0"/>
              </a:rPr>
              <a:t> є зображення скрині 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і зображення речей, де вказані функції різних 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систем організму, вам потрібно зібрати скриню, 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обравши лише функції крові.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633D35D-7B14-4E9B-8133-891650ABA1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701"/>
          <a:stretch/>
        </p:blipFill>
        <p:spPr>
          <a:xfrm>
            <a:off x="2419037" y="2317072"/>
            <a:ext cx="2351102" cy="4423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602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425B62-057E-4163-85F1-C3A84DFC1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59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2BA290-F0B4-432F-ACA1-4B9CAF4ACF4C}"/>
              </a:ext>
            </a:extLst>
          </p:cNvPr>
          <p:cNvSpPr txBox="1"/>
          <p:nvPr/>
        </p:nvSpPr>
        <p:spPr>
          <a:xfrm>
            <a:off x="3247263" y="209676"/>
            <a:ext cx="6970426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latin typeface="Arial Black" panose="020B0A04020102020204" pitchFamily="34" charset="0"/>
              </a:rPr>
              <a:t>ЗУПИНКА № 2</a:t>
            </a:r>
            <a:endParaRPr lang="ru-RU" sz="4000" b="1" dirty="0"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A66899-4115-4468-984C-A086895C2C10}"/>
              </a:ext>
            </a:extLst>
          </p:cNvPr>
          <p:cNvSpPr txBox="1"/>
          <p:nvPr/>
        </p:nvSpPr>
        <p:spPr>
          <a:xfrm>
            <a:off x="861134" y="1139464"/>
            <a:ext cx="622407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latin typeface="Arial Black" panose="020B0A04020102020204" pitchFamily="34" charset="0"/>
              </a:rPr>
              <a:t>«Острів Таємниць»</a:t>
            </a:r>
            <a:endParaRPr lang="ru-RU" sz="4000" b="1" dirty="0"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C4EF11-7B6F-4D19-AE9B-11D240147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038" y="819908"/>
            <a:ext cx="4591050" cy="2886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D370B7-F5EA-4035-9834-788D409D2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7262" y="1625448"/>
            <a:ext cx="524301" cy="52430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E9577AB-A9D9-45ED-A812-401A2294AAC0}"/>
              </a:ext>
            </a:extLst>
          </p:cNvPr>
          <p:cNvSpPr/>
          <p:nvPr/>
        </p:nvSpPr>
        <p:spPr>
          <a:xfrm>
            <a:off x="1103790" y="194614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5"/>
              </a:rPr>
              <a:t>https://draw.chat/dc2e1z7493m68s34f55tuaoi3kt5eh:chz2nf02fea9n5q1e8gmbgpdzsvopquwpptk#p2,-104,-31,r0,s1,tool=move-viewport</a:t>
            </a:r>
            <a:endParaRPr lang="uk-UA" dirty="0"/>
          </a:p>
          <a:p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8E4249-32AA-4E29-88A5-E4E06CB1D0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960" y="3018928"/>
            <a:ext cx="6970426" cy="367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617</Words>
  <Application>Microsoft Office PowerPoint</Application>
  <PresentationFormat>Широкоэкранный</PresentationFormat>
  <Paragraphs>86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Archive</vt:lpstr>
      <vt:lpstr>Arial</vt:lpstr>
      <vt:lpstr>Arial Black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30</cp:revision>
  <dcterms:created xsi:type="dcterms:W3CDTF">2024-01-24T19:38:23Z</dcterms:created>
  <dcterms:modified xsi:type="dcterms:W3CDTF">2024-11-09T11:07:40Z</dcterms:modified>
</cp:coreProperties>
</file>