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Livvic Bold Italics" panose="020B0604020202020204" charset="0"/>
      <p:regular r:id="rId21"/>
    </p:embeddedFont>
    <p:embeddedFont>
      <p:font typeface="Livvic Bold" panose="020B0604020202020204" charset="0"/>
      <p:regular r:id="rId22"/>
    </p:embeddedFont>
    <p:embeddedFont>
      <p:font typeface="Hatton Bold" panose="020B0604020202020204" charset="0"/>
      <p:regular r:id="rId23"/>
    </p:embeddedFont>
    <p:embeddedFont>
      <p:font typeface="Livvic" panose="020B0604020202020204" charset="0"/>
      <p:regular r:id="rId24"/>
    </p:embeddedFont>
    <p:embeddedFont>
      <p:font typeface="Hatton Ultra-Bold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7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798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svg"/><Relationship Id="rId7" Type="http://schemas.openxmlformats.org/officeDocument/2006/relationships/image" Target="../media/image5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1.svg"/><Relationship Id="rId7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7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3.svg"/><Relationship Id="rId5" Type="http://schemas.openxmlformats.org/officeDocument/2006/relationships/image" Target="../media/image5.sv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svg"/><Relationship Id="rId7" Type="http://schemas.openxmlformats.org/officeDocument/2006/relationships/image" Target="../media/image6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.svg"/><Relationship Id="rId10" Type="http://schemas.openxmlformats.org/officeDocument/2006/relationships/image" Target="../media/image68.sv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81.svg"/><Relationship Id="rId3" Type="http://schemas.openxmlformats.org/officeDocument/2006/relationships/image" Target="../media/image21.svg"/><Relationship Id="rId7" Type="http://schemas.openxmlformats.org/officeDocument/2006/relationships/image" Target="../media/image70.sv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image" Target="../media/image15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74.svg"/><Relationship Id="rId5" Type="http://schemas.openxmlformats.org/officeDocument/2006/relationships/image" Target="../media/image7.sv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72.svg"/><Relationship Id="rId14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21.sv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7.svg"/><Relationship Id="rId10" Type="http://schemas.openxmlformats.org/officeDocument/2006/relationships/image" Target="../media/image86.sv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9.svg"/><Relationship Id="rId7" Type="http://schemas.openxmlformats.org/officeDocument/2006/relationships/image" Target="../media/image8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9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sv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1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132">
            <a:off x="11661107" y="8845200"/>
            <a:ext cx="6450589" cy="1520675"/>
          </a:xfrm>
          <a:custGeom>
            <a:avLst/>
            <a:gdLst/>
            <a:ahLst/>
            <a:cxnLst/>
            <a:rect l="l" t="t" r="r" b="b"/>
            <a:pathLst>
              <a:path w="7646520" h="2360863">
                <a:moveTo>
                  <a:pt x="0" y="0"/>
                </a:moveTo>
                <a:lnTo>
                  <a:pt x="7646520" y="0"/>
                </a:lnTo>
                <a:lnTo>
                  <a:pt x="7646520" y="2360863"/>
                </a:lnTo>
                <a:lnTo>
                  <a:pt x="0" y="2360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4000">
            <a:off x="541204" y="2507893"/>
            <a:ext cx="4854722" cy="5505963"/>
          </a:xfrm>
          <a:custGeom>
            <a:avLst/>
            <a:gdLst/>
            <a:ahLst/>
            <a:cxnLst/>
            <a:rect l="l" t="t" r="r" b="b"/>
            <a:pathLst>
              <a:path w="4854722" h="5505963">
                <a:moveTo>
                  <a:pt x="267147" y="0"/>
                </a:moveTo>
                <a:lnTo>
                  <a:pt x="4854721" y="232397"/>
                </a:lnTo>
                <a:lnTo>
                  <a:pt x="4587574" y="5505963"/>
                </a:lnTo>
                <a:lnTo>
                  <a:pt x="0" y="5273567"/>
                </a:lnTo>
                <a:lnTo>
                  <a:pt x="267147" y="0"/>
                </a:lnTo>
                <a:close/>
              </a:path>
            </a:pathLst>
          </a:custGeom>
          <a:blipFill>
            <a:blip r:embed="rId4"/>
            <a:stretch>
              <a:fillRect l="-15403" t="-26584" r="-33265" b="-48194"/>
            </a:stretch>
          </a:blipFill>
          <a:ln cap="sq">
            <a:noFill/>
            <a:prstDash val="lgDash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4748144" y="483722"/>
            <a:ext cx="8791711" cy="174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3"/>
              </a:lnSpc>
            </a:pPr>
            <a:r>
              <a:rPr lang="en-US" sz="2641" b="1">
                <a:solidFill>
                  <a:srgbClr val="313D2F"/>
                </a:solidFill>
                <a:latin typeface="Hatton Bold"/>
                <a:ea typeface="Hatton Bold"/>
                <a:cs typeface="Hatton Bold"/>
                <a:sym typeface="Hatton Bold"/>
              </a:rPr>
              <a:t>Розробка уроку для дистанційного компоненту освітнього процесу в закладах загальної середньої освіти</a:t>
            </a:r>
          </a:p>
          <a:p>
            <a:pPr marL="0" lvl="0" indent="0" algn="ctr">
              <a:lnSpc>
                <a:spcPts val="3433"/>
              </a:lnSpc>
            </a:pPr>
            <a:endParaRPr lang="en-US" sz="2641" b="1">
              <a:solidFill>
                <a:srgbClr val="313D2F"/>
              </a:solidFill>
              <a:latin typeface="Hatton Bold"/>
              <a:ea typeface="Hatton Bold"/>
              <a:cs typeface="Hatton Bold"/>
              <a:sym typeface="Hatto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7480443"/>
            <a:ext cx="5576082" cy="254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1595" b="1" i="1" spc="263">
                <a:solidFill>
                  <a:srgbClr val="495365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 </a:t>
            </a:r>
          </a:p>
          <a:p>
            <a:pPr algn="ctr">
              <a:lnSpc>
                <a:spcPts val="2456"/>
              </a:lnSpc>
            </a:pPr>
            <a:endParaRPr lang="en-US" sz="1595" b="1" i="1" spc="263">
              <a:solidFill>
                <a:srgbClr val="495365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l">
              <a:lnSpc>
                <a:spcPts val="2456"/>
              </a:lnSpc>
            </a:pPr>
            <a:endParaRPr lang="en-US" sz="1595" b="1" i="1" spc="263">
              <a:solidFill>
                <a:srgbClr val="495365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l">
              <a:lnSpc>
                <a:spcPts val="2876"/>
              </a:lnSpc>
            </a:pPr>
            <a:r>
              <a:rPr lang="en-US" sz="2054" b="1" i="1" spc="339">
                <a:solidFill>
                  <a:srgbClr val="495365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Підготувала</a:t>
            </a:r>
          </a:p>
          <a:p>
            <a:pPr algn="l">
              <a:lnSpc>
                <a:spcPts val="2876"/>
              </a:lnSpc>
            </a:pPr>
            <a:r>
              <a:rPr lang="en-US" sz="2054" b="1" i="1" spc="339">
                <a:solidFill>
                  <a:srgbClr val="495365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Анжела Абакумова,</a:t>
            </a:r>
          </a:p>
          <a:p>
            <a:pPr algn="l">
              <a:lnSpc>
                <a:spcPts val="2876"/>
              </a:lnSpc>
            </a:pPr>
            <a:r>
              <a:rPr lang="en-US" sz="2054" b="1" i="1" spc="339">
                <a:solidFill>
                  <a:srgbClr val="495365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Заводський ліцей № 1</a:t>
            </a:r>
          </a:p>
          <a:p>
            <a:pPr algn="ctr">
              <a:lnSpc>
                <a:spcPts val="4802"/>
              </a:lnSpc>
            </a:pPr>
            <a:endParaRPr lang="en-US" sz="2054" b="1" i="1" spc="339">
              <a:solidFill>
                <a:srgbClr val="495365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17313" y="2679608"/>
            <a:ext cx="6990207" cy="58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i="1" spc="330">
                <a:solidFill>
                  <a:srgbClr val="495365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 </a:t>
            </a:r>
          </a:p>
          <a:p>
            <a:pPr algn="ctr">
              <a:lnSpc>
                <a:spcPts val="3500"/>
              </a:lnSpc>
            </a:pPr>
            <a:endParaRPr lang="en-US" sz="2000" b="1" i="1" spc="330">
              <a:solidFill>
                <a:srgbClr val="495365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3500"/>
              </a:lnSpc>
            </a:pPr>
            <a:r>
              <a:rPr lang="en-US" sz="2500" b="1" i="1" spc="412">
                <a:solidFill>
                  <a:srgbClr val="495365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Тема: Свята та традиції в англомовних країнах</a:t>
            </a:r>
          </a:p>
          <a:p>
            <a:pPr algn="ctr">
              <a:lnSpc>
                <a:spcPts val="3500"/>
              </a:lnSpc>
            </a:pPr>
            <a:endParaRPr lang="en-US" sz="2500" b="1" i="1" spc="412">
              <a:solidFill>
                <a:srgbClr val="495365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3500"/>
              </a:lnSpc>
            </a:pPr>
            <a:r>
              <a:rPr lang="en-US" sz="2500" b="1" i="1" spc="412">
                <a:solidFill>
                  <a:srgbClr val="495365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Навчальні ресурси: ПК, аудіо-та відеоматеріали англійською мовою, підручник 7 клас “Англійська мова”, О. Карпюк, К. Карпюк </a:t>
            </a:r>
          </a:p>
          <a:p>
            <a:pPr algn="l">
              <a:lnSpc>
                <a:spcPts val="3080"/>
              </a:lnSpc>
            </a:pPr>
            <a:endParaRPr lang="en-US" sz="2500" b="1" i="1" spc="412">
              <a:solidFill>
                <a:srgbClr val="495365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l">
              <a:lnSpc>
                <a:spcPts val="3080"/>
              </a:lnSpc>
            </a:pPr>
            <a:endParaRPr lang="en-US" sz="2500" b="1" i="1" spc="412">
              <a:solidFill>
                <a:srgbClr val="495365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6020"/>
              </a:lnSpc>
            </a:pPr>
            <a:endParaRPr lang="en-US" sz="2500" b="1" i="1" spc="412">
              <a:solidFill>
                <a:srgbClr val="495365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</p:txBody>
      </p:sp>
      <p:sp>
        <p:nvSpPr>
          <p:cNvPr id="7" name="Freeform 7"/>
          <p:cNvSpPr/>
          <p:nvPr/>
        </p:nvSpPr>
        <p:spPr>
          <a:xfrm rot="-8310684">
            <a:off x="13457123" y="359795"/>
            <a:ext cx="5052047" cy="1663708"/>
          </a:xfrm>
          <a:custGeom>
            <a:avLst/>
            <a:gdLst/>
            <a:ahLst/>
            <a:cxnLst/>
            <a:rect l="l" t="t" r="r" b="b"/>
            <a:pathLst>
              <a:path w="7646520" h="2360863">
                <a:moveTo>
                  <a:pt x="0" y="0"/>
                </a:moveTo>
                <a:lnTo>
                  <a:pt x="7646520" y="0"/>
                </a:lnTo>
                <a:lnTo>
                  <a:pt x="7646520" y="2360863"/>
                </a:lnTo>
                <a:lnTo>
                  <a:pt x="0" y="2360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84433">
            <a:off x="-1368763" y="7033506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559337" flipH="1" flipV="1">
            <a:off x="-1517283" y="-296592"/>
            <a:ext cx="4813908" cy="2376867"/>
          </a:xfrm>
          <a:custGeom>
            <a:avLst/>
            <a:gdLst/>
            <a:ahLst/>
            <a:cxnLst/>
            <a:rect l="l" t="t" r="r" b="b"/>
            <a:pathLst>
              <a:path w="4813908" h="2376867">
                <a:moveTo>
                  <a:pt x="4813909" y="2376868"/>
                </a:moveTo>
                <a:lnTo>
                  <a:pt x="0" y="2376868"/>
                </a:lnTo>
                <a:lnTo>
                  <a:pt x="0" y="0"/>
                </a:lnTo>
                <a:lnTo>
                  <a:pt x="4813909" y="0"/>
                </a:lnTo>
                <a:lnTo>
                  <a:pt x="4813909" y="237686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545096">
            <a:off x="16454214" y="8491570"/>
            <a:ext cx="3122896" cy="3313418"/>
          </a:xfrm>
          <a:custGeom>
            <a:avLst/>
            <a:gdLst/>
            <a:ahLst/>
            <a:cxnLst/>
            <a:rect l="l" t="t" r="r" b="b"/>
            <a:pathLst>
              <a:path w="3122896" h="3313418">
                <a:moveTo>
                  <a:pt x="0" y="0"/>
                </a:moveTo>
                <a:lnTo>
                  <a:pt x="3122896" y="0"/>
                </a:lnTo>
                <a:lnTo>
                  <a:pt x="3122896" y="3313417"/>
                </a:lnTo>
                <a:lnTo>
                  <a:pt x="0" y="3313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66574" y="0"/>
            <a:ext cx="6821000" cy="2856294"/>
          </a:xfrm>
          <a:custGeom>
            <a:avLst/>
            <a:gdLst/>
            <a:ahLst/>
            <a:cxnLst/>
            <a:rect l="l" t="t" r="r" b="b"/>
            <a:pathLst>
              <a:path w="6821000" h="2856294">
                <a:moveTo>
                  <a:pt x="0" y="0"/>
                </a:moveTo>
                <a:lnTo>
                  <a:pt x="6821000" y="0"/>
                </a:lnTo>
                <a:lnTo>
                  <a:pt x="6821000" y="2856294"/>
                </a:lnTo>
                <a:lnTo>
                  <a:pt x="0" y="2856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4173" y="6420877"/>
            <a:ext cx="4893827" cy="3866123"/>
          </a:xfrm>
          <a:custGeom>
            <a:avLst/>
            <a:gdLst/>
            <a:ahLst/>
            <a:cxnLst/>
            <a:rect l="l" t="t" r="r" b="b"/>
            <a:pathLst>
              <a:path w="4893827" h="3866123">
                <a:moveTo>
                  <a:pt x="0" y="0"/>
                </a:moveTo>
                <a:lnTo>
                  <a:pt x="4893827" y="0"/>
                </a:lnTo>
                <a:lnTo>
                  <a:pt x="4893827" y="3866123"/>
                </a:lnTo>
                <a:lnTo>
                  <a:pt x="0" y="3866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7448" y="5620368"/>
            <a:ext cx="3575378" cy="5106180"/>
          </a:xfrm>
          <a:custGeom>
            <a:avLst/>
            <a:gdLst/>
            <a:ahLst/>
            <a:cxnLst/>
            <a:rect l="l" t="t" r="r" b="b"/>
            <a:pathLst>
              <a:path w="3575378" h="5106180">
                <a:moveTo>
                  <a:pt x="0" y="0"/>
                </a:moveTo>
                <a:lnTo>
                  <a:pt x="3575378" y="0"/>
                </a:lnTo>
                <a:lnTo>
                  <a:pt x="3575378" y="5106180"/>
                </a:lnTo>
                <a:lnTo>
                  <a:pt x="0" y="5106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09" b="-110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18922" y="3408543"/>
            <a:ext cx="13650156" cy="264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Holidays are special days celebrated by people around the world.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Traditions are activities and customs passed down through generations.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8922" y="709526"/>
            <a:ext cx="9125998" cy="1948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5579" b="1">
                <a:solidFill>
                  <a:srgbClr val="A5A58D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What are Holidays and Traditions?</a:t>
            </a:r>
          </a:p>
          <a:p>
            <a:pPr marL="0" lvl="0" indent="0" algn="ctr">
              <a:lnSpc>
                <a:spcPts val="4854"/>
              </a:lnSpc>
            </a:pPr>
            <a:endParaRPr lang="en-US" sz="5579" b="1">
              <a:solidFill>
                <a:srgbClr val="A5A58D"/>
              </a:solidFill>
              <a:latin typeface="Hatton Ultra-Bold"/>
              <a:ea typeface="Hatton Ultra-Bold"/>
              <a:cs typeface="Hatton Ultra-Bold"/>
              <a:sym typeface="Hatton Ultra-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816992" y="-505716"/>
            <a:ext cx="7315200" cy="3611880"/>
          </a:xfrm>
          <a:custGeom>
            <a:avLst/>
            <a:gdLst/>
            <a:ahLst/>
            <a:cxnLst/>
            <a:rect l="l" t="t" r="r" b="b"/>
            <a:pathLst>
              <a:path w="7315200" h="3611880">
                <a:moveTo>
                  <a:pt x="0" y="0"/>
                </a:moveTo>
                <a:lnTo>
                  <a:pt x="7315200" y="0"/>
                </a:lnTo>
                <a:lnTo>
                  <a:pt x="73152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72333" y="5412138"/>
            <a:ext cx="4015667" cy="4874862"/>
          </a:xfrm>
          <a:custGeom>
            <a:avLst/>
            <a:gdLst/>
            <a:ahLst/>
            <a:cxnLst/>
            <a:rect l="l" t="t" r="r" b="b"/>
            <a:pathLst>
              <a:path w="4015667" h="4874862">
                <a:moveTo>
                  <a:pt x="0" y="0"/>
                </a:moveTo>
                <a:lnTo>
                  <a:pt x="4015667" y="0"/>
                </a:lnTo>
                <a:lnTo>
                  <a:pt x="4015667" y="4874862"/>
                </a:lnTo>
                <a:lnTo>
                  <a:pt x="0" y="48748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4793424" cy="1385735"/>
          </a:xfrm>
          <a:custGeom>
            <a:avLst/>
            <a:gdLst/>
            <a:ahLst/>
            <a:cxnLst/>
            <a:rect l="l" t="t" r="r" b="b"/>
            <a:pathLst>
              <a:path w="4793424" h="1385735">
                <a:moveTo>
                  <a:pt x="0" y="0"/>
                </a:moveTo>
                <a:lnTo>
                  <a:pt x="4793424" y="0"/>
                </a:lnTo>
                <a:lnTo>
                  <a:pt x="4793424" y="1385735"/>
                </a:lnTo>
                <a:lnTo>
                  <a:pt x="0" y="13857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335900"/>
            <a:ext cx="4801108" cy="5027338"/>
          </a:xfrm>
          <a:custGeom>
            <a:avLst/>
            <a:gdLst/>
            <a:ahLst/>
            <a:cxnLst/>
            <a:rect l="l" t="t" r="r" b="b"/>
            <a:pathLst>
              <a:path w="4801108" h="5027338">
                <a:moveTo>
                  <a:pt x="0" y="0"/>
                </a:moveTo>
                <a:lnTo>
                  <a:pt x="4801108" y="0"/>
                </a:lnTo>
                <a:lnTo>
                  <a:pt x="4801108" y="5027338"/>
                </a:lnTo>
                <a:lnTo>
                  <a:pt x="0" y="5027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18922" y="3049014"/>
            <a:ext cx="13650156" cy="318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Celebrated on the 25th of December.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Traditions: decorating the Christmas tree, exchanging gifts, and spending time with family.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Symbol: Christmas tree, Santa Claus, gifts.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81001" y="571070"/>
            <a:ext cx="9125998" cy="72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4"/>
              </a:lnSpc>
            </a:pPr>
            <a:r>
              <a:rPr lang="en-US" sz="5579" b="1">
                <a:solidFill>
                  <a:srgbClr val="A5A58D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Christmas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58512" y="-2835461"/>
            <a:ext cx="7100397" cy="7728323"/>
          </a:xfrm>
          <a:custGeom>
            <a:avLst/>
            <a:gdLst/>
            <a:ahLst/>
            <a:cxnLst/>
            <a:rect l="l" t="t" r="r" b="b"/>
            <a:pathLst>
              <a:path w="7100397" h="7728323">
                <a:moveTo>
                  <a:pt x="0" y="0"/>
                </a:moveTo>
                <a:lnTo>
                  <a:pt x="7100397" y="0"/>
                </a:lnTo>
                <a:lnTo>
                  <a:pt x="7100397" y="7728322"/>
                </a:lnTo>
                <a:lnTo>
                  <a:pt x="0" y="7728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18922" y="3809894"/>
            <a:ext cx="13650156" cy="371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Celebrated on the 31st of October.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Traditions: dressing up in costumes, carving pumpkins, trick-or-treating.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Symbol: Jack-o'-lantern (carved pumpkin), costumes, candy.</a:t>
            </a:r>
          </a:p>
        </p:txBody>
      </p:sp>
      <p:sp>
        <p:nvSpPr>
          <p:cNvPr id="4" name="Freeform 4"/>
          <p:cNvSpPr/>
          <p:nvPr/>
        </p:nvSpPr>
        <p:spPr>
          <a:xfrm>
            <a:off x="14508266" y="6979135"/>
            <a:ext cx="3119411" cy="3307865"/>
          </a:xfrm>
          <a:custGeom>
            <a:avLst/>
            <a:gdLst/>
            <a:ahLst/>
            <a:cxnLst/>
            <a:rect l="l" t="t" r="r" b="b"/>
            <a:pathLst>
              <a:path w="3119411" h="3307865">
                <a:moveTo>
                  <a:pt x="0" y="0"/>
                </a:moveTo>
                <a:lnTo>
                  <a:pt x="3119411" y="0"/>
                </a:lnTo>
                <a:lnTo>
                  <a:pt x="3119411" y="3307865"/>
                </a:lnTo>
                <a:lnTo>
                  <a:pt x="0" y="3307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5495" y="0"/>
            <a:ext cx="6657010" cy="3413230"/>
          </a:xfrm>
          <a:custGeom>
            <a:avLst/>
            <a:gdLst/>
            <a:ahLst/>
            <a:cxnLst/>
            <a:rect l="l" t="t" r="r" b="b"/>
            <a:pathLst>
              <a:path w="6657010" h="3413230">
                <a:moveTo>
                  <a:pt x="0" y="0"/>
                </a:moveTo>
                <a:lnTo>
                  <a:pt x="6657010" y="0"/>
                </a:lnTo>
                <a:lnTo>
                  <a:pt x="6657010" y="3413230"/>
                </a:lnTo>
                <a:lnTo>
                  <a:pt x="0" y="34132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9798"/>
            <a:ext cx="4098995" cy="2480851"/>
          </a:xfrm>
          <a:custGeom>
            <a:avLst/>
            <a:gdLst/>
            <a:ahLst/>
            <a:cxnLst/>
            <a:rect l="l" t="t" r="r" b="b"/>
            <a:pathLst>
              <a:path w="4098995" h="2480851">
                <a:moveTo>
                  <a:pt x="0" y="0"/>
                </a:moveTo>
                <a:lnTo>
                  <a:pt x="4098995" y="0"/>
                </a:lnTo>
                <a:lnTo>
                  <a:pt x="4098995" y="2480852"/>
                </a:lnTo>
                <a:lnTo>
                  <a:pt x="0" y="24808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804955"/>
            <a:ext cx="1908918" cy="2482045"/>
          </a:xfrm>
          <a:custGeom>
            <a:avLst/>
            <a:gdLst/>
            <a:ahLst/>
            <a:cxnLst/>
            <a:rect l="l" t="t" r="r" b="b"/>
            <a:pathLst>
              <a:path w="1908918" h="2482045">
                <a:moveTo>
                  <a:pt x="0" y="0"/>
                </a:moveTo>
                <a:lnTo>
                  <a:pt x="1908918" y="0"/>
                </a:lnTo>
                <a:lnTo>
                  <a:pt x="1908918" y="2482045"/>
                </a:lnTo>
                <a:lnTo>
                  <a:pt x="0" y="2482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81001" y="571070"/>
            <a:ext cx="9125998" cy="72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4"/>
              </a:lnSpc>
            </a:pPr>
            <a:r>
              <a:rPr lang="en-US" sz="5579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Halloween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133" y="-2584823"/>
            <a:ext cx="7100397" cy="7728323"/>
          </a:xfrm>
          <a:custGeom>
            <a:avLst/>
            <a:gdLst/>
            <a:ahLst/>
            <a:cxnLst/>
            <a:rect l="l" t="t" r="r" b="b"/>
            <a:pathLst>
              <a:path w="7100397" h="7728323">
                <a:moveTo>
                  <a:pt x="0" y="0"/>
                </a:moveTo>
                <a:lnTo>
                  <a:pt x="7100397" y="0"/>
                </a:lnTo>
                <a:lnTo>
                  <a:pt x="7100397" y="7728323"/>
                </a:lnTo>
                <a:lnTo>
                  <a:pt x="0" y="7728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7783" y="7365419"/>
            <a:ext cx="6319162" cy="4186445"/>
          </a:xfrm>
          <a:custGeom>
            <a:avLst/>
            <a:gdLst/>
            <a:ahLst/>
            <a:cxnLst/>
            <a:rect l="l" t="t" r="r" b="b"/>
            <a:pathLst>
              <a:path w="6319162" h="4186445">
                <a:moveTo>
                  <a:pt x="0" y="0"/>
                </a:moveTo>
                <a:lnTo>
                  <a:pt x="6319162" y="0"/>
                </a:lnTo>
                <a:lnTo>
                  <a:pt x="6319162" y="4186445"/>
                </a:lnTo>
                <a:lnTo>
                  <a:pt x="0" y="4186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463291"/>
            <a:ext cx="3984070" cy="2823709"/>
          </a:xfrm>
          <a:custGeom>
            <a:avLst/>
            <a:gdLst/>
            <a:ahLst/>
            <a:cxnLst/>
            <a:rect l="l" t="t" r="r" b="b"/>
            <a:pathLst>
              <a:path w="3984070" h="2823709">
                <a:moveTo>
                  <a:pt x="0" y="0"/>
                </a:moveTo>
                <a:lnTo>
                  <a:pt x="3984070" y="0"/>
                </a:lnTo>
                <a:lnTo>
                  <a:pt x="3984070" y="2823709"/>
                </a:lnTo>
                <a:lnTo>
                  <a:pt x="0" y="2823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18922" y="3049014"/>
            <a:ext cx="13650156" cy="371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Celebrated in the USA on the fourth Thursday of November.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Traditions: family gathering, special dinner with turkey, expressing gratitude.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Symbol: turkey, cornucopia (horn of plenty).</a:t>
            </a:r>
          </a:p>
        </p:txBody>
      </p:sp>
      <p:sp>
        <p:nvSpPr>
          <p:cNvPr id="6" name="Freeform 6"/>
          <p:cNvSpPr/>
          <p:nvPr/>
        </p:nvSpPr>
        <p:spPr>
          <a:xfrm>
            <a:off x="14059341" y="0"/>
            <a:ext cx="4129293" cy="1591655"/>
          </a:xfrm>
          <a:custGeom>
            <a:avLst/>
            <a:gdLst/>
            <a:ahLst/>
            <a:cxnLst/>
            <a:rect l="l" t="t" r="r" b="b"/>
            <a:pathLst>
              <a:path w="4129293" h="1591655">
                <a:moveTo>
                  <a:pt x="0" y="0"/>
                </a:moveTo>
                <a:lnTo>
                  <a:pt x="4129293" y="0"/>
                </a:lnTo>
                <a:lnTo>
                  <a:pt x="4129293" y="1591655"/>
                </a:lnTo>
                <a:lnTo>
                  <a:pt x="0" y="15916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81001" y="571070"/>
            <a:ext cx="9125998" cy="72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4"/>
              </a:lnSpc>
            </a:pPr>
            <a:r>
              <a:rPr lang="en-US" sz="5579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Thanksgiving day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5018" y="7496743"/>
            <a:ext cx="5487435" cy="4348792"/>
          </a:xfrm>
          <a:custGeom>
            <a:avLst/>
            <a:gdLst/>
            <a:ahLst/>
            <a:cxnLst/>
            <a:rect l="l" t="t" r="r" b="b"/>
            <a:pathLst>
              <a:path w="5487435" h="4348792">
                <a:moveTo>
                  <a:pt x="0" y="0"/>
                </a:moveTo>
                <a:lnTo>
                  <a:pt x="5487436" y="0"/>
                </a:lnTo>
                <a:lnTo>
                  <a:pt x="5487436" y="4348792"/>
                </a:lnTo>
                <a:lnTo>
                  <a:pt x="0" y="4348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54995" y="-927443"/>
            <a:ext cx="7315200" cy="3611880"/>
          </a:xfrm>
          <a:custGeom>
            <a:avLst/>
            <a:gdLst/>
            <a:ahLst/>
            <a:cxnLst/>
            <a:rect l="l" t="t" r="r" b="b"/>
            <a:pathLst>
              <a:path w="7315200" h="3611880">
                <a:moveTo>
                  <a:pt x="0" y="0"/>
                </a:moveTo>
                <a:lnTo>
                  <a:pt x="7315200" y="0"/>
                </a:lnTo>
                <a:lnTo>
                  <a:pt x="73152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36724" y="7250421"/>
            <a:ext cx="2851276" cy="3103430"/>
          </a:xfrm>
          <a:custGeom>
            <a:avLst/>
            <a:gdLst/>
            <a:ahLst/>
            <a:cxnLst/>
            <a:rect l="l" t="t" r="r" b="b"/>
            <a:pathLst>
              <a:path w="2851276" h="3103430">
                <a:moveTo>
                  <a:pt x="0" y="0"/>
                </a:moveTo>
                <a:lnTo>
                  <a:pt x="2851276" y="0"/>
                </a:lnTo>
                <a:lnTo>
                  <a:pt x="2851276" y="3103429"/>
                </a:lnTo>
                <a:lnTo>
                  <a:pt x="0" y="3103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18922" y="3049014"/>
            <a:ext cx="13650156" cy="318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Celebrated in spring (March or April).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Traditions: decorating Easter eggs, Easter egg hunts, church services.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Symbol: Easter eggs, bunny.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6172200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7" y="0"/>
                </a:lnTo>
                <a:lnTo>
                  <a:pt x="3942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98346">
            <a:off x="16260924" y="-371400"/>
            <a:ext cx="1483566" cy="3343248"/>
          </a:xfrm>
          <a:custGeom>
            <a:avLst/>
            <a:gdLst/>
            <a:ahLst/>
            <a:cxnLst/>
            <a:rect l="l" t="t" r="r" b="b"/>
            <a:pathLst>
              <a:path w="1483566" h="3343248">
                <a:moveTo>
                  <a:pt x="0" y="0"/>
                </a:moveTo>
                <a:lnTo>
                  <a:pt x="1483567" y="0"/>
                </a:lnTo>
                <a:lnTo>
                  <a:pt x="1483567" y="3343248"/>
                </a:lnTo>
                <a:lnTo>
                  <a:pt x="0" y="3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70960" y="6239050"/>
            <a:ext cx="2394065" cy="4114800"/>
          </a:xfrm>
          <a:custGeom>
            <a:avLst/>
            <a:gdLst/>
            <a:ahLst/>
            <a:cxnLst/>
            <a:rect l="l" t="t" r="r" b="b"/>
            <a:pathLst>
              <a:path w="2394065" h="4114800">
                <a:moveTo>
                  <a:pt x="0" y="0"/>
                </a:moveTo>
                <a:lnTo>
                  <a:pt x="2394065" y="0"/>
                </a:lnTo>
                <a:lnTo>
                  <a:pt x="2394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81001" y="571070"/>
            <a:ext cx="9125998" cy="72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4"/>
              </a:lnSpc>
            </a:pPr>
            <a:r>
              <a:rPr lang="en-US" sz="5579" b="1">
                <a:solidFill>
                  <a:srgbClr val="A5A58D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Easter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5018" y="7496743"/>
            <a:ext cx="5487435" cy="4348792"/>
          </a:xfrm>
          <a:custGeom>
            <a:avLst/>
            <a:gdLst/>
            <a:ahLst/>
            <a:cxnLst/>
            <a:rect l="l" t="t" r="r" b="b"/>
            <a:pathLst>
              <a:path w="5487435" h="4348792">
                <a:moveTo>
                  <a:pt x="0" y="0"/>
                </a:moveTo>
                <a:lnTo>
                  <a:pt x="5487436" y="0"/>
                </a:lnTo>
                <a:lnTo>
                  <a:pt x="5487436" y="4348792"/>
                </a:lnTo>
                <a:lnTo>
                  <a:pt x="0" y="4348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16992" y="-505716"/>
            <a:ext cx="7315200" cy="3611880"/>
          </a:xfrm>
          <a:custGeom>
            <a:avLst/>
            <a:gdLst/>
            <a:ahLst/>
            <a:cxnLst/>
            <a:rect l="l" t="t" r="r" b="b"/>
            <a:pathLst>
              <a:path w="7315200" h="3611880">
                <a:moveTo>
                  <a:pt x="0" y="0"/>
                </a:moveTo>
                <a:lnTo>
                  <a:pt x="7315200" y="0"/>
                </a:lnTo>
                <a:lnTo>
                  <a:pt x="73152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18922" y="2779653"/>
            <a:ext cx="13650156" cy="318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Celebrated on the 17th of March.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Traditions: wearing green, parades, celebrating Irish culture.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Symbol: shamrock (three-leaf clover), leprechaun.</a:t>
            </a:r>
          </a:p>
        </p:txBody>
      </p:sp>
      <p:sp>
        <p:nvSpPr>
          <p:cNvPr id="5" name="Freeform 5"/>
          <p:cNvSpPr/>
          <p:nvPr/>
        </p:nvSpPr>
        <p:spPr>
          <a:xfrm>
            <a:off x="-88013" y="0"/>
            <a:ext cx="3860431" cy="4114800"/>
          </a:xfrm>
          <a:custGeom>
            <a:avLst/>
            <a:gdLst/>
            <a:ahLst/>
            <a:cxnLst/>
            <a:rect l="l" t="t" r="r" b="b"/>
            <a:pathLst>
              <a:path w="3860431" h="4114800">
                <a:moveTo>
                  <a:pt x="0" y="0"/>
                </a:moveTo>
                <a:lnTo>
                  <a:pt x="3860431" y="0"/>
                </a:lnTo>
                <a:lnTo>
                  <a:pt x="3860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68293" y="7098576"/>
            <a:ext cx="2100374" cy="3188424"/>
          </a:xfrm>
          <a:custGeom>
            <a:avLst/>
            <a:gdLst/>
            <a:ahLst/>
            <a:cxnLst/>
            <a:rect l="l" t="t" r="r" b="b"/>
            <a:pathLst>
              <a:path w="2100374" h="3188424">
                <a:moveTo>
                  <a:pt x="0" y="0"/>
                </a:moveTo>
                <a:lnTo>
                  <a:pt x="2100375" y="0"/>
                </a:lnTo>
                <a:lnTo>
                  <a:pt x="2100375" y="3188424"/>
                </a:lnTo>
                <a:lnTo>
                  <a:pt x="0" y="318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1024" y="6723152"/>
            <a:ext cx="4526827" cy="3563848"/>
          </a:xfrm>
          <a:custGeom>
            <a:avLst/>
            <a:gdLst/>
            <a:ahLst/>
            <a:cxnLst/>
            <a:rect l="l" t="t" r="r" b="b"/>
            <a:pathLst>
              <a:path w="4526827" h="3563848">
                <a:moveTo>
                  <a:pt x="0" y="0"/>
                </a:moveTo>
                <a:lnTo>
                  <a:pt x="4526828" y="0"/>
                </a:lnTo>
                <a:lnTo>
                  <a:pt x="4526828" y="3563848"/>
                </a:lnTo>
                <a:lnTo>
                  <a:pt x="0" y="3563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81001" y="571070"/>
            <a:ext cx="9125998" cy="72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4"/>
              </a:lnSpc>
            </a:pPr>
            <a:r>
              <a:rPr lang="en-US" sz="5579" b="1">
                <a:solidFill>
                  <a:srgbClr val="A5A58D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St. Patrick’s Day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133" y="-2584823"/>
            <a:ext cx="7100397" cy="7728323"/>
          </a:xfrm>
          <a:custGeom>
            <a:avLst/>
            <a:gdLst/>
            <a:ahLst/>
            <a:cxnLst/>
            <a:rect l="l" t="t" r="r" b="b"/>
            <a:pathLst>
              <a:path w="7100397" h="7728323">
                <a:moveTo>
                  <a:pt x="0" y="0"/>
                </a:moveTo>
                <a:lnTo>
                  <a:pt x="7100397" y="0"/>
                </a:lnTo>
                <a:lnTo>
                  <a:pt x="7100397" y="7728323"/>
                </a:lnTo>
                <a:lnTo>
                  <a:pt x="0" y="7728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7783" y="7365419"/>
            <a:ext cx="6319162" cy="4186445"/>
          </a:xfrm>
          <a:custGeom>
            <a:avLst/>
            <a:gdLst/>
            <a:ahLst/>
            <a:cxnLst/>
            <a:rect l="l" t="t" r="r" b="b"/>
            <a:pathLst>
              <a:path w="6319162" h="4186445">
                <a:moveTo>
                  <a:pt x="0" y="0"/>
                </a:moveTo>
                <a:lnTo>
                  <a:pt x="6319162" y="0"/>
                </a:lnTo>
                <a:lnTo>
                  <a:pt x="6319162" y="4186445"/>
                </a:lnTo>
                <a:lnTo>
                  <a:pt x="0" y="4186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40817" y="3498902"/>
            <a:ext cx="13650156" cy="318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Christmas (December 25), Easter (Paskha), Independence Day (August 24), Ivana Kupala(June 24).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Unique traditions: decorating pysanky (Easter eggs),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 Christmas caroling (kolyadky).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6172200"/>
            <a:ext cx="3576135" cy="4114800"/>
          </a:xfrm>
          <a:custGeom>
            <a:avLst/>
            <a:gdLst/>
            <a:ahLst/>
            <a:cxnLst/>
            <a:rect l="l" t="t" r="r" b="b"/>
            <a:pathLst>
              <a:path w="3576135" h="4114800">
                <a:moveTo>
                  <a:pt x="0" y="0"/>
                </a:moveTo>
                <a:lnTo>
                  <a:pt x="3576135" y="0"/>
                </a:lnTo>
                <a:lnTo>
                  <a:pt x="3576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80484">
            <a:off x="14707730" y="8585525"/>
            <a:ext cx="1039743" cy="1345549"/>
          </a:xfrm>
          <a:custGeom>
            <a:avLst/>
            <a:gdLst/>
            <a:ahLst/>
            <a:cxnLst/>
            <a:rect l="l" t="t" r="r" b="b"/>
            <a:pathLst>
              <a:path w="1039743" h="1345549">
                <a:moveTo>
                  <a:pt x="0" y="0"/>
                </a:moveTo>
                <a:lnTo>
                  <a:pt x="1039742" y="0"/>
                </a:lnTo>
                <a:lnTo>
                  <a:pt x="1039742" y="1345550"/>
                </a:lnTo>
                <a:lnTo>
                  <a:pt x="0" y="1345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34610">
            <a:off x="16181334" y="8339683"/>
            <a:ext cx="1192060" cy="1434646"/>
          </a:xfrm>
          <a:custGeom>
            <a:avLst/>
            <a:gdLst/>
            <a:ahLst/>
            <a:cxnLst/>
            <a:rect l="l" t="t" r="r" b="b"/>
            <a:pathLst>
              <a:path w="1192060" h="1434646">
                <a:moveTo>
                  <a:pt x="0" y="0"/>
                </a:moveTo>
                <a:lnTo>
                  <a:pt x="1192060" y="0"/>
                </a:lnTo>
                <a:lnTo>
                  <a:pt x="1192060" y="1434645"/>
                </a:lnTo>
                <a:lnTo>
                  <a:pt x="0" y="14346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47183" y="8435847"/>
            <a:ext cx="1043789" cy="1420122"/>
          </a:xfrm>
          <a:custGeom>
            <a:avLst/>
            <a:gdLst/>
            <a:ahLst/>
            <a:cxnLst/>
            <a:rect l="l" t="t" r="r" b="b"/>
            <a:pathLst>
              <a:path w="1043789" h="1420122">
                <a:moveTo>
                  <a:pt x="0" y="0"/>
                </a:moveTo>
                <a:lnTo>
                  <a:pt x="1043790" y="0"/>
                </a:lnTo>
                <a:lnTo>
                  <a:pt x="1043790" y="1420122"/>
                </a:lnTo>
                <a:lnTo>
                  <a:pt x="0" y="1420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990013" cy="1851175"/>
          </a:xfrm>
          <a:custGeom>
            <a:avLst/>
            <a:gdLst/>
            <a:ahLst/>
            <a:cxnLst/>
            <a:rect l="l" t="t" r="r" b="b"/>
            <a:pathLst>
              <a:path w="1990013" h="1851175">
                <a:moveTo>
                  <a:pt x="0" y="0"/>
                </a:moveTo>
                <a:lnTo>
                  <a:pt x="1990013" y="0"/>
                </a:lnTo>
                <a:lnTo>
                  <a:pt x="1990013" y="1851175"/>
                </a:lnTo>
                <a:lnTo>
                  <a:pt x="0" y="18511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49177" y="7688145"/>
            <a:ext cx="2834269" cy="2499309"/>
          </a:xfrm>
          <a:custGeom>
            <a:avLst/>
            <a:gdLst/>
            <a:ahLst/>
            <a:cxnLst/>
            <a:rect l="l" t="t" r="r" b="b"/>
            <a:pathLst>
              <a:path w="2834269" h="2499309">
                <a:moveTo>
                  <a:pt x="0" y="0"/>
                </a:moveTo>
                <a:lnTo>
                  <a:pt x="2834269" y="0"/>
                </a:lnTo>
                <a:lnTo>
                  <a:pt x="2834269" y="2499309"/>
                </a:lnTo>
                <a:lnTo>
                  <a:pt x="0" y="24993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44094" y="-1244548"/>
            <a:ext cx="4466540" cy="4114800"/>
          </a:xfrm>
          <a:custGeom>
            <a:avLst/>
            <a:gdLst/>
            <a:ahLst/>
            <a:cxnLst/>
            <a:rect l="l" t="t" r="r" b="b"/>
            <a:pathLst>
              <a:path w="4466540" h="4114800">
                <a:moveTo>
                  <a:pt x="0" y="0"/>
                </a:moveTo>
                <a:lnTo>
                  <a:pt x="4466540" y="0"/>
                </a:lnTo>
                <a:lnTo>
                  <a:pt x="44665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52737" y="667112"/>
            <a:ext cx="9582526" cy="133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4"/>
              </a:lnSpc>
            </a:pPr>
            <a:r>
              <a:rPr lang="en-US" sz="5579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Holiday Traditions in Ukraine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1133" y="-2584823"/>
            <a:ext cx="7100397" cy="7728323"/>
          </a:xfrm>
          <a:custGeom>
            <a:avLst/>
            <a:gdLst/>
            <a:ahLst/>
            <a:cxnLst/>
            <a:rect l="l" t="t" r="r" b="b"/>
            <a:pathLst>
              <a:path w="7100397" h="7728323">
                <a:moveTo>
                  <a:pt x="0" y="0"/>
                </a:moveTo>
                <a:lnTo>
                  <a:pt x="7100397" y="0"/>
                </a:lnTo>
                <a:lnTo>
                  <a:pt x="7100397" y="7728323"/>
                </a:lnTo>
                <a:lnTo>
                  <a:pt x="0" y="7728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7783" y="7365419"/>
            <a:ext cx="6319162" cy="4186445"/>
          </a:xfrm>
          <a:custGeom>
            <a:avLst/>
            <a:gdLst/>
            <a:ahLst/>
            <a:cxnLst/>
            <a:rect l="l" t="t" r="r" b="b"/>
            <a:pathLst>
              <a:path w="6319162" h="4186445">
                <a:moveTo>
                  <a:pt x="0" y="0"/>
                </a:moveTo>
                <a:lnTo>
                  <a:pt x="6319162" y="0"/>
                </a:lnTo>
                <a:lnTo>
                  <a:pt x="6319162" y="4186445"/>
                </a:lnTo>
                <a:lnTo>
                  <a:pt x="0" y="4186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792915"/>
            <a:ext cx="4794628" cy="3494085"/>
          </a:xfrm>
          <a:custGeom>
            <a:avLst/>
            <a:gdLst/>
            <a:ahLst/>
            <a:cxnLst/>
            <a:rect l="l" t="t" r="r" b="b"/>
            <a:pathLst>
              <a:path w="4794628" h="3494085">
                <a:moveTo>
                  <a:pt x="0" y="0"/>
                </a:moveTo>
                <a:lnTo>
                  <a:pt x="4794628" y="0"/>
                </a:lnTo>
                <a:lnTo>
                  <a:pt x="4794628" y="3494085"/>
                </a:lnTo>
                <a:lnTo>
                  <a:pt x="0" y="3494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18922" y="3524669"/>
            <a:ext cx="13650156" cy="371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Holidays bring families and communities together.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They help us remember important events and traditions.</a:t>
            </a:r>
          </a:p>
          <a:p>
            <a:pPr algn="ctr">
              <a:lnSpc>
                <a:spcPts val="4246"/>
              </a:lnSpc>
            </a:pPr>
            <a:endParaRPr lang="en-US" sz="3033" b="1" i="1" spc="500">
              <a:solidFill>
                <a:srgbClr val="6B705C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  <a:p>
            <a:pPr algn="ctr">
              <a:lnSpc>
                <a:spcPts val="4246"/>
              </a:lnSpc>
            </a:pPr>
            <a:r>
              <a:rPr lang="en-US" sz="3033" b="1" i="1" spc="500">
                <a:solidFill>
                  <a:srgbClr val="6B705C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Holidays are a time for joy, gratitude, and creating memories.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5053830" y="154446"/>
            <a:ext cx="3021246" cy="3303549"/>
          </a:xfrm>
          <a:custGeom>
            <a:avLst/>
            <a:gdLst/>
            <a:ahLst/>
            <a:cxnLst/>
            <a:rect l="l" t="t" r="r" b="b"/>
            <a:pathLst>
              <a:path w="3021246" h="3303549">
                <a:moveTo>
                  <a:pt x="0" y="0"/>
                </a:moveTo>
                <a:lnTo>
                  <a:pt x="3021246" y="0"/>
                </a:lnTo>
                <a:lnTo>
                  <a:pt x="3021246" y="3303548"/>
                </a:lnTo>
                <a:lnTo>
                  <a:pt x="0" y="3303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95469" y="7063748"/>
            <a:ext cx="3063831" cy="2952419"/>
          </a:xfrm>
          <a:custGeom>
            <a:avLst/>
            <a:gdLst/>
            <a:ahLst/>
            <a:cxnLst/>
            <a:rect l="l" t="t" r="r" b="b"/>
            <a:pathLst>
              <a:path w="3063831" h="2952419">
                <a:moveTo>
                  <a:pt x="0" y="0"/>
                </a:moveTo>
                <a:lnTo>
                  <a:pt x="3063831" y="0"/>
                </a:lnTo>
                <a:lnTo>
                  <a:pt x="3063831" y="2952419"/>
                </a:lnTo>
                <a:lnTo>
                  <a:pt x="0" y="29524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52737" y="667112"/>
            <a:ext cx="9582526" cy="133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4"/>
              </a:lnSpc>
            </a:pPr>
            <a:r>
              <a:rPr lang="en-US" sz="5579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Why Do We Celebrate Holidays?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7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0514" y="7532279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6" y="0"/>
                </a:lnTo>
                <a:lnTo>
                  <a:pt x="5192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91163">
            <a:off x="3954913" y="-1315432"/>
            <a:ext cx="10378174" cy="5124223"/>
          </a:xfrm>
          <a:custGeom>
            <a:avLst/>
            <a:gdLst/>
            <a:ahLst/>
            <a:cxnLst/>
            <a:rect l="l" t="t" r="r" b="b"/>
            <a:pathLst>
              <a:path w="10378174" h="5124223">
                <a:moveTo>
                  <a:pt x="0" y="0"/>
                </a:moveTo>
                <a:lnTo>
                  <a:pt x="10378174" y="0"/>
                </a:lnTo>
                <a:lnTo>
                  <a:pt x="10378174" y="5124223"/>
                </a:lnTo>
                <a:lnTo>
                  <a:pt x="0" y="5124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68764" y="7693145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42629" y="6704507"/>
            <a:ext cx="4346285" cy="4611443"/>
          </a:xfrm>
          <a:custGeom>
            <a:avLst/>
            <a:gdLst/>
            <a:ahLst/>
            <a:cxnLst/>
            <a:rect l="l" t="t" r="r" b="b"/>
            <a:pathLst>
              <a:path w="4346285" h="4611443">
                <a:moveTo>
                  <a:pt x="0" y="0"/>
                </a:moveTo>
                <a:lnTo>
                  <a:pt x="4346285" y="0"/>
                </a:lnTo>
                <a:lnTo>
                  <a:pt x="4346285" y="4611443"/>
                </a:lnTo>
                <a:lnTo>
                  <a:pt x="0" y="46114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19086" y="433751"/>
            <a:ext cx="11649827" cy="145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23"/>
              </a:lnSpc>
            </a:pPr>
            <a:r>
              <a:rPr lang="en-US" sz="8479" b="1">
                <a:solidFill>
                  <a:srgbClr val="F8F5ED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Homework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03656" y="4560748"/>
            <a:ext cx="12666363" cy="286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 spc="676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Due next lesson:</a:t>
            </a:r>
          </a:p>
          <a:p>
            <a:pPr algn="ctr">
              <a:lnSpc>
                <a:spcPts val="5740"/>
              </a:lnSpc>
            </a:pPr>
            <a:r>
              <a:rPr lang="en-US" sz="4100" spc="676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Prepare a poster about one of the holidays in English-speaking countries with pictures and short descriptions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50939">
            <a:off x="13915319" y="-1335129"/>
            <a:ext cx="6687961" cy="5300209"/>
          </a:xfrm>
          <a:custGeom>
            <a:avLst/>
            <a:gdLst/>
            <a:ahLst/>
            <a:cxnLst/>
            <a:rect l="l" t="t" r="r" b="b"/>
            <a:pathLst>
              <a:path w="6687961" h="5300209">
                <a:moveTo>
                  <a:pt x="0" y="0"/>
                </a:moveTo>
                <a:lnTo>
                  <a:pt x="6687962" y="0"/>
                </a:lnTo>
                <a:lnTo>
                  <a:pt x="6687962" y="5300210"/>
                </a:lnTo>
                <a:lnTo>
                  <a:pt x="0" y="5300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227470">
            <a:off x="-2316373" y="4618492"/>
            <a:ext cx="7639883" cy="8315519"/>
          </a:xfrm>
          <a:custGeom>
            <a:avLst/>
            <a:gdLst/>
            <a:ahLst/>
            <a:cxnLst/>
            <a:rect l="l" t="t" r="r" b="b"/>
            <a:pathLst>
              <a:path w="7639883" h="8315519">
                <a:moveTo>
                  <a:pt x="0" y="0"/>
                </a:moveTo>
                <a:lnTo>
                  <a:pt x="7639883" y="0"/>
                </a:lnTo>
                <a:lnTo>
                  <a:pt x="7639883" y="8315519"/>
                </a:lnTo>
                <a:lnTo>
                  <a:pt x="0" y="8315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8132">
            <a:off x="4486265" y="4545157"/>
            <a:ext cx="7220558" cy="2229347"/>
          </a:xfrm>
          <a:custGeom>
            <a:avLst/>
            <a:gdLst/>
            <a:ahLst/>
            <a:cxnLst/>
            <a:rect l="l" t="t" r="r" b="b"/>
            <a:pathLst>
              <a:path w="7220558" h="2229347">
                <a:moveTo>
                  <a:pt x="0" y="0"/>
                </a:moveTo>
                <a:lnTo>
                  <a:pt x="7220559" y="0"/>
                </a:lnTo>
                <a:lnTo>
                  <a:pt x="7220559" y="2229347"/>
                </a:lnTo>
                <a:lnTo>
                  <a:pt x="0" y="2229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29982" y="1597511"/>
            <a:ext cx="11649827" cy="284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3"/>
              </a:lnSpc>
            </a:pPr>
            <a:r>
              <a:rPr lang="en-US" sz="8479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See you</a:t>
            </a:r>
          </a:p>
          <a:p>
            <a:pPr marL="0" lvl="0" indent="0" algn="ctr">
              <a:lnSpc>
                <a:spcPts val="11023"/>
              </a:lnSpc>
            </a:pPr>
            <a:r>
              <a:rPr lang="en-US" sz="8479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next lesson!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9526">
            <a:off x="10689836" y="-333725"/>
            <a:ext cx="7485538" cy="4144485"/>
          </a:xfrm>
          <a:custGeom>
            <a:avLst/>
            <a:gdLst/>
            <a:ahLst/>
            <a:cxnLst/>
            <a:rect l="l" t="t" r="r" b="b"/>
            <a:pathLst>
              <a:path w="10083843" h="4978897">
                <a:moveTo>
                  <a:pt x="0" y="0"/>
                </a:moveTo>
                <a:lnTo>
                  <a:pt x="10083842" y="0"/>
                </a:lnTo>
                <a:lnTo>
                  <a:pt x="10083842" y="4978897"/>
                </a:lnTo>
                <a:lnTo>
                  <a:pt x="0" y="4978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276696">
            <a:off x="-969163" y="7421271"/>
            <a:ext cx="6873159" cy="4553468"/>
          </a:xfrm>
          <a:custGeom>
            <a:avLst/>
            <a:gdLst/>
            <a:ahLst/>
            <a:cxnLst/>
            <a:rect l="l" t="t" r="r" b="b"/>
            <a:pathLst>
              <a:path w="6873159" h="4553468">
                <a:moveTo>
                  <a:pt x="0" y="0"/>
                </a:moveTo>
                <a:lnTo>
                  <a:pt x="6873159" y="0"/>
                </a:lnTo>
                <a:lnTo>
                  <a:pt x="6873159" y="4553467"/>
                </a:lnTo>
                <a:lnTo>
                  <a:pt x="0" y="4553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8132">
            <a:off x="10609346" y="8077868"/>
            <a:ext cx="7646520" cy="2360863"/>
          </a:xfrm>
          <a:custGeom>
            <a:avLst/>
            <a:gdLst/>
            <a:ahLst/>
            <a:cxnLst/>
            <a:rect l="l" t="t" r="r" b="b"/>
            <a:pathLst>
              <a:path w="7646520" h="2360863">
                <a:moveTo>
                  <a:pt x="0" y="0"/>
                </a:moveTo>
                <a:lnTo>
                  <a:pt x="7646520" y="0"/>
                </a:lnTo>
                <a:lnTo>
                  <a:pt x="7646520" y="2360864"/>
                </a:lnTo>
                <a:lnTo>
                  <a:pt x="0" y="2360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1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19086" y="4157406"/>
            <a:ext cx="11649827" cy="143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sz="3499" b="1">
                <a:solidFill>
                  <a:srgbClr val="BF7343"/>
                </a:solidFill>
                <a:latin typeface="Hatton Bold"/>
                <a:ea typeface="Hatton Bold"/>
                <a:cs typeface="Hatton Bold"/>
                <a:sym typeface="Hatton Bold"/>
              </a:rPr>
              <a:t>Holidays and traditions in English-speaking countries.</a:t>
            </a:r>
          </a:p>
          <a:p>
            <a:pPr marL="0" lvl="0" indent="0" algn="ctr">
              <a:lnSpc>
                <a:spcPts val="2079"/>
              </a:lnSpc>
            </a:pPr>
            <a:endParaRPr lang="en-US" sz="3499" b="1">
              <a:solidFill>
                <a:srgbClr val="BF7343"/>
              </a:solidFill>
              <a:latin typeface="Hatton Bold"/>
              <a:ea typeface="Hatton Bold"/>
              <a:cs typeface="Hatton Bold"/>
              <a:sym typeface="Hatto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319086" y="5384011"/>
            <a:ext cx="10688086" cy="175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i="1" spc="330">
                <a:solidFill>
                  <a:srgbClr val="CB997E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 </a:t>
            </a:r>
          </a:p>
          <a:p>
            <a:pPr algn="ctr">
              <a:lnSpc>
                <a:spcPts val="2800"/>
              </a:lnSpc>
            </a:pPr>
            <a:r>
              <a:rPr lang="en-US" sz="2000" b="1" i="1" spc="330">
                <a:solidFill>
                  <a:srgbClr val="CB997E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The magic of holidays is in the spirit</a:t>
            </a:r>
          </a:p>
          <a:p>
            <a:pPr algn="ctr">
              <a:lnSpc>
                <a:spcPts val="2800"/>
              </a:lnSpc>
            </a:pPr>
            <a:r>
              <a:rPr lang="en-US" sz="2000" b="1" i="1" spc="330">
                <a:solidFill>
                  <a:srgbClr val="CB997E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of togetherness and the joy of giving.</a:t>
            </a:r>
          </a:p>
          <a:p>
            <a:pPr algn="ctr">
              <a:lnSpc>
                <a:spcPts val="5740"/>
              </a:lnSpc>
            </a:pPr>
            <a:endParaRPr lang="en-US" sz="2000" b="1" i="1" spc="330">
              <a:solidFill>
                <a:srgbClr val="CB997E"/>
              </a:solidFill>
              <a:latin typeface="Livvic Bold Italics"/>
              <a:ea typeface="Livvic Bold Italics"/>
              <a:cs typeface="Livvic Bold Italics"/>
              <a:sym typeface="Livvic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18921" y="933274"/>
            <a:ext cx="3358035" cy="4410044"/>
            <a:chOff x="0" y="0"/>
            <a:chExt cx="11151951" cy="146456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51950" cy="14645649"/>
            </a:xfrm>
            <a:custGeom>
              <a:avLst/>
              <a:gdLst/>
              <a:ahLst/>
              <a:cxnLst/>
              <a:rect l="l" t="t" r="r" b="b"/>
              <a:pathLst>
                <a:path w="11151950" h="14645649">
                  <a:moveTo>
                    <a:pt x="1084715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4340849"/>
                  </a:lnTo>
                  <a:cubicBezTo>
                    <a:pt x="0" y="14509758"/>
                    <a:pt x="135890" y="14645649"/>
                    <a:pt x="304800" y="14645649"/>
                  </a:cubicBezTo>
                  <a:lnTo>
                    <a:pt x="10847150" y="14645649"/>
                  </a:lnTo>
                  <a:cubicBezTo>
                    <a:pt x="11016060" y="14645649"/>
                    <a:pt x="11151950" y="14509758"/>
                    <a:pt x="11151950" y="14340849"/>
                  </a:cubicBezTo>
                  <a:lnTo>
                    <a:pt x="11151950" y="304800"/>
                  </a:lnTo>
                  <a:cubicBezTo>
                    <a:pt x="11151950" y="135890"/>
                    <a:pt x="11016060" y="0"/>
                    <a:pt x="10847150" y="0"/>
                  </a:cubicBezTo>
                  <a:close/>
                </a:path>
              </a:pathLst>
            </a:custGeom>
            <a:solidFill>
              <a:srgbClr val="DDBEA9">
                <a:alpha val="5882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418886" y="933274"/>
            <a:ext cx="3530700" cy="4410044"/>
            <a:chOff x="0" y="0"/>
            <a:chExt cx="11151951" cy="139294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51950" cy="13929416"/>
            </a:xfrm>
            <a:custGeom>
              <a:avLst/>
              <a:gdLst/>
              <a:ahLst/>
              <a:cxnLst/>
              <a:rect l="l" t="t" r="r" b="b"/>
              <a:pathLst>
                <a:path w="11151950" h="13929416">
                  <a:moveTo>
                    <a:pt x="1084715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624616"/>
                  </a:lnTo>
                  <a:cubicBezTo>
                    <a:pt x="0" y="13793527"/>
                    <a:pt x="135890" y="13929416"/>
                    <a:pt x="304800" y="13929416"/>
                  </a:cubicBezTo>
                  <a:lnTo>
                    <a:pt x="10847150" y="13929416"/>
                  </a:lnTo>
                  <a:cubicBezTo>
                    <a:pt x="11016060" y="13929416"/>
                    <a:pt x="11151950" y="13793527"/>
                    <a:pt x="11151950" y="13624616"/>
                  </a:cubicBezTo>
                  <a:lnTo>
                    <a:pt x="11151950" y="304800"/>
                  </a:lnTo>
                  <a:cubicBezTo>
                    <a:pt x="11151950" y="135890"/>
                    <a:pt x="11016060" y="0"/>
                    <a:pt x="10847150" y="0"/>
                  </a:cubicBezTo>
                  <a:close/>
                </a:path>
              </a:pathLst>
            </a:custGeom>
            <a:solidFill>
              <a:srgbClr val="DDBEA9">
                <a:alpha val="5882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575911" y="480187"/>
            <a:ext cx="3494195" cy="4364448"/>
            <a:chOff x="0" y="0"/>
            <a:chExt cx="11151951" cy="139294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51950" cy="13929416"/>
            </a:xfrm>
            <a:custGeom>
              <a:avLst/>
              <a:gdLst/>
              <a:ahLst/>
              <a:cxnLst/>
              <a:rect l="l" t="t" r="r" b="b"/>
              <a:pathLst>
                <a:path w="11151950" h="13929416">
                  <a:moveTo>
                    <a:pt x="1084715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624616"/>
                  </a:lnTo>
                  <a:cubicBezTo>
                    <a:pt x="0" y="13793527"/>
                    <a:pt x="135890" y="13929416"/>
                    <a:pt x="304800" y="13929416"/>
                  </a:cubicBezTo>
                  <a:lnTo>
                    <a:pt x="10847150" y="13929416"/>
                  </a:lnTo>
                  <a:cubicBezTo>
                    <a:pt x="11016060" y="13929416"/>
                    <a:pt x="11151950" y="13793527"/>
                    <a:pt x="11151950" y="13624616"/>
                  </a:cubicBezTo>
                  <a:lnTo>
                    <a:pt x="11151950" y="304800"/>
                  </a:lnTo>
                  <a:cubicBezTo>
                    <a:pt x="11151950" y="135890"/>
                    <a:pt x="11016060" y="0"/>
                    <a:pt x="10847150" y="0"/>
                  </a:cubicBezTo>
                  <a:close/>
                </a:path>
              </a:pathLst>
            </a:custGeom>
            <a:solidFill>
              <a:srgbClr val="DDBEA9">
                <a:alpha val="58824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70092" y="480187"/>
            <a:ext cx="3530700" cy="4410044"/>
            <a:chOff x="0" y="0"/>
            <a:chExt cx="11151951" cy="139294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51950" cy="13929416"/>
            </a:xfrm>
            <a:custGeom>
              <a:avLst/>
              <a:gdLst/>
              <a:ahLst/>
              <a:cxnLst/>
              <a:rect l="l" t="t" r="r" b="b"/>
              <a:pathLst>
                <a:path w="11151950" h="13929416">
                  <a:moveTo>
                    <a:pt x="1084715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624616"/>
                  </a:lnTo>
                  <a:cubicBezTo>
                    <a:pt x="0" y="13793527"/>
                    <a:pt x="135890" y="13929416"/>
                    <a:pt x="304800" y="13929416"/>
                  </a:cubicBezTo>
                  <a:lnTo>
                    <a:pt x="10847150" y="13929416"/>
                  </a:lnTo>
                  <a:cubicBezTo>
                    <a:pt x="11016060" y="13929416"/>
                    <a:pt x="11151950" y="13793527"/>
                    <a:pt x="11151950" y="13624616"/>
                  </a:cubicBezTo>
                  <a:lnTo>
                    <a:pt x="11151950" y="304800"/>
                  </a:lnTo>
                  <a:cubicBezTo>
                    <a:pt x="11151950" y="135890"/>
                    <a:pt x="11016060" y="0"/>
                    <a:pt x="10847150" y="0"/>
                  </a:cubicBezTo>
                  <a:close/>
                </a:path>
              </a:pathLst>
            </a:custGeom>
            <a:solidFill>
              <a:srgbClr val="DDBEA9">
                <a:alpha val="58824"/>
              </a:srgbClr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869082" y="756434"/>
            <a:ext cx="2737745" cy="3857550"/>
          </a:xfrm>
          <a:custGeom>
            <a:avLst/>
            <a:gdLst/>
            <a:ahLst/>
            <a:cxnLst/>
            <a:rect l="l" t="t" r="r" b="b"/>
            <a:pathLst>
              <a:path w="2737745" h="3857550">
                <a:moveTo>
                  <a:pt x="0" y="0"/>
                </a:moveTo>
                <a:lnTo>
                  <a:pt x="2737745" y="0"/>
                </a:lnTo>
                <a:lnTo>
                  <a:pt x="2737745" y="3857551"/>
                </a:lnTo>
                <a:lnTo>
                  <a:pt x="0" y="3857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102" b="-3986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575911" y="5438744"/>
            <a:ext cx="3530700" cy="4410044"/>
            <a:chOff x="0" y="0"/>
            <a:chExt cx="11151951" cy="139294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151950" cy="13929416"/>
            </a:xfrm>
            <a:custGeom>
              <a:avLst/>
              <a:gdLst/>
              <a:ahLst/>
              <a:cxnLst/>
              <a:rect l="l" t="t" r="r" b="b"/>
              <a:pathLst>
                <a:path w="11151950" h="13929416">
                  <a:moveTo>
                    <a:pt x="1084715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624616"/>
                  </a:lnTo>
                  <a:cubicBezTo>
                    <a:pt x="0" y="13793527"/>
                    <a:pt x="135890" y="13929416"/>
                    <a:pt x="304800" y="13929416"/>
                  </a:cubicBezTo>
                  <a:lnTo>
                    <a:pt x="10847150" y="13929416"/>
                  </a:lnTo>
                  <a:cubicBezTo>
                    <a:pt x="11016060" y="13929416"/>
                    <a:pt x="11151950" y="13793527"/>
                    <a:pt x="11151950" y="13624616"/>
                  </a:cubicBezTo>
                  <a:lnTo>
                    <a:pt x="11151950" y="304800"/>
                  </a:lnTo>
                  <a:cubicBezTo>
                    <a:pt x="11151950" y="135890"/>
                    <a:pt x="11016060" y="0"/>
                    <a:pt x="10847150" y="0"/>
                  </a:cubicBezTo>
                  <a:close/>
                </a:path>
              </a:pathLst>
            </a:custGeom>
            <a:solidFill>
              <a:srgbClr val="DDBEA9">
                <a:alpha val="58824"/>
              </a:srgbClr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925571" y="5698971"/>
            <a:ext cx="2732720" cy="3889591"/>
          </a:xfrm>
          <a:custGeom>
            <a:avLst/>
            <a:gdLst/>
            <a:ahLst/>
            <a:cxnLst/>
            <a:rect l="l" t="t" r="r" b="b"/>
            <a:pathLst>
              <a:path w="2732720" h="3889591">
                <a:moveTo>
                  <a:pt x="0" y="0"/>
                </a:moveTo>
                <a:lnTo>
                  <a:pt x="2732719" y="0"/>
                </a:lnTo>
                <a:lnTo>
                  <a:pt x="2732719" y="3889591"/>
                </a:lnTo>
                <a:lnTo>
                  <a:pt x="0" y="3889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10" r="-7659" b="-10204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172289" y="5662601"/>
            <a:ext cx="3378524" cy="4410044"/>
            <a:chOff x="0" y="0"/>
            <a:chExt cx="10671292" cy="139294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671292" cy="13929416"/>
            </a:xfrm>
            <a:custGeom>
              <a:avLst/>
              <a:gdLst/>
              <a:ahLst/>
              <a:cxnLst/>
              <a:rect l="l" t="t" r="r" b="b"/>
              <a:pathLst>
                <a:path w="10671292" h="13929416">
                  <a:moveTo>
                    <a:pt x="1036649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624616"/>
                  </a:lnTo>
                  <a:cubicBezTo>
                    <a:pt x="0" y="13793527"/>
                    <a:pt x="135890" y="13929416"/>
                    <a:pt x="304800" y="13929416"/>
                  </a:cubicBezTo>
                  <a:lnTo>
                    <a:pt x="10366492" y="13929416"/>
                  </a:lnTo>
                  <a:cubicBezTo>
                    <a:pt x="10535402" y="13929416"/>
                    <a:pt x="10671292" y="13793527"/>
                    <a:pt x="10671292" y="13624616"/>
                  </a:cubicBezTo>
                  <a:lnTo>
                    <a:pt x="10671292" y="304800"/>
                  </a:lnTo>
                  <a:cubicBezTo>
                    <a:pt x="10671292" y="135890"/>
                    <a:pt x="10535402" y="0"/>
                    <a:pt x="10366492" y="0"/>
                  </a:cubicBezTo>
                  <a:close/>
                </a:path>
              </a:pathLst>
            </a:custGeom>
            <a:solidFill>
              <a:srgbClr val="DDBEA9">
                <a:alpha val="58824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5528085" y="5801511"/>
            <a:ext cx="2672085" cy="3889591"/>
          </a:xfrm>
          <a:custGeom>
            <a:avLst/>
            <a:gdLst/>
            <a:ahLst/>
            <a:cxnLst/>
            <a:rect l="l" t="t" r="r" b="b"/>
            <a:pathLst>
              <a:path w="2672085" h="3889591">
                <a:moveTo>
                  <a:pt x="0" y="0"/>
                </a:moveTo>
                <a:lnTo>
                  <a:pt x="2672085" y="0"/>
                </a:lnTo>
                <a:lnTo>
                  <a:pt x="2672085" y="3889591"/>
                </a:lnTo>
                <a:lnTo>
                  <a:pt x="0" y="3889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2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956649" y="717616"/>
            <a:ext cx="2732720" cy="3889591"/>
          </a:xfrm>
          <a:custGeom>
            <a:avLst/>
            <a:gdLst/>
            <a:ahLst/>
            <a:cxnLst/>
            <a:rect l="l" t="t" r="r" b="b"/>
            <a:pathLst>
              <a:path w="2732720" h="3889591">
                <a:moveTo>
                  <a:pt x="0" y="0"/>
                </a:moveTo>
                <a:lnTo>
                  <a:pt x="2732720" y="0"/>
                </a:lnTo>
                <a:lnTo>
                  <a:pt x="2732720" y="3889591"/>
                </a:lnTo>
                <a:lnTo>
                  <a:pt x="0" y="3889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2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41512" y="1193501"/>
            <a:ext cx="2732720" cy="3889591"/>
          </a:xfrm>
          <a:custGeom>
            <a:avLst/>
            <a:gdLst/>
            <a:ahLst/>
            <a:cxnLst/>
            <a:rect l="l" t="t" r="r" b="b"/>
            <a:pathLst>
              <a:path w="2732720" h="3889591">
                <a:moveTo>
                  <a:pt x="0" y="0"/>
                </a:moveTo>
                <a:lnTo>
                  <a:pt x="2732720" y="0"/>
                </a:lnTo>
                <a:lnTo>
                  <a:pt x="2732720" y="3889590"/>
                </a:lnTo>
                <a:lnTo>
                  <a:pt x="0" y="3889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642" r="-7717" b="-7523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45076" y="5490025"/>
            <a:ext cx="3530700" cy="4410044"/>
            <a:chOff x="0" y="0"/>
            <a:chExt cx="11151951" cy="1392941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51950" cy="13929416"/>
            </a:xfrm>
            <a:custGeom>
              <a:avLst/>
              <a:gdLst/>
              <a:ahLst/>
              <a:cxnLst/>
              <a:rect l="l" t="t" r="r" b="b"/>
              <a:pathLst>
                <a:path w="11151950" h="13929416">
                  <a:moveTo>
                    <a:pt x="1084715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624616"/>
                  </a:lnTo>
                  <a:cubicBezTo>
                    <a:pt x="0" y="13793527"/>
                    <a:pt x="135890" y="13929416"/>
                    <a:pt x="304800" y="13929416"/>
                  </a:cubicBezTo>
                  <a:lnTo>
                    <a:pt x="10847150" y="13929416"/>
                  </a:lnTo>
                  <a:cubicBezTo>
                    <a:pt x="11016060" y="13929416"/>
                    <a:pt x="11151950" y="13793527"/>
                    <a:pt x="11151950" y="13624616"/>
                  </a:cubicBezTo>
                  <a:lnTo>
                    <a:pt x="11151950" y="304800"/>
                  </a:lnTo>
                  <a:cubicBezTo>
                    <a:pt x="11151950" y="135890"/>
                    <a:pt x="11016060" y="0"/>
                    <a:pt x="10847150" y="0"/>
                  </a:cubicBezTo>
                  <a:close/>
                </a:path>
              </a:pathLst>
            </a:custGeom>
            <a:solidFill>
              <a:srgbClr val="DDBEA9">
                <a:alpha val="58824"/>
              </a:srgbClr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869082" y="5750252"/>
            <a:ext cx="2732720" cy="3889591"/>
          </a:xfrm>
          <a:custGeom>
            <a:avLst/>
            <a:gdLst/>
            <a:ahLst/>
            <a:cxnLst/>
            <a:rect l="l" t="t" r="r" b="b"/>
            <a:pathLst>
              <a:path w="2732720" h="3889591">
                <a:moveTo>
                  <a:pt x="0" y="0"/>
                </a:moveTo>
                <a:lnTo>
                  <a:pt x="2732719" y="0"/>
                </a:lnTo>
                <a:lnTo>
                  <a:pt x="2732719" y="3889591"/>
                </a:lnTo>
                <a:lnTo>
                  <a:pt x="0" y="3889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230" b="-14130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825174" y="1193501"/>
            <a:ext cx="2721849" cy="3926077"/>
          </a:xfrm>
          <a:custGeom>
            <a:avLst/>
            <a:gdLst/>
            <a:ahLst/>
            <a:cxnLst/>
            <a:rect l="l" t="t" r="r" b="b"/>
            <a:pathLst>
              <a:path w="2721849" h="3926077">
                <a:moveTo>
                  <a:pt x="0" y="0"/>
                </a:moveTo>
                <a:lnTo>
                  <a:pt x="2721848" y="0"/>
                </a:lnTo>
                <a:lnTo>
                  <a:pt x="2721848" y="3926076"/>
                </a:lnTo>
                <a:lnTo>
                  <a:pt x="0" y="3926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3643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126454" y="5528125"/>
            <a:ext cx="3469694" cy="4333844"/>
            <a:chOff x="0" y="0"/>
            <a:chExt cx="11151951" cy="1392941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151950" cy="13929416"/>
            </a:xfrm>
            <a:custGeom>
              <a:avLst/>
              <a:gdLst/>
              <a:ahLst/>
              <a:cxnLst/>
              <a:rect l="l" t="t" r="r" b="b"/>
              <a:pathLst>
                <a:path w="11151950" h="13929416">
                  <a:moveTo>
                    <a:pt x="1084715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624616"/>
                  </a:lnTo>
                  <a:cubicBezTo>
                    <a:pt x="0" y="13793527"/>
                    <a:pt x="135890" y="13929416"/>
                    <a:pt x="304800" y="13929416"/>
                  </a:cubicBezTo>
                  <a:lnTo>
                    <a:pt x="10847150" y="13929416"/>
                  </a:lnTo>
                  <a:cubicBezTo>
                    <a:pt x="11016060" y="13929416"/>
                    <a:pt x="11151950" y="13793527"/>
                    <a:pt x="11151950" y="13624616"/>
                  </a:cubicBezTo>
                  <a:lnTo>
                    <a:pt x="11151950" y="304800"/>
                  </a:lnTo>
                  <a:cubicBezTo>
                    <a:pt x="11151950" y="135890"/>
                    <a:pt x="11016060" y="0"/>
                    <a:pt x="10847150" y="0"/>
                  </a:cubicBezTo>
                  <a:close/>
                </a:path>
              </a:pathLst>
            </a:custGeom>
            <a:solidFill>
              <a:srgbClr val="DDBEA9">
                <a:alpha val="58824"/>
              </a:srgbClr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10454330" y="5750252"/>
            <a:ext cx="2762220" cy="3889591"/>
          </a:xfrm>
          <a:custGeom>
            <a:avLst/>
            <a:gdLst/>
            <a:ahLst/>
            <a:cxnLst/>
            <a:rect l="l" t="t" r="r" b="b"/>
            <a:pathLst>
              <a:path w="2762220" h="3889591">
                <a:moveTo>
                  <a:pt x="0" y="0"/>
                </a:moveTo>
                <a:lnTo>
                  <a:pt x="2762220" y="0"/>
                </a:lnTo>
                <a:lnTo>
                  <a:pt x="2762220" y="3889591"/>
                </a:lnTo>
                <a:lnTo>
                  <a:pt x="0" y="38895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7418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685942" y="-87790"/>
            <a:ext cx="8916117" cy="110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36"/>
              </a:lnSpc>
            </a:pPr>
            <a:r>
              <a:rPr lang="en-US" sz="6489" b="1">
                <a:solidFill>
                  <a:srgbClr val="F8F5ED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Holidays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2104469" y="4220746"/>
            <a:ext cx="8251964" cy="92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endParaRPr/>
          </a:p>
          <a:p>
            <a:pPr algn="ctr">
              <a:lnSpc>
                <a:spcPts val="3739"/>
              </a:lnSpc>
            </a:pPr>
            <a:r>
              <a:rPr lang="en-US" sz="2671" b="1" spc="440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Christmas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021512" y="4629626"/>
            <a:ext cx="8251964" cy="92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endParaRPr/>
          </a:p>
          <a:p>
            <a:pPr algn="ctr">
              <a:lnSpc>
                <a:spcPts val="3739"/>
              </a:lnSpc>
            </a:pPr>
            <a:r>
              <a:rPr lang="en-US" sz="2671" b="1" spc="440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Boxing Day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547022" y="4629626"/>
            <a:ext cx="8251964" cy="92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endParaRPr/>
          </a:p>
          <a:p>
            <a:pPr algn="ctr">
              <a:lnSpc>
                <a:spcPts val="3739"/>
              </a:lnSpc>
            </a:pPr>
            <a:r>
              <a:rPr lang="en-US" sz="2671" b="1" spc="440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St. Valentine's Day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06537" y="4300321"/>
            <a:ext cx="8251964" cy="92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endParaRPr/>
          </a:p>
          <a:p>
            <a:pPr algn="ctr">
              <a:lnSpc>
                <a:spcPts val="3739"/>
              </a:lnSpc>
            </a:pPr>
            <a:r>
              <a:rPr lang="en-US" sz="2671" b="1" spc="440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Easter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-1890540" y="9201150"/>
            <a:ext cx="8251964" cy="92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endParaRPr/>
          </a:p>
          <a:p>
            <a:pPr algn="ctr">
              <a:lnSpc>
                <a:spcPts val="3739"/>
              </a:lnSpc>
            </a:pPr>
            <a:r>
              <a:rPr lang="en-US" sz="2671" b="1" spc="440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Patrick's Day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15015" y="9201150"/>
            <a:ext cx="8251964" cy="92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endParaRPr/>
          </a:p>
          <a:p>
            <a:pPr algn="ctr">
              <a:lnSpc>
                <a:spcPts val="3739"/>
              </a:lnSpc>
            </a:pPr>
            <a:r>
              <a:rPr lang="en-US" sz="2671" b="1" spc="440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Thanksgiving Day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35319" y="9149891"/>
            <a:ext cx="8251964" cy="92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endParaRPr/>
          </a:p>
          <a:p>
            <a:pPr algn="ctr">
              <a:lnSpc>
                <a:spcPts val="3739"/>
              </a:lnSpc>
            </a:pPr>
            <a:r>
              <a:rPr lang="en-US" sz="2671" b="1" spc="440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New Year's Day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262353" y="9149891"/>
            <a:ext cx="8251964" cy="92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endParaRPr/>
          </a:p>
          <a:p>
            <a:pPr algn="ctr">
              <a:lnSpc>
                <a:spcPts val="3739"/>
              </a:lnSpc>
            </a:pPr>
            <a:r>
              <a:rPr lang="en-US" sz="2671" b="1" spc="440">
                <a:solidFill>
                  <a:srgbClr val="F8F5ED"/>
                </a:solidFill>
                <a:latin typeface="Livvic Bold"/>
                <a:ea typeface="Livvic Bold"/>
                <a:cs typeface="Livvic Bold"/>
                <a:sym typeface="Livvic Bold"/>
              </a:rPr>
              <a:t>Halloween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920133" y="1267478"/>
            <a:ext cx="14365005" cy="263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1"/>
              </a:lnSpc>
            </a:pPr>
            <a:r>
              <a:rPr lang="en-US" sz="4562" b="1">
                <a:solidFill>
                  <a:srgbClr val="6B705C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Checking homework</a:t>
            </a:r>
          </a:p>
          <a:p>
            <a:pPr marL="0" lvl="0" indent="0" algn="ctr">
              <a:lnSpc>
                <a:spcPts val="15035"/>
              </a:lnSpc>
            </a:pPr>
            <a:endParaRPr lang="en-US" sz="4562" b="1">
              <a:solidFill>
                <a:srgbClr val="6B705C"/>
              </a:solidFill>
              <a:latin typeface="Hatton Ultra-Bold"/>
              <a:ea typeface="Hatton Ultra-Bold"/>
              <a:cs typeface="Hatton Ultra-Bold"/>
              <a:sym typeface="Hatton Ultra-Bold"/>
            </a:endParaRP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0" y="4170309"/>
            <a:ext cx="13232606" cy="6078590"/>
            <a:chOff x="0" y="0"/>
            <a:chExt cx="20494092" cy="94142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94092" cy="9414259"/>
            </a:xfrm>
            <a:custGeom>
              <a:avLst/>
              <a:gdLst/>
              <a:ahLst/>
              <a:cxnLst/>
              <a:rect l="l" t="t" r="r" b="b"/>
              <a:pathLst>
                <a:path w="20494092" h="9414259">
                  <a:moveTo>
                    <a:pt x="2018929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09459"/>
                  </a:lnTo>
                  <a:cubicBezTo>
                    <a:pt x="0" y="9278369"/>
                    <a:pt x="135890" y="9414259"/>
                    <a:pt x="304800" y="9414259"/>
                  </a:cubicBezTo>
                  <a:lnTo>
                    <a:pt x="20189292" y="9414259"/>
                  </a:lnTo>
                  <a:cubicBezTo>
                    <a:pt x="20358202" y="9414259"/>
                    <a:pt x="20494092" y="9278369"/>
                    <a:pt x="20494092" y="9109459"/>
                  </a:cubicBezTo>
                  <a:lnTo>
                    <a:pt x="20494092" y="304800"/>
                  </a:lnTo>
                  <a:cubicBezTo>
                    <a:pt x="20494092" y="135890"/>
                    <a:pt x="20358202" y="0"/>
                    <a:pt x="20189292" y="0"/>
                  </a:cubicBezTo>
                  <a:close/>
                </a:path>
              </a:pathLst>
            </a:custGeom>
            <a:solidFill>
              <a:srgbClr val="B7B7A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46076" y="4518475"/>
            <a:ext cx="12666363" cy="538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endParaRPr dirty="0"/>
          </a:p>
          <a:p>
            <a:pPr algn="l">
              <a:lnSpc>
                <a:spcPts val="3920"/>
              </a:lnSpc>
            </a:pPr>
            <a:r>
              <a:rPr lang="en-US" sz="2800" spc="462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-Many people paint their front door red in…</a:t>
            </a:r>
          </a:p>
          <a:p>
            <a:pPr algn="l">
              <a:lnSpc>
                <a:spcPts val="3920"/>
              </a:lnSpc>
            </a:pPr>
            <a:r>
              <a:rPr lang="en-US" sz="2800" spc="462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-People jump off the chair at midnight in…</a:t>
            </a:r>
          </a:p>
          <a:p>
            <a:pPr algn="l">
              <a:lnSpc>
                <a:spcPts val="3920"/>
              </a:lnSpc>
            </a:pPr>
            <a:r>
              <a:rPr lang="en-US" sz="2800" spc="462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-People eat 12 grapes at midnight in…</a:t>
            </a:r>
          </a:p>
          <a:p>
            <a:pPr algn="l">
              <a:lnSpc>
                <a:spcPts val="3920"/>
              </a:lnSpc>
            </a:pPr>
            <a:r>
              <a:rPr lang="en-US" sz="2800" spc="462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-A tall dark-haired man with a piece of coal brings good luck in…</a:t>
            </a:r>
          </a:p>
          <a:p>
            <a:pPr algn="l">
              <a:lnSpc>
                <a:spcPts val="3920"/>
              </a:lnSpc>
            </a:pPr>
            <a:r>
              <a:rPr lang="en-US" sz="2800" spc="462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-People hide their knives in…</a:t>
            </a:r>
          </a:p>
          <a:p>
            <a:pPr algn="l">
              <a:lnSpc>
                <a:spcPts val="3920"/>
              </a:lnSpc>
            </a:pPr>
            <a:r>
              <a:rPr lang="en-US" sz="2800" spc="462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-People smash plates down on their </a:t>
            </a:r>
            <a:r>
              <a:rPr lang="en-US" sz="2800" spc="462" dirty="0" err="1" smtClean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neighbours`</a:t>
            </a:r>
            <a:r>
              <a:rPr lang="en-US" sz="2800" spc="462" dirty="0" smtClean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800" spc="462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doorsteps in….</a:t>
            </a:r>
          </a:p>
          <a:p>
            <a:pPr algn="ctr">
              <a:lnSpc>
                <a:spcPts val="5740"/>
              </a:lnSpc>
            </a:pPr>
            <a:endParaRPr lang="en-US" sz="2800" spc="462" dirty="0">
              <a:solidFill>
                <a:srgbClr val="F8F5ED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6" name="Freeform 6"/>
          <p:cNvSpPr/>
          <p:nvPr/>
        </p:nvSpPr>
        <p:spPr>
          <a:xfrm rot="291163">
            <a:off x="9128900" y="-1208909"/>
            <a:ext cx="10378174" cy="5124223"/>
          </a:xfrm>
          <a:custGeom>
            <a:avLst/>
            <a:gdLst/>
            <a:ahLst/>
            <a:cxnLst/>
            <a:rect l="l" t="t" r="r" b="b"/>
            <a:pathLst>
              <a:path w="10378174" h="5124223">
                <a:moveTo>
                  <a:pt x="0" y="0"/>
                </a:moveTo>
                <a:lnTo>
                  <a:pt x="10378174" y="0"/>
                </a:lnTo>
                <a:lnTo>
                  <a:pt x="10378174" y="5124223"/>
                </a:lnTo>
                <a:lnTo>
                  <a:pt x="0" y="5124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40776" y="325560"/>
            <a:ext cx="8031685" cy="135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428">
                <a:solidFill>
                  <a:srgbClr val="24221C"/>
                </a:solidFill>
                <a:latin typeface="Livvic"/>
                <a:ea typeface="Livvic"/>
                <a:cs typeface="Livvic"/>
                <a:sym typeface="Livvic"/>
              </a:rPr>
              <a:t>Read and continue my sentences using information from the text you`ve just read. (Ex.2, p.67)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/>
          <p:nvPr/>
        </p:nvGrpSpPr>
        <p:grpSpPr>
          <a:xfrm rot="-10800000">
            <a:off x="8972722" y="9484439"/>
            <a:ext cx="9066242" cy="509640"/>
            <a:chOff x="0" y="0"/>
            <a:chExt cx="20494092" cy="9414259"/>
          </a:xfrm>
        </p:grpSpPr>
        <p:sp>
          <p:nvSpPr>
            <p:cNvPr id="13" name="Freeform 4"/>
            <p:cNvSpPr/>
            <p:nvPr/>
          </p:nvSpPr>
          <p:spPr>
            <a:xfrm>
              <a:off x="0" y="0"/>
              <a:ext cx="20494092" cy="9414259"/>
            </a:xfrm>
            <a:custGeom>
              <a:avLst/>
              <a:gdLst/>
              <a:ahLst/>
              <a:cxnLst/>
              <a:rect l="l" t="t" r="r" b="b"/>
              <a:pathLst>
                <a:path w="20494092" h="9414259">
                  <a:moveTo>
                    <a:pt x="2018929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09459"/>
                  </a:lnTo>
                  <a:cubicBezTo>
                    <a:pt x="0" y="9278369"/>
                    <a:pt x="135890" y="9414259"/>
                    <a:pt x="304800" y="9414259"/>
                  </a:cubicBezTo>
                  <a:lnTo>
                    <a:pt x="20189292" y="9414259"/>
                  </a:lnTo>
                  <a:cubicBezTo>
                    <a:pt x="20358202" y="9414259"/>
                    <a:pt x="20494092" y="9278369"/>
                    <a:pt x="20494092" y="9109459"/>
                  </a:cubicBezTo>
                  <a:lnTo>
                    <a:pt x="20494092" y="304800"/>
                  </a:lnTo>
                  <a:cubicBezTo>
                    <a:pt x="20494092" y="135890"/>
                    <a:pt x="20358202" y="0"/>
                    <a:pt x="20189292" y="0"/>
                  </a:cubicBezTo>
                  <a:close/>
                </a:path>
              </a:pathLst>
            </a:custGeom>
            <a:solidFill>
              <a:srgbClr val="B7B7A4"/>
            </a:solidFill>
          </p:spPr>
        </p:sp>
      </p:grpSp>
      <p:sp>
        <p:nvSpPr>
          <p:cNvPr id="2" name="Freeform 2"/>
          <p:cNvSpPr/>
          <p:nvPr/>
        </p:nvSpPr>
        <p:spPr>
          <a:xfrm>
            <a:off x="-2267206" y="-1810893"/>
            <a:ext cx="7100397" cy="7728323"/>
          </a:xfrm>
          <a:custGeom>
            <a:avLst/>
            <a:gdLst/>
            <a:ahLst/>
            <a:cxnLst/>
            <a:rect l="l" t="t" r="r" b="b"/>
            <a:pathLst>
              <a:path w="7100397" h="7728323">
                <a:moveTo>
                  <a:pt x="0" y="0"/>
                </a:moveTo>
                <a:lnTo>
                  <a:pt x="7100397" y="0"/>
                </a:lnTo>
                <a:lnTo>
                  <a:pt x="7100397" y="7728323"/>
                </a:lnTo>
                <a:lnTo>
                  <a:pt x="0" y="7728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33191" y="21535"/>
            <a:ext cx="990917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52"/>
              </a:lnSpc>
            </a:pPr>
            <a:r>
              <a:rPr lang="en-US" sz="5271" b="1" dirty="0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Watching the video </a:t>
            </a:r>
            <a:r>
              <a:rPr lang="en-US" sz="5271" b="1" dirty="0" smtClean="0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(“Holidays”)</a:t>
            </a:r>
            <a:endParaRPr lang="en-US" sz="5271" b="1" dirty="0">
              <a:solidFill>
                <a:srgbClr val="BF7343"/>
              </a:solidFill>
              <a:latin typeface="Hatton Ultra-Bold"/>
              <a:ea typeface="Hatton Ultra-Bold"/>
              <a:cs typeface="Hatton Ultra-Bold"/>
              <a:sym typeface="Hatton Ultra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670977" y="8959559"/>
            <a:ext cx="6319162" cy="4186445"/>
          </a:xfrm>
          <a:custGeom>
            <a:avLst/>
            <a:gdLst/>
            <a:ahLst/>
            <a:cxnLst/>
            <a:rect l="l" t="t" r="r" b="b"/>
            <a:pathLst>
              <a:path w="6319162" h="4186445">
                <a:moveTo>
                  <a:pt x="0" y="0"/>
                </a:moveTo>
                <a:lnTo>
                  <a:pt x="6319161" y="0"/>
                </a:lnTo>
                <a:lnTo>
                  <a:pt x="6319161" y="4186445"/>
                </a:lnTo>
                <a:lnTo>
                  <a:pt x="0" y="4186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10800000">
            <a:off x="4735111" y="2424384"/>
            <a:ext cx="9812001" cy="6681740"/>
            <a:chOff x="0" y="0"/>
            <a:chExt cx="15196405" cy="103483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96406" cy="10348392"/>
            </a:xfrm>
            <a:custGeom>
              <a:avLst/>
              <a:gdLst/>
              <a:ahLst/>
              <a:cxnLst/>
              <a:rect l="l" t="t" r="r" b="b"/>
              <a:pathLst>
                <a:path w="15196406" h="10348392">
                  <a:moveTo>
                    <a:pt x="1489160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0043592"/>
                  </a:lnTo>
                  <a:cubicBezTo>
                    <a:pt x="0" y="10212502"/>
                    <a:pt x="135890" y="10348392"/>
                    <a:pt x="304800" y="10348392"/>
                  </a:cubicBezTo>
                  <a:lnTo>
                    <a:pt x="14891606" y="10348392"/>
                  </a:lnTo>
                  <a:cubicBezTo>
                    <a:pt x="15060515" y="10348392"/>
                    <a:pt x="15196406" y="10212502"/>
                    <a:pt x="15196406" y="10043592"/>
                  </a:cubicBezTo>
                  <a:lnTo>
                    <a:pt x="15196406" y="304800"/>
                  </a:lnTo>
                  <a:cubicBezTo>
                    <a:pt x="15196406" y="135890"/>
                    <a:pt x="15060515" y="0"/>
                    <a:pt x="14891606" y="0"/>
                  </a:cubicBezTo>
                  <a:close/>
                </a:path>
              </a:pathLst>
            </a:custGeom>
            <a:solidFill>
              <a:srgbClr val="DDBEA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97829" y="538606"/>
            <a:ext cx="3907713" cy="272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428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True or False exercise.</a:t>
            </a:r>
          </a:p>
          <a:p>
            <a:pPr algn="ctr">
              <a:lnSpc>
                <a:spcPts val="3639"/>
              </a:lnSpc>
            </a:pPr>
            <a:endParaRPr lang="en-US" sz="2599" spc="428" dirty="0">
              <a:solidFill>
                <a:srgbClr val="F8F5ED"/>
              </a:solidFill>
              <a:latin typeface="Livvic"/>
              <a:ea typeface="Livvic"/>
              <a:cs typeface="Livvic"/>
              <a:sym typeface="Livvic"/>
            </a:endParaRPr>
          </a:p>
          <a:p>
            <a:pPr algn="l">
              <a:lnSpc>
                <a:spcPts val="3639"/>
              </a:lnSpc>
            </a:pPr>
            <a:r>
              <a:rPr lang="en-US" sz="2599" spc="428" dirty="0">
                <a:solidFill>
                  <a:srgbClr val="F8F5ED"/>
                </a:solidFill>
                <a:latin typeface="Livvic"/>
                <a:ea typeface="Livvic"/>
                <a:cs typeface="Livvic"/>
                <a:sym typeface="Livvic"/>
              </a:rPr>
              <a:t>Mark whether the statement is true or false.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48520" y="2769157"/>
            <a:ext cx="8585185" cy="5935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504" lvl="1" indent="-279252" algn="l">
              <a:lnSpc>
                <a:spcPts val="3621"/>
              </a:lnSpc>
              <a:buFont typeface="Arial"/>
              <a:buChar char="•"/>
            </a:pPr>
            <a:r>
              <a:rPr lang="en-US" sz="2586" spc="426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On holidays people celebrate important events.</a:t>
            </a:r>
          </a:p>
          <a:p>
            <a:pPr marL="558504" lvl="1" indent="-279252" algn="l">
              <a:lnSpc>
                <a:spcPts val="3621"/>
              </a:lnSpc>
              <a:buFont typeface="Arial"/>
              <a:buChar char="•"/>
            </a:pPr>
            <a:r>
              <a:rPr lang="en-US" sz="2586" spc="426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Celebrating holidays people like to be alone.</a:t>
            </a:r>
          </a:p>
          <a:p>
            <a:pPr marL="558504" lvl="1" indent="-279252" algn="l">
              <a:lnSpc>
                <a:spcPts val="3621"/>
              </a:lnSpc>
              <a:buFont typeface="Arial"/>
              <a:buChar char="•"/>
            </a:pPr>
            <a:r>
              <a:rPr lang="en-US" sz="2586" spc="426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The narrator usually buys greeting cards for her parents.</a:t>
            </a:r>
          </a:p>
          <a:p>
            <a:pPr marL="558504" lvl="1" indent="-279252" algn="l">
              <a:lnSpc>
                <a:spcPts val="3621"/>
              </a:lnSpc>
              <a:buFont typeface="Arial"/>
              <a:buChar char="•"/>
            </a:pPr>
            <a:r>
              <a:rPr lang="en-US" sz="2586" spc="426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The narrator celebrates New Year and Easter with her friends.</a:t>
            </a:r>
          </a:p>
          <a:p>
            <a:pPr marL="558504" lvl="1" indent="-279252" algn="l">
              <a:lnSpc>
                <a:spcPts val="3621"/>
              </a:lnSpc>
              <a:buFont typeface="Arial"/>
              <a:buChar char="•"/>
            </a:pPr>
            <a:r>
              <a:rPr lang="en-US" sz="2586" spc="426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We decorate the New Year Tree and give presents to each other.</a:t>
            </a:r>
          </a:p>
          <a:p>
            <a:pPr marL="558504" lvl="1" indent="-279252" algn="l">
              <a:lnSpc>
                <a:spcPts val="3621"/>
              </a:lnSpc>
              <a:buFont typeface="Arial"/>
              <a:buChar char="•"/>
            </a:pPr>
            <a:r>
              <a:rPr lang="en-US" sz="2586" spc="426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On Easter the girl visits her grandparents.</a:t>
            </a:r>
          </a:p>
          <a:p>
            <a:pPr marL="558504" lvl="1" indent="-279252" algn="l">
              <a:lnSpc>
                <a:spcPts val="3621"/>
              </a:lnSpc>
              <a:buFont typeface="Arial"/>
              <a:buChar char="•"/>
            </a:pPr>
            <a:r>
              <a:rPr lang="en-US" sz="2586" spc="426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On Easter they eat pudding.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972722" y="9554593"/>
            <a:ext cx="910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https://www.youtube.com/watch?si=BD48Vyk_ktGweUpP&amp;v=_zQAW3l0Tkk&amp;feature=youtu.be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1857" y="9430135"/>
            <a:ext cx="4244239" cy="493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39"/>
              </a:lnSpc>
            </a:pPr>
            <a:r>
              <a:rPr lang="en-US" b="1" spc="42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click on the following link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763065" y="1808177"/>
            <a:ext cx="5415308" cy="7646885"/>
            <a:chOff x="0" y="0"/>
            <a:chExt cx="7916327" cy="111785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16327" cy="11178539"/>
            </a:xfrm>
            <a:custGeom>
              <a:avLst/>
              <a:gdLst/>
              <a:ahLst/>
              <a:cxnLst/>
              <a:rect l="l" t="t" r="r" b="b"/>
              <a:pathLst>
                <a:path w="7916327" h="11178539">
                  <a:moveTo>
                    <a:pt x="7611527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0873739"/>
                  </a:lnTo>
                  <a:cubicBezTo>
                    <a:pt x="0" y="11042649"/>
                    <a:pt x="135890" y="11178539"/>
                    <a:pt x="304800" y="11178539"/>
                  </a:cubicBezTo>
                  <a:lnTo>
                    <a:pt x="7611527" y="11178539"/>
                  </a:lnTo>
                  <a:cubicBezTo>
                    <a:pt x="7780437" y="11178539"/>
                    <a:pt x="7916327" y="11042649"/>
                    <a:pt x="7916327" y="10873739"/>
                  </a:cubicBezTo>
                  <a:lnTo>
                    <a:pt x="7916327" y="304800"/>
                  </a:lnTo>
                  <a:cubicBezTo>
                    <a:pt x="7916327" y="135890"/>
                    <a:pt x="7780437" y="0"/>
                    <a:pt x="76115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rot="-10659431" flipH="1" flipV="1">
            <a:off x="11570099" y="-133061"/>
            <a:ext cx="5861788" cy="2894258"/>
          </a:xfrm>
          <a:custGeom>
            <a:avLst/>
            <a:gdLst/>
            <a:ahLst/>
            <a:cxnLst/>
            <a:rect l="l" t="t" r="r" b="b"/>
            <a:pathLst>
              <a:path w="5861788" h="2894258">
                <a:moveTo>
                  <a:pt x="5861788" y="2894258"/>
                </a:moveTo>
                <a:lnTo>
                  <a:pt x="0" y="2894258"/>
                </a:lnTo>
                <a:lnTo>
                  <a:pt x="0" y="0"/>
                </a:lnTo>
                <a:lnTo>
                  <a:pt x="5861788" y="0"/>
                </a:lnTo>
                <a:lnTo>
                  <a:pt x="5861788" y="289425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644322" y="780292"/>
          <a:ext cx="5023557" cy="789432"/>
        </p:xfrm>
        <a:graphic>
          <a:graphicData uri="http://schemas.openxmlformats.org/drawingml/2006/table">
            <a:tbl>
              <a:tblPr/>
              <a:tblGrid>
                <a:gridCol w="456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6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52046" y="1904242"/>
          <a:ext cx="2751666" cy="789432"/>
        </p:xfrm>
        <a:graphic>
          <a:graphicData uri="http://schemas.openxmlformats.org/drawingml/2006/table">
            <a:tbl>
              <a:tblPr/>
              <a:tblGrid>
                <a:gridCol w="458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644322" y="3028192"/>
          <a:ext cx="2758530" cy="789432"/>
        </p:xfrm>
        <a:graphic>
          <a:graphicData uri="http://schemas.openxmlformats.org/drawingml/2006/table">
            <a:tbl>
              <a:tblPr/>
              <a:tblGrid>
                <a:gridCol w="45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9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9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644322" y="4267200"/>
          <a:ext cx="3206042" cy="789432"/>
        </p:xfrm>
        <a:graphic>
          <a:graphicData uri="http://schemas.openxmlformats.org/drawingml/2006/table">
            <a:tbl>
              <a:tblPr/>
              <a:tblGrid>
                <a:gridCol w="458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0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0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8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644322" y="5491740"/>
          <a:ext cx="1842912" cy="789432"/>
        </p:xfrm>
        <a:graphic>
          <a:graphicData uri="http://schemas.openxmlformats.org/drawingml/2006/table">
            <a:tbl>
              <a:tblPr/>
              <a:tblGrid>
                <a:gridCol w="46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0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652046" y="6729990"/>
          <a:ext cx="3660424" cy="789432"/>
        </p:xfrm>
        <a:graphic>
          <a:graphicData uri="http://schemas.openxmlformats.org/drawingml/2006/table">
            <a:tbl>
              <a:tblPr/>
              <a:tblGrid>
                <a:gridCol w="457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5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5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5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5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652046" y="7968240"/>
          <a:ext cx="1842912" cy="789432"/>
        </p:xfrm>
        <a:graphic>
          <a:graphicData uri="http://schemas.openxmlformats.org/drawingml/2006/table">
            <a:tbl>
              <a:tblPr/>
              <a:tblGrid>
                <a:gridCol w="46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0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652046" y="9206490"/>
          <a:ext cx="2297290" cy="789432"/>
        </p:xfrm>
        <a:graphic>
          <a:graphicData uri="http://schemas.openxmlformats.org/drawingml/2006/table">
            <a:tbl>
              <a:tblPr/>
              <a:tblGrid>
                <a:gridCol w="459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9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9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 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Livvic"/>
                          <a:ea typeface="Livvic"/>
                          <a:cs typeface="Livvic"/>
                          <a:sym typeface="Livvic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15827379" y="7040629"/>
            <a:ext cx="1950786" cy="3042161"/>
          </a:xfrm>
          <a:custGeom>
            <a:avLst/>
            <a:gdLst/>
            <a:ahLst/>
            <a:cxnLst/>
            <a:rect l="l" t="t" r="r" b="b"/>
            <a:pathLst>
              <a:path w="1950786" h="3042161">
                <a:moveTo>
                  <a:pt x="0" y="0"/>
                </a:moveTo>
                <a:lnTo>
                  <a:pt x="1950785" y="0"/>
                </a:lnTo>
                <a:lnTo>
                  <a:pt x="1950785" y="3042161"/>
                </a:lnTo>
                <a:lnTo>
                  <a:pt x="0" y="30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65252" y="3217711"/>
            <a:ext cx="7410936" cy="512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114" lvl="1" indent="-241057" algn="l">
              <a:lnSpc>
                <a:spcPts val="3126"/>
              </a:lnSpc>
              <a:buFont typeface="Arial"/>
              <a:buChar char="•"/>
            </a:pPr>
            <a:r>
              <a:rPr lang="en-US" sz="2233" spc="368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1) An old man with a big bag of presents. </a:t>
            </a:r>
          </a:p>
          <a:p>
            <a:pPr marL="482114" lvl="1" indent="-241057" algn="l">
              <a:lnSpc>
                <a:spcPts val="3126"/>
              </a:lnSpc>
              <a:buFont typeface="Arial"/>
              <a:buChar char="•"/>
            </a:pPr>
            <a:r>
              <a:rPr lang="en-US" sz="2233" spc="368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2)The main dish on Thanksgiving Day. </a:t>
            </a:r>
          </a:p>
          <a:p>
            <a:pPr marL="482114" lvl="1" indent="-241057" algn="l">
              <a:lnSpc>
                <a:spcPts val="3126"/>
              </a:lnSpc>
              <a:buFont typeface="Arial"/>
              <a:buChar char="•"/>
            </a:pPr>
            <a:r>
              <a:rPr lang="en-US" sz="2233" spc="368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3)People sing these songs on Christmas. </a:t>
            </a:r>
          </a:p>
          <a:p>
            <a:pPr marL="482114" lvl="1" indent="-241057" algn="l">
              <a:lnSpc>
                <a:spcPts val="3126"/>
              </a:lnSpc>
              <a:buFont typeface="Arial"/>
              <a:buChar char="•"/>
            </a:pPr>
            <a:r>
              <a:rPr lang="en-US" sz="2233" spc="368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4)The British eat it on Christmas. </a:t>
            </a:r>
          </a:p>
          <a:p>
            <a:pPr marL="482114" lvl="1" indent="-241057" algn="l">
              <a:lnSpc>
                <a:spcPts val="3126"/>
              </a:lnSpc>
              <a:buFont typeface="Arial"/>
              <a:buChar char="•"/>
            </a:pPr>
            <a:r>
              <a:rPr lang="en-US" sz="2233" spc="368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5)People decorate it with candles. </a:t>
            </a:r>
          </a:p>
          <a:p>
            <a:pPr marL="482114" lvl="1" indent="-241057" algn="l">
              <a:lnSpc>
                <a:spcPts val="3126"/>
              </a:lnSpc>
              <a:buFont typeface="Arial"/>
              <a:buChar char="•"/>
            </a:pPr>
            <a:r>
              <a:rPr lang="en-US" sz="2233" spc="368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6) You decorate you room with them before party. </a:t>
            </a:r>
          </a:p>
          <a:p>
            <a:pPr marL="482114" lvl="1" indent="-241057" algn="l">
              <a:lnSpc>
                <a:spcPts val="3126"/>
              </a:lnSpc>
              <a:buFont typeface="Arial"/>
              <a:buChar char="•"/>
            </a:pPr>
            <a:r>
              <a:rPr lang="en-US" sz="2233" spc="368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7) You decorate your Christmas Tree with them. </a:t>
            </a:r>
          </a:p>
          <a:p>
            <a:pPr marL="482114" lvl="1" indent="-241057" algn="l">
              <a:lnSpc>
                <a:spcPts val="3126"/>
              </a:lnSpc>
              <a:buFont typeface="Arial"/>
              <a:buChar char="•"/>
            </a:pPr>
            <a:r>
              <a:rPr lang="en-US" sz="2233" spc="368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8) The English eat hot cross buns and chocolate eggs on this holiday. </a:t>
            </a:r>
          </a:p>
          <a:p>
            <a:pPr algn="l">
              <a:lnSpc>
                <a:spcPts val="3126"/>
              </a:lnSpc>
            </a:pPr>
            <a:endParaRPr lang="en-US" sz="2233" spc="368">
              <a:solidFill>
                <a:srgbClr val="6B705C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885216" y="4176147"/>
            <a:ext cx="583138" cy="876300"/>
          </a:xfrm>
          <a:custGeom>
            <a:avLst/>
            <a:gdLst/>
            <a:ahLst/>
            <a:cxnLst/>
            <a:rect l="l" t="t" r="r" b="b"/>
            <a:pathLst>
              <a:path w="583138" h="876300">
                <a:moveTo>
                  <a:pt x="0" y="0"/>
                </a:moveTo>
                <a:lnTo>
                  <a:pt x="583138" y="0"/>
                </a:lnTo>
                <a:lnTo>
                  <a:pt x="583138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747743" y="311747"/>
            <a:ext cx="5185205" cy="153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7"/>
              </a:lnSpc>
            </a:pPr>
            <a:r>
              <a:rPr lang="en-US" sz="4445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Pause for the rest (holiday trains)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791" y="963558"/>
            <a:ext cx="259556" cy="4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2671" spc="44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791" y="2241780"/>
            <a:ext cx="259556" cy="4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2671" spc="44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2791" y="3209753"/>
            <a:ext cx="259556" cy="4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2671" spc="44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791" y="4484932"/>
            <a:ext cx="259556" cy="4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2671" spc="44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2791" y="5760110"/>
            <a:ext cx="259556" cy="4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2671" spc="44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2791" y="6911551"/>
            <a:ext cx="259556" cy="4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2671" spc="44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2791" y="8186729"/>
            <a:ext cx="259556" cy="4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2671" spc="44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2791" y="9461908"/>
            <a:ext cx="259556" cy="4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2671" spc="44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8</a:t>
            </a:r>
          </a:p>
        </p:txBody>
      </p:sp>
      <p:sp>
        <p:nvSpPr>
          <p:cNvPr id="25" name="Freeform 25"/>
          <p:cNvSpPr/>
          <p:nvPr/>
        </p:nvSpPr>
        <p:spPr>
          <a:xfrm>
            <a:off x="3402852" y="2941324"/>
            <a:ext cx="583138" cy="876300"/>
          </a:xfrm>
          <a:custGeom>
            <a:avLst/>
            <a:gdLst/>
            <a:ahLst/>
            <a:cxnLst/>
            <a:rect l="l" t="t" r="r" b="b"/>
            <a:pathLst>
              <a:path w="583138" h="876300">
                <a:moveTo>
                  <a:pt x="0" y="0"/>
                </a:moveTo>
                <a:lnTo>
                  <a:pt x="583138" y="0"/>
                </a:lnTo>
                <a:lnTo>
                  <a:pt x="583138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402852" y="1817374"/>
            <a:ext cx="583138" cy="876300"/>
          </a:xfrm>
          <a:custGeom>
            <a:avLst/>
            <a:gdLst/>
            <a:ahLst/>
            <a:cxnLst/>
            <a:rect l="l" t="t" r="r" b="b"/>
            <a:pathLst>
              <a:path w="583138" h="876300">
                <a:moveTo>
                  <a:pt x="0" y="0"/>
                </a:moveTo>
                <a:lnTo>
                  <a:pt x="583138" y="0"/>
                </a:lnTo>
                <a:lnTo>
                  <a:pt x="583138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690124" y="693424"/>
            <a:ext cx="583138" cy="876300"/>
          </a:xfrm>
          <a:custGeom>
            <a:avLst/>
            <a:gdLst/>
            <a:ahLst/>
            <a:cxnLst/>
            <a:rect l="l" t="t" r="r" b="b"/>
            <a:pathLst>
              <a:path w="583138" h="876300">
                <a:moveTo>
                  <a:pt x="0" y="0"/>
                </a:moveTo>
                <a:lnTo>
                  <a:pt x="583138" y="0"/>
                </a:lnTo>
                <a:lnTo>
                  <a:pt x="583138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507018" y="5411784"/>
            <a:ext cx="583138" cy="876300"/>
          </a:xfrm>
          <a:custGeom>
            <a:avLst/>
            <a:gdLst/>
            <a:ahLst/>
            <a:cxnLst/>
            <a:rect l="l" t="t" r="r" b="b"/>
            <a:pathLst>
              <a:path w="583138" h="876300">
                <a:moveTo>
                  <a:pt x="0" y="0"/>
                </a:moveTo>
                <a:lnTo>
                  <a:pt x="583138" y="0"/>
                </a:lnTo>
                <a:lnTo>
                  <a:pt x="583138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380523" y="6643122"/>
            <a:ext cx="583138" cy="876300"/>
          </a:xfrm>
          <a:custGeom>
            <a:avLst/>
            <a:gdLst/>
            <a:ahLst/>
            <a:cxnLst/>
            <a:rect l="l" t="t" r="r" b="b"/>
            <a:pathLst>
              <a:path w="583138" h="876300">
                <a:moveTo>
                  <a:pt x="0" y="0"/>
                </a:moveTo>
                <a:lnTo>
                  <a:pt x="583138" y="0"/>
                </a:lnTo>
                <a:lnTo>
                  <a:pt x="583138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505514" y="7871037"/>
            <a:ext cx="583138" cy="876300"/>
          </a:xfrm>
          <a:custGeom>
            <a:avLst/>
            <a:gdLst/>
            <a:ahLst/>
            <a:cxnLst/>
            <a:rect l="l" t="t" r="r" b="b"/>
            <a:pathLst>
              <a:path w="583138" h="876300">
                <a:moveTo>
                  <a:pt x="0" y="0"/>
                </a:moveTo>
                <a:lnTo>
                  <a:pt x="583138" y="0"/>
                </a:lnTo>
                <a:lnTo>
                  <a:pt x="583138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955256" y="9119622"/>
            <a:ext cx="583138" cy="876300"/>
          </a:xfrm>
          <a:custGeom>
            <a:avLst/>
            <a:gdLst/>
            <a:ahLst/>
            <a:cxnLst/>
            <a:rect l="l" t="t" r="r" b="b"/>
            <a:pathLst>
              <a:path w="583138" h="876300">
                <a:moveTo>
                  <a:pt x="0" y="0"/>
                </a:moveTo>
                <a:lnTo>
                  <a:pt x="583138" y="0"/>
                </a:lnTo>
                <a:lnTo>
                  <a:pt x="583138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5018" y="7496743"/>
            <a:ext cx="5487435" cy="4348792"/>
          </a:xfrm>
          <a:custGeom>
            <a:avLst/>
            <a:gdLst/>
            <a:ahLst/>
            <a:cxnLst/>
            <a:rect l="l" t="t" r="r" b="b"/>
            <a:pathLst>
              <a:path w="5487435" h="4348792">
                <a:moveTo>
                  <a:pt x="0" y="0"/>
                </a:moveTo>
                <a:lnTo>
                  <a:pt x="5487436" y="0"/>
                </a:lnTo>
                <a:lnTo>
                  <a:pt x="5487436" y="4348792"/>
                </a:lnTo>
                <a:lnTo>
                  <a:pt x="0" y="4348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16992" y="-505716"/>
            <a:ext cx="7315200" cy="3611880"/>
          </a:xfrm>
          <a:custGeom>
            <a:avLst/>
            <a:gdLst/>
            <a:ahLst/>
            <a:cxnLst/>
            <a:rect l="l" t="t" r="r" b="b"/>
            <a:pathLst>
              <a:path w="7315200" h="3611880">
                <a:moveTo>
                  <a:pt x="0" y="0"/>
                </a:moveTo>
                <a:lnTo>
                  <a:pt x="7315200" y="0"/>
                </a:lnTo>
                <a:lnTo>
                  <a:pt x="7315200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0488">
            <a:off x="5634673" y="8377587"/>
            <a:ext cx="7646520" cy="2360863"/>
          </a:xfrm>
          <a:custGeom>
            <a:avLst/>
            <a:gdLst/>
            <a:ahLst/>
            <a:cxnLst/>
            <a:rect l="l" t="t" r="r" b="b"/>
            <a:pathLst>
              <a:path w="7646520" h="2360863">
                <a:moveTo>
                  <a:pt x="0" y="0"/>
                </a:moveTo>
                <a:lnTo>
                  <a:pt x="7646520" y="0"/>
                </a:lnTo>
                <a:lnTo>
                  <a:pt x="7646520" y="2360863"/>
                </a:lnTo>
                <a:lnTo>
                  <a:pt x="0" y="2360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1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89413" y="266947"/>
            <a:ext cx="9909174" cy="90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52"/>
              </a:lnSpc>
            </a:pPr>
            <a:r>
              <a:rPr lang="en-US" sz="5271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Matching the words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89083" y="1614342"/>
            <a:ext cx="5720038" cy="701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1)Christmas 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2)Easter     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                                                  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3) Halloween   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                                            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4)Thanksgiving Day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                                    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5)St. Patrick`s Day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                                      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6)St. Valentine`s Day</a:t>
            </a:r>
          </a:p>
          <a:p>
            <a:pPr algn="l">
              <a:lnSpc>
                <a:spcPts val="3946"/>
              </a:lnSpc>
            </a:pPr>
            <a:r>
              <a:rPr lang="en-US" sz="2818" spc="465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                                      7)New Year                                                                          </a:t>
            </a:r>
          </a:p>
          <a:p>
            <a:pPr algn="l">
              <a:lnSpc>
                <a:spcPts val="4346"/>
              </a:lnSpc>
            </a:pPr>
            <a:endParaRPr lang="en-US" sz="2818" spc="465">
              <a:solidFill>
                <a:srgbClr val="6B705C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474720" y="1604817"/>
            <a:ext cx="6784580" cy="7020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a) Roasted Turkey</a:t>
            </a: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b) Green clothes, shamrock     </a:t>
            </a: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                                            </a:t>
            </a: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c) Red cards in the form of the heart</a:t>
            </a:r>
          </a:p>
          <a:p>
            <a:pPr algn="l">
              <a:lnSpc>
                <a:spcPts val="3712"/>
              </a:lnSpc>
            </a:pPr>
            <a:endParaRPr lang="en-US" sz="2651" spc="437">
              <a:solidFill>
                <a:srgbClr val="6B705C"/>
              </a:solidFill>
              <a:latin typeface="Livvic"/>
              <a:ea typeface="Livvic"/>
              <a:cs typeface="Livvic"/>
              <a:sym typeface="Livvic"/>
            </a:endParaRP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d) A green tree </a:t>
            </a: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                              </a:t>
            </a: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e) Hot cross buns</a:t>
            </a:r>
          </a:p>
          <a:p>
            <a:pPr algn="l">
              <a:lnSpc>
                <a:spcPts val="3712"/>
              </a:lnSpc>
            </a:pPr>
            <a:endParaRPr lang="en-US" sz="2651" spc="437">
              <a:solidFill>
                <a:srgbClr val="6B705C"/>
              </a:solidFill>
              <a:latin typeface="Livvic"/>
              <a:ea typeface="Livvic"/>
              <a:cs typeface="Livvic"/>
              <a:sym typeface="Livvic"/>
            </a:endParaRP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f) Jack-o`-lantern  </a:t>
            </a: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                                           </a:t>
            </a:r>
          </a:p>
          <a:p>
            <a:pPr algn="l">
              <a:lnSpc>
                <a:spcPts val="3712"/>
              </a:lnSpc>
            </a:pPr>
            <a:r>
              <a:rPr lang="en-US" sz="2651" spc="437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g) Pudding                                                                      </a:t>
            </a:r>
          </a:p>
          <a:p>
            <a:pPr algn="l">
              <a:lnSpc>
                <a:spcPts val="3712"/>
              </a:lnSpc>
            </a:pPr>
            <a:endParaRPr lang="en-US" sz="2651" spc="437">
              <a:solidFill>
                <a:srgbClr val="6B705C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12968">
            <a:off x="14234109" y="6128902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559337" flipH="1" flipV="1">
            <a:off x="-1565476" y="89898"/>
            <a:ext cx="4813908" cy="2376867"/>
          </a:xfrm>
          <a:custGeom>
            <a:avLst/>
            <a:gdLst/>
            <a:ahLst/>
            <a:cxnLst/>
            <a:rect l="l" t="t" r="r" b="b"/>
            <a:pathLst>
              <a:path w="4813908" h="2376867">
                <a:moveTo>
                  <a:pt x="4813909" y="2376868"/>
                </a:moveTo>
                <a:lnTo>
                  <a:pt x="0" y="2376868"/>
                </a:lnTo>
                <a:lnTo>
                  <a:pt x="0" y="0"/>
                </a:lnTo>
                <a:lnTo>
                  <a:pt x="4813909" y="0"/>
                </a:lnTo>
                <a:lnTo>
                  <a:pt x="4813909" y="237686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545096">
            <a:off x="15926390" y="8266622"/>
            <a:ext cx="3122896" cy="3313418"/>
          </a:xfrm>
          <a:custGeom>
            <a:avLst/>
            <a:gdLst/>
            <a:ahLst/>
            <a:cxnLst/>
            <a:rect l="l" t="t" r="r" b="b"/>
            <a:pathLst>
              <a:path w="3122896" h="3313418">
                <a:moveTo>
                  <a:pt x="0" y="0"/>
                </a:moveTo>
                <a:lnTo>
                  <a:pt x="3122896" y="0"/>
                </a:lnTo>
                <a:lnTo>
                  <a:pt x="3122896" y="3313417"/>
                </a:lnTo>
                <a:lnTo>
                  <a:pt x="0" y="3313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38400" y="1689159"/>
            <a:ext cx="13650156" cy="702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1)I come in December, bring cheer and light, with gifts and trees and Santa in sight.  </a:t>
            </a:r>
          </a:p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2)On the 31st of October I come with witches and ghosts. Children knock on the doors for a treat, in spooky costumes and masks. </a:t>
            </a:r>
          </a:p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3)In November I gather family near with a turkey and a pie. We give thanks to God and share a meal. </a:t>
            </a:r>
          </a:p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4)In spring I come with eggs and fun, a bunny hops and children run. </a:t>
            </a:r>
          </a:p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5)In March I bring a lot of green with shamrocks and luck to be seen. An Irish holiday full of cheer, wearing green we celebrate here.</a:t>
            </a:r>
          </a:p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6)In February I bring hearts and flowers to you. Be mine -I`ll be your Valentine. </a:t>
            </a:r>
          </a:p>
          <a:p>
            <a:pPr algn="l">
              <a:lnSpc>
                <a:spcPts val="3126"/>
              </a:lnSpc>
            </a:pPr>
            <a:endParaRPr lang="en-US" sz="2233" spc="368" dirty="0">
              <a:solidFill>
                <a:srgbClr val="6B705C"/>
              </a:solidFill>
              <a:latin typeface="Livvic"/>
              <a:ea typeface="Livvic"/>
              <a:cs typeface="Livvic"/>
              <a:sym typeface="Livvic"/>
            </a:endParaRPr>
          </a:p>
          <a:p>
            <a:pPr algn="l">
              <a:lnSpc>
                <a:spcPts val="3126"/>
              </a:lnSpc>
            </a:pPr>
            <a:endParaRPr lang="en-US" sz="2233" spc="368" dirty="0">
              <a:solidFill>
                <a:srgbClr val="6B705C"/>
              </a:solidFill>
              <a:latin typeface="Livvic"/>
              <a:ea typeface="Livvic"/>
              <a:cs typeface="Livvic"/>
              <a:sym typeface="Livvic"/>
            </a:endParaRPr>
          </a:p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Making up sentences using such a structure:</a:t>
            </a:r>
          </a:p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New Year`s Day is on the first of January.</a:t>
            </a:r>
          </a:p>
          <a:p>
            <a:pPr algn="l">
              <a:lnSpc>
                <a:spcPts val="3126"/>
              </a:lnSpc>
            </a:pPr>
            <a:r>
              <a:rPr lang="en-US" sz="2233" spc="368" dirty="0">
                <a:solidFill>
                  <a:srgbClr val="6B705C"/>
                </a:solidFill>
                <a:latin typeface="Livvic"/>
                <a:ea typeface="Livvic"/>
                <a:cs typeface="Livvic"/>
                <a:sym typeface="Livvic"/>
              </a:rPr>
              <a:t>(in March, on the twenty-fifth of December, on the fourteenth of February, on the thirty-first of October, on the twenty-fourth of November, in May or April).</a:t>
            </a:r>
          </a:p>
          <a:p>
            <a:pPr algn="l">
              <a:lnSpc>
                <a:spcPts val="3126"/>
              </a:lnSpc>
            </a:pPr>
            <a:endParaRPr lang="en-US" sz="2233" spc="368" dirty="0">
              <a:solidFill>
                <a:srgbClr val="6B705C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705534" y="6044424"/>
            <a:ext cx="628466" cy="554622"/>
          </a:xfrm>
          <a:custGeom>
            <a:avLst/>
            <a:gdLst/>
            <a:ahLst/>
            <a:cxnLst/>
            <a:rect l="l" t="t" r="r" b="b"/>
            <a:pathLst>
              <a:path w="628466" h="554622">
                <a:moveTo>
                  <a:pt x="0" y="0"/>
                </a:moveTo>
                <a:lnTo>
                  <a:pt x="628466" y="0"/>
                </a:lnTo>
                <a:lnTo>
                  <a:pt x="628466" y="554622"/>
                </a:lnTo>
                <a:lnTo>
                  <a:pt x="0" y="554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03693" y="299546"/>
            <a:ext cx="9125998" cy="72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4"/>
              </a:lnSpc>
            </a:pPr>
            <a:r>
              <a:rPr lang="en-US" sz="5579" b="1" dirty="0" smtClean="0">
                <a:solidFill>
                  <a:srgbClr val="A5A58D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Holiday riddles</a:t>
            </a:r>
            <a:endParaRPr lang="en-US" sz="5579" b="1" dirty="0">
              <a:solidFill>
                <a:srgbClr val="A5A58D"/>
              </a:solidFill>
              <a:latin typeface="Hatton Ultra-Bold"/>
              <a:ea typeface="Hatton Ultra-Bold"/>
              <a:cs typeface="Hatton Ultra-Bold"/>
              <a:sym typeface="Hatton Ultra-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29600" y="6044424"/>
            <a:ext cx="628466" cy="554622"/>
          </a:xfrm>
          <a:custGeom>
            <a:avLst/>
            <a:gdLst/>
            <a:ahLst/>
            <a:cxnLst/>
            <a:rect l="l" t="t" r="r" b="b"/>
            <a:pathLst>
              <a:path w="628466" h="554622">
                <a:moveTo>
                  <a:pt x="0" y="0"/>
                </a:moveTo>
                <a:lnTo>
                  <a:pt x="628466" y="0"/>
                </a:lnTo>
                <a:lnTo>
                  <a:pt x="628466" y="554622"/>
                </a:lnTo>
                <a:lnTo>
                  <a:pt x="0" y="554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92000" y="6044424"/>
            <a:ext cx="628466" cy="554622"/>
          </a:xfrm>
          <a:custGeom>
            <a:avLst/>
            <a:gdLst/>
            <a:ahLst/>
            <a:cxnLst/>
            <a:rect l="l" t="t" r="r" b="b"/>
            <a:pathLst>
              <a:path w="628466" h="554622">
                <a:moveTo>
                  <a:pt x="0" y="0"/>
                </a:moveTo>
                <a:lnTo>
                  <a:pt x="628466" y="0"/>
                </a:lnTo>
                <a:lnTo>
                  <a:pt x="628466" y="554622"/>
                </a:lnTo>
                <a:lnTo>
                  <a:pt x="0" y="554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E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40612" y="5910359"/>
            <a:ext cx="7698102" cy="8167747"/>
          </a:xfrm>
          <a:custGeom>
            <a:avLst/>
            <a:gdLst/>
            <a:ahLst/>
            <a:cxnLst/>
            <a:rect l="l" t="t" r="r" b="b"/>
            <a:pathLst>
              <a:path w="7698102" h="8167747">
                <a:moveTo>
                  <a:pt x="0" y="0"/>
                </a:moveTo>
                <a:lnTo>
                  <a:pt x="7698101" y="0"/>
                </a:lnTo>
                <a:lnTo>
                  <a:pt x="7698101" y="8167747"/>
                </a:lnTo>
                <a:lnTo>
                  <a:pt x="0" y="8167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6448">
            <a:off x="-981232" y="-269407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89413" y="3940677"/>
            <a:ext cx="9909174" cy="1771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52"/>
              </a:lnSpc>
            </a:pPr>
            <a:r>
              <a:rPr lang="en-US" sz="5271" b="1">
                <a:solidFill>
                  <a:srgbClr val="BF7343"/>
                </a:solidFill>
                <a:latin typeface="Hatton Ultra-Bold"/>
                <a:ea typeface="Hatton Ultra-Bold"/>
                <a:cs typeface="Hatton Ultra-Bold"/>
                <a:sym typeface="Hatton Ultra-Bold"/>
              </a:rPr>
              <a:t>Summarizing knowledge on holidays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956</Words>
  <Application>Microsoft Office PowerPoint</Application>
  <PresentationFormat>Произвольный</PresentationFormat>
  <Paragraphs>304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Livvic Bold Italics</vt:lpstr>
      <vt:lpstr>Livvic Bold</vt:lpstr>
      <vt:lpstr>Hatton Bold</vt:lpstr>
      <vt:lpstr>Arial</vt:lpstr>
      <vt:lpstr>Livvic</vt:lpstr>
      <vt:lpstr>Hatton Ultra-Bold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Green Classroom Abstract Organic Lesson Presentation</dc:title>
  <dc:creator>Анжела Абакумова</dc:creator>
  <cp:lastModifiedBy>anzhela.abakumova@gmail.com</cp:lastModifiedBy>
  <cp:revision>4</cp:revision>
  <dcterms:created xsi:type="dcterms:W3CDTF">2006-08-16T00:00:00Z</dcterms:created>
  <dcterms:modified xsi:type="dcterms:W3CDTF">2024-11-07T19:59:24Z</dcterms:modified>
  <dc:identifier>DAGV0I5KIxM</dc:identifier>
</cp:coreProperties>
</file>