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56" r:id="rId2"/>
    <p:sldId id="280" r:id="rId3"/>
    <p:sldId id="287" r:id="rId4"/>
    <p:sldId id="290" r:id="rId5"/>
    <p:sldId id="261" r:id="rId6"/>
    <p:sldId id="258" r:id="rId7"/>
    <p:sldId id="295" r:id="rId8"/>
    <p:sldId id="275" r:id="rId9"/>
    <p:sldId id="257" r:id="rId10"/>
    <p:sldId id="263" r:id="rId11"/>
    <p:sldId id="276" r:id="rId12"/>
    <p:sldId id="273" r:id="rId13"/>
    <p:sldId id="277" r:id="rId14"/>
    <p:sldId id="271" r:id="rId15"/>
    <p:sldId id="262" r:id="rId16"/>
    <p:sldId id="260" r:id="rId1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озділ за промовчанням" id="{D5E1A610-8E69-4C8B-B3E0-A8E55A7CB61A}">
          <p14:sldIdLst>
            <p14:sldId id="256"/>
            <p14:sldId id="280"/>
            <p14:sldId id="287"/>
            <p14:sldId id="290"/>
            <p14:sldId id="261"/>
            <p14:sldId id="258"/>
            <p14:sldId id="295"/>
            <p14:sldId id="275"/>
            <p14:sldId id="257"/>
            <p14:sldId id="263"/>
            <p14:sldId id="276"/>
            <p14:sldId id="273"/>
            <p14:sldId id="277"/>
            <p14:sldId id="271"/>
            <p14:sldId id="262"/>
            <p14:sldId id="26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27" autoAdjust="0"/>
    <p:restoredTop sz="94660"/>
  </p:normalViewPr>
  <p:slideViewPr>
    <p:cSldViewPr>
      <p:cViewPr>
        <p:scale>
          <a:sx n="73" d="100"/>
          <a:sy n="73" d="100"/>
        </p:scale>
        <p:origin x="-1670" y="-29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2" d="100"/>
        <a:sy n="9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B149D-853F-44ED-AADC-B80DD1226FC5}" type="datetimeFigureOut">
              <a:rPr lang="uk-UA" smtClean="0"/>
              <a:t>18.02.2023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D1A7D-1012-4E31-A71C-30DB2AC2D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4618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D1A7D-1012-4E31-A71C-30DB2AC2D0EF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1001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D1A7D-1012-4E31-A71C-30DB2AC2D0EF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5953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556B9-885E-4E77-A8B8-1937839D58DE}" type="datetimeFigureOut">
              <a:rPr lang="uk-UA" smtClean="0"/>
              <a:t>18.02.2023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BF20-1262-4CE1-A043-C3772059D40F}" type="slidenum">
              <a:rPr lang="uk-UA" smtClean="0"/>
              <a:t>‹№›</a:t>
            </a:fld>
            <a:endParaRPr lang="uk-UA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556B9-885E-4E77-A8B8-1937839D58DE}" type="datetimeFigureOut">
              <a:rPr lang="uk-UA" smtClean="0"/>
              <a:t>18.02.2023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BF20-1262-4CE1-A043-C3772059D40F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556B9-885E-4E77-A8B8-1937839D58DE}" type="datetimeFigureOut">
              <a:rPr lang="uk-UA" smtClean="0"/>
              <a:t>18.02.2023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BF20-1262-4CE1-A043-C3772059D40F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556B9-885E-4E77-A8B8-1937839D58DE}" type="datetimeFigureOut">
              <a:rPr lang="uk-UA" smtClean="0"/>
              <a:t>18.02.2023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BF20-1262-4CE1-A043-C3772059D40F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556B9-885E-4E77-A8B8-1937839D58DE}" type="datetimeFigureOut">
              <a:rPr lang="uk-UA" smtClean="0"/>
              <a:t>18.02.2023</a:t>
            </a:fld>
            <a:endParaRPr lang="uk-UA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BF20-1262-4CE1-A043-C3772059D40F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556B9-885E-4E77-A8B8-1937839D58DE}" type="datetimeFigureOut">
              <a:rPr lang="uk-UA" smtClean="0"/>
              <a:t>18.02.2023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BF20-1262-4CE1-A043-C3772059D40F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556B9-885E-4E77-A8B8-1937839D58DE}" type="datetimeFigureOut">
              <a:rPr lang="uk-UA" smtClean="0"/>
              <a:t>18.02.2023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BF20-1262-4CE1-A043-C3772059D40F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556B9-885E-4E77-A8B8-1937839D58DE}" type="datetimeFigureOut">
              <a:rPr lang="uk-UA" smtClean="0"/>
              <a:t>18.02.2023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BF20-1262-4CE1-A043-C3772059D40F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556B9-885E-4E77-A8B8-1937839D58DE}" type="datetimeFigureOut">
              <a:rPr lang="uk-UA" smtClean="0"/>
              <a:t>18.02.2023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BF20-1262-4CE1-A043-C3772059D40F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556B9-885E-4E77-A8B8-1937839D58DE}" type="datetimeFigureOut">
              <a:rPr lang="uk-UA" smtClean="0"/>
              <a:t>18.02.2023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BF20-1262-4CE1-A043-C3772059D40F}" type="slidenum">
              <a:rPr lang="uk-UA" smtClean="0"/>
              <a:t>‹№›</a:t>
            </a:fld>
            <a:endParaRPr lang="uk-UA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556B9-885E-4E77-A8B8-1937839D58DE}" type="datetimeFigureOut">
              <a:rPr lang="uk-UA" smtClean="0"/>
              <a:t>18.02.2023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BF20-1262-4CE1-A043-C3772059D40F}" type="slidenum">
              <a:rPr lang="uk-UA" smtClean="0"/>
              <a:t>‹№›</a:t>
            </a:fld>
            <a:endParaRPr lang="uk-UA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7A556B9-885E-4E77-A8B8-1937839D58DE}" type="datetimeFigureOut">
              <a:rPr lang="uk-UA" smtClean="0"/>
              <a:t>18.02.2023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01ABF20-1262-4CE1-A043-C3772059D40F}" type="slidenum">
              <a:rPr lang="uk-UA" smtClean="0"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A0a1sB0Yto" TargetMode="External"/><Relationship Id="rId2" Type="http://schemas.openxmlformats.org/officeDocument/2006/relationships/hyperlink" Target="https://www.youtube.com/watch?v=o_uJZUIBigQ&amp;t=1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1wIBLqKypK8" TargetMode="External"/><Relationship Id="rId5" Type="http://schemas.openxmlformats.org/officeDocument/2006/relationships/hyperlink" Target="https://www.youtube.com/watch?v=suEPH6_dGg8" TargetMode="External"/><Relationship Id="rId4" Type="http://schemas.openxmlformats.org/officeDocument/2006/relationships/hyperlink" Target="https://www.youtube.com/watch?v=sOTFlgdyxTM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yZhZP1km-Y" TargetMode="External"/><Relationship Id="rId2" Type="http://schemas.openxmlformats.org/officeDocument/2006/relationships/hyperlink" Target="https://www.youtube.com/@user-hq6xe7yw8b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padlet.com/larisaonisenko2567/padlet-a7jc4hvqppwe5nyv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UwgZcfZJBI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youtu.be/wuAXOfpjmIY" TargetMode="External"/><Relationship Id="rId4" Type="http://schemas.openxmlformats.org/officeDocument/2006/relationships/hyperlink" Target="https://www.youtube.com/watch?v=PX85TjzrDl0&amp;t=2s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aEMlvV04Hc" TargetMode="External"/><Relationship Id="rId7" Type="http://schemas.openxmlformats.org/officeDocument/2006/relationships/hyperlink" Target="https://www.youtube.com/watch?v=QxRiCJr8X9E&amp;t=11s" TargetMode="External"/><Relationship Id="rId2" Type="http://schemas.openxmlformats.org/officeDocument/2006/relationships/hyperlink" Target="https://youtu.be/PLBvZZtUHZ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fdIvi3arAOM" TargetMode="External"/><Relationship Id="rId5" Type="http://schemas.openxmlformats.org/officeDocument/2006/relationships/hyperlink" Target="https://www.youtube.com/watch?v=wPC1dGK8kec&amp;t=4s" TargetMode="External"/><Relationship Id="rId4" Type="http://schemas.openxmlformats.org/officeDocument/2006/relationships/hyperlink" Target="https://www.youtube.com/watch?v=DLQByfBeE9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0579" y="2132856"/>
            <a:ext cx="468052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« Дистанційне навчання дошкільників     засобами  </a:t>
            </a:r>
            <a:r>
              <a:rPr lang="uk-UA" sz="2400" b="1" dirty="0" err="1" smtClean="0">
                <a:solidFill>
                  <a:schemeClr val="bg1"/>
                </a:solidFill>
              </a:rPr>
              <a:t>медіаресурсів</a:t>
            </a:r>
            <a:r>
              <a:rPr lang="uk-UA" sz="2400" b="1" dirty="0" smtClean="0">
                <a:solidFill>
                  <a:schemeClr val="bg1"/>
                </a:solidFill>
              </a:rPr>
              <a:t>  та соціальних мереж»</a:t>
            </a:r>
          </a:p>
          <a:p>
            <a:pPr algn="ctr"/>
            <a:r>
              <a:rPr lang="uk-UA" b="1" dirty="0"/>
              <a:t>(з власного досвіду роботи</a:t>
            </a:r>
            <a:r>
              <a:rPr lang="uk-UA" b="1" dirty="0" smtClean="0"/>
              <a:t>)</a:t>
            </a:r>
          </a:p>
          <a:p>
            <a:pPr algn="ctr"/>
            <a:endParaRPr lang="uk-UA" b="1" dirty="0"/>
          </a:p>
          <a:p>
            <a:r>
              <a:rPr lang="uk-UA" sz="2400" b="1" dirty="0" smtClean="0"/>
              <a:t> </a:t>
            </a:r>
            <a:r>
              <a:rPr lang="uk-UA" sz="2400" b="1" dirty="0"/>
              <a:t> </a:t>
            </a:r>
            <a:r>
              <a:rPr lang="uk-UA" sz="2400" b="1" dirty="0" smtClean="0"/>
              <a:t>                  </a:t>
            </a:r>
            <a:r>
              <a:rPr lang="uk-UA" b="1" dirty="0" smtClean="0"/>
              <a:t> ЗДО «Малятко» м. Заводське</a:t>
            </a:r>
          </a:p>
          <a:p>
            <a:r>
              <a:rPr lang="uk-UA" b="1" dirty="0" smtClean="0"/>
              <a:t>                           Вихователь: Лариса </a:t>
            </a:r>
            <a:r>
              <a:rPr lang="uk-UA" b="1" dirty="0" err="1" smtClean="0"/>
              <a:t>Онищенко</a:t>
            </a:r>
            <a:r>
              <a:rPr lang="uk-UA" b="1" dirty="0" smtClean="0"/>
              <a:t> </a:t>
            </a:r>
            <a:endParaRPr lang="uk-UA" b="1" dirty="0" smtClean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079196"/>
            <a:ext cx="2951016" cy="1773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512" y="0"/>
            <a:ext cx="2233560" cy="19524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571" y="4472244"/>
            <a:ext cx="3635896" cy="2385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2734"/>
            <a:ext cx="2879008" cy="17720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5054968"/>
            <a:ext cx="2664296" cy="19024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325" y="0"/>
            <a:ext cx="3816424" cy="4581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2957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8723">
        <p:split orient="vert"/>
      </p:transition>
    </mc:Choice>
    <mc:Fallback>
      <p:transition spd="slow" advTm="1872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88640"/>
            <a:ext cx="777686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400" b="1" dirty="0"/>
          </a:p>
          <a:p>
            <a:pPr marL="342900" indent="-342900">
              <a:buFont typeface="Wingdings" pitchFamily="2" charset="2"/>
              <a:buChar char="v"/>
            </a:pPr>
            <a:r>
              <a:rPr lang="uk-UA" sz="2400" b="1" dirty="0" smtClean="0"/>
              <a:t>Дидактичні ігри :</a:t>
            </a:r>
            <a:endParaRPr lang="uk-UA" sz="2000" b="1" dirty="0" smtClean="0"/>
          </a:p>
          <a:p>
            <a:endParaRPr lang="uk-UA" sz="2000" b="1" dirty="0"/>
          </a:p>
          <a:p>
            <a:r>
              <a:rPr lang="uk-UA" sz="2000" dirty="0" smtClean="0"/>
              <a:t>«Скажи лагідно», «Велике -  маленьке», «Що знаходиться вгорі, а що внизу?», «Хто за ялинкою сховався ?»,  «Один - багато», «Хто де живе».</a:t>
            </a:r>
          </a:p>
          <a:p>
            <a:r>
              <a:rPr lang="en-US" sz="2000" b="1" dirty="0">
                <a:solidFill>
                  <a:srgbClr val="FF0000"/>
                </a:solidFill>
                <a:hlinkClick r:id="rId2"/>
              </a:rPr>
              <a:t>https://</a:t>
            </a:r>
            <a:r>
              <a:rPr lang="en-US" sz="2000" b="1" dirty="0" smtClean="0">
                <a:solidFill>
                  <a:srgbClr val="FF0000"/>
                </a:solidFill>
                <a:hlinkClick r:id="rId2"/>
              </a:rPr>
              <a:t>www.youtube.com/watch?v=o_uJZUIBigQ&amp;t=1s</a:t>
            </a:r>
            <a:endParaRPr lang="uk-UA" sz="2000" b="1" dirty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  <a:hlinkClick r:id="rId3"/>
              </a:rPr>
              <a:t>https</a:t>
            </a:r>
            <a:r>
              <a:rPr lang="en-US" sz="2000" b="1" dirty="0">
                <a:solidFill>
                  <a:srgbClr val="FF0000"/>
                </a:solidFill>
                <a:hlinkClick r:id="rId3"/>
              </a:rPr>
              <a:t>://</a:t>
            </a:r>
            <a:r>
              <a:rPr lang="en-US" sz="2000" b="1" dirty="0" smtClean="0">
                <a:solidFill>
                  <a:srgbClr val="FF0000"/>
                </a:solidFill>
                <a:hlinkClick r:id="rId3"/>
              </a:rPr>
              <a:t>www.youtube.com/watch?v=eA0a1sB0Yto</a:t>
            </a:r>
            <a:endParaRPr lang="uk-UA" sz="2000" b="1" dirty="0" smtClean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  <a:hlinkClick r:id="rId4"/>
              </a:rPr>
              <a:t>https</a:t>
            </a:r>
            <a:r>
              <a:rPr lang="en-US" sz="2000" b="1" dirty="0">
                <a:solidFill>
                  <a:srgbClr val="FF0000"/>
                </a:solidFill>
                <a:hlinkClick r:id="rId4"/>
              </a:rPr>
              <a:t>://</a:t>
            </a:r>
            <a:r>
              <a:rPr lang="en-US" sz="2000" b="1" dirty="0" smtClean="0">
                <a:solidFill>
                  <a:srgbClr val="FF0000"/>
                </a:solidFill>
                <a:hlinkClick r:id="rId4"/>
              </a:rPr>
              <a:t>www.youtube.com/watch?v=sOTFlgdyxTM</a:t>
            </a:r>
            <a:endParaRPr lang="uk-UA" sz="2000" b="1" dirty="0">
              <a:solidFill>
                <a:srgbClr val="FF0000"/>
              </a:solidFill>
            </a:endParaRPr>
          </a:p>
          <a:p>
            <a:endParaRPr lang="uk-UA" sz="20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uk-UA" sz="2000" dirty="0"/>
              <a:t>В</a:t>
            </a:r>
            <a:r>
              <a:rPr lang="uk-UA" sz="2000" dirty="0" smtClean="0"/>
              <a:t>иставки дитячих малюнків «Мої перші малюнки».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000" dirty="0" smtClean="0"/>
              <a:t>Фото - акція «Посмішка робить світ добрішим».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000" dirty="0" smtClean="0"/>
              <a:t> </a:t>
            </a:r>
            <a:r>
              <a:rPr lang="uk-UA" sz="2000" dirty="0" err="1" smtClean="0"/>
              <a:t>Портфоліо</a:t>
            </a:r>
            <a:r>
              <a:rPr lang="uk-UA" sz="2000" dirty="0" smtClean="0"/>
              <a:t> малят  молодшої групи 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000" dirty="0" smtClean="0"/>
              <a:t>Розповідання </a:t>
            </a:r>
            <a:r>
              <a:rPr lang="uk-UA" sz="2000" dirty="0"/>
              <a:t>казок : Колобок ,</a:t>
            </a:r>
            <a:r>
              <a:rPr lang="uk-UA" sz="2000" dirty="0" smtClean="0"/>
              <a:t>Рукавичка.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000" dirty="0" smtClean="0"/>
              <a:t>Перегляд повчальних мультиків «Дитячий садок», «Маленькі тварини на фермі», «Йде святий Миколай», «Правила безпечної поведінки для малят».</a:t>
            </a:r>
          </a:p>
          <a:p>
            <a:r>
              <a:rPr lang="en-US" sz="2000" b="1" dirty="0">
                <a:solidFill>
                  <a:srgbClr val="FF0000"/>
                </a:solidFill>
                <a:hlinkClick r:id="rId5"/>
              </a:rPr>
              <a:t>https://</a:t>
            </a:r>
            <a:r>
              <a:rPr lang="en-US" sz="2000" b="1" dirty="0" smtClean="0">
                <a:solidFill>
                  <a:srgbClr val="FF0000"/>
                </a:solidFill>
                <a:hlinkClick r:id="rId5"/>
              </a:rPr>
              <a:t>www.youtube.com/watch?v=suEPH6_dGg8</a:t>
            </a:r>
            <a:endParaRPr lang="uk-UA" sz="2000" b="1" dirty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  <a:hlinkClick r:id="rId6"/>
              </a:rPr>
              <a:t>https</a:t>
            </a:r>
            <a:r>
              <a:rPr lang="en-US" sz="2000" b="1" dirty="0">
                <a:solidFill>
                  <a:srgbClr val="FF0000"/>
                </a:solidFill>
                <a:hlinkClick r:id="rId6"/>
              </a:rPr>
              <a:t>://</a:t>
            </a:r>
            <a:r>
              <a:rPr lang="en-US" sz="2000" b="1" dirty="0" smtClean="0">
                <a:solidFill>
                  <a:srgbClr val="FF0000"/>
                </a:solidFill>
                <a:hlinkClick r:id="rId6"/>
              </a:rPr>
              <a:t>www.youtube.com/watch?v=1wIBLqKypK8</a:t>
            </a:r>
            <a:endParaRPr lang="uk-UA" sz="2000" b="1" dirty="0" smtClean="0">
              <a:solidFill>
                <a:srgbClr val="FF0000"/>
              </a:solidFill>
            </a:endParaRPr>
          </a:p>
          <a:p>
            <a:endParaRPr lang="uk-UA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86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7463">
        <p:split orient="vert"/>
      </p:transition>
    </mc:Choice>
    <mc:Fallback>
      <p:transition spd="slow" advTm="4746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4951750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3. «Самоосвіта».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481"/>
            <a:ext cx="5760640" cy="4259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80928"/>
            <a:ext cx="1647018" cy="34348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274397"/>
            <a:ext cx="3960440" cy="20349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112" y="14482"/>
            <a:ext cx="3347864" cy="2841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697039"/>
            <a:ext cx="2160239" cy="18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2268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512">
        <p:split orient="vert"/>
      </p:transition>
    </mc:Choice>
    <mc:Fallback>
      <p:transition spd="slow" advTm="1351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22644" y="188640"/>
            <a:ext cx="8784976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uk-UA" sz="2400" b="1" dirty="0" err="1" smtClean="0"/>
              <a:t>Вебінари</a:t>
            </a:r>
            <a:r>
              <a:rPr lang="uk-UA" sz="2400" b="1" dirty="0" smtClean="0"/>
              <a:t>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000" dirty="0" smtClean="0"/>
              <a:t>«</a:t>
            </a:r>
            <a:r>
              <a:rPr lang="uk-UA" sz="2000" dirty="0" err="1" smtClean="0"/>
              <a:t>Дошкільнятам-</a:t>
            </a:r>
            <a:r>
              <a:rPr lang="uk-UA" sz="2000" dirty="0" smtClean="0"/>
              <a:t> освіта сталого розвитку».</a:t>
            </a:r>
            <a:endParaRPr lang="uk-UA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uk-UA" sz="2000" dirty="0" smtClean="0"/>
              <a:t>« </a:t>
            </a:r>
            <a:r>
              <a:rPr lang="uk-UA" sz="2000" dirty="0" err="1" smtClean="0"/>
              <a:t>Компютерна</a:t>
            </a:r>
            <a:r>
              <a:rPr lang="uk-UA" sz="2000" dirty="0" smtClean="0"/>
              <a:t> грамота для малят».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000" dirty="0" smtClean="0"/>
              <a:t>«Психологічна підтримка учасників освітнього процесу в умовах воєнних дій».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/>
              <a:t>МІЖНАРОДНА ПЕДАГОГІЧНА ОНЛАЙН – </a:t>
            </a:r>
            <a:r>
              <a:rPr lang="uk-UA" dirty="0" smtClean="0"/>
              <a:t>КОНФЕРЕНЦІЯ.</a:t>
            </a:r>
            <a:endParaRPr lang="uk-UA" dirty="0"/>
          </a:p>
          <a:p>
            <a:r>
              <a:rPr lang="uk-UA" sz="2000" dirty="0"/>
              <a:t>       «Навчання під час війни. Як не допустити освітньої катастрофи».</a:t>
            </a:r>
          </a:p>
          <a:p>
            <a:pPr marL="342900" indent="-342900">
              <a:buFont typeface="Wingdings" pitchFamily="2" charset="2"/>
              <a:buChar char="v"/>
            </a:pPr>
            <a:endParaRPr lang="uk-UA" sz="2400" b="1" dirty="0" smtClean="0"/>
          </a:p>
          <a:p>
            <a:pPr marL="342900" indent="-342900">
              <a:buFont typeface="Wingdings" pitchFamily="2" charset="2"/>
              <a:buChar char="v"/>
            </a:pPr>
            <a:r>
              <a:rPr lang="uk-UA" sz="2400" b="1" dirty="0" smtClean="0"/>
              <a:t>Семінари: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1600" dirty="0" smtClean="0"/>
              <a:t> </a:t>
            </a:r>
            <a:r>
              <a:rPr lang="uk-UA" dirty="0" smtClean="0"/>
              <a:t>ВСЕУКРАЇНСЬКА  ГРОМАДСЬКА ОРГАНІЗАЦІЯ «АСОЦІАЦІЯ ПРАЦІВНИКІВ ДОШКІЛЬНОЇ     ОСВІТИ». </a:t>
            </a:r>
          </a:p>
          <a:p>
            <a:r>
              <a:rPr lang="uk-UA" sz="1600" dirty="0" smtClean="0"/>
              <a:t> ТЕМА: </a:t>
            </a:r>
            <a:r>
              <a:rPr lang="uk-UA" sz="2000" dirty="0" smtClean="0"/>
              <a:t>« Інтелектуальні карти в освітній діяльності ЗДО,управлінні та самоосвіті»</a:t>
            </a:r>
          </a:p>
          <a:p>
            <a:r>
              <a:rPr lang="uk-UA" sz="2000" dirty="0" smtClean="0"/>
              <a:t>Інна Кіндрат. </a:t>
            </a:r>
          </a:p>
          <a:p>
            <a:endParaRPr lang="uk-UA" dirty="0" smtClean="0"/>
          </a:p>
          <a:p>
            <a:endParaRPr lang="uk-UA" dirty="0" smtClean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sz="2000" dirty="0" smtClean="0"/>
              <a:t>Перегляд методичної літератури: </a:t>
            </a:r>
            <a:r>
              <a:rPr lang="ru-RU" sz="2000" dirty="0" err="1" smtClean="0"/>
              <a:t>Нові</a:t>
            </a:r>
            <a:r>
              <a:rPr lang="ru-RU" sz="2000" dirty="0" smtClean="0"/>
              <a:t> </a:t>
            </a:r>
            <a:r>
              <a:rPr lang="ru-RU" sz="2000" dirty="0" err="1"/>
              <a:t>форми</a:t>
            </a:r>
            <a:r>
              <a:rPr lang="ru-RU" sz="2000" dirty="0"/>
              <a:t> </a:t>
            </a:r>
            <a:r>
              <a:rPr lang="ru-RU" sz="2000" dirty="0" err="1"/>
              <a:t>роботи</a:t>
            </a:r>
            <a:r>
              <a:rPr lang="ru-RU" sz="2000" dirty="0"/>
              <a:t> з батьками </a:t>
            </a:r>
            <a:r>
              <a:rPr lang="ru-RU" sz="2000" dirty="0" err="1"/>
              <a:t>дошкільників</a:t>
            </a:r>
            <a:r>
              <a:rPr lang="ru-RU" sz="2000" dirty="0" smtClean="0"/>
              <a:t>.«</a:t>
            </a:r>
            <a:r>
              <a:rPr lang="ru-RU" sz="2000" dirty="0" err="1" smtClean="0"/>
              <a:t>Новий</a:t>
            </a:r>
            <a:r>
              <a:rPr lang="ru-RU" sz="2000" dirty="0" smtClean="0"/>
              <a:t> </a:t>
            </a:r>
            <a:r>
              <a:rPr lang="ru-RU" sz="2000" dirty="0" err="1"/>
              <a:t>Б</a:t>
            </a:r>
            <a:r>
              <a:rPr lang="ru-RU" sz="2000" dirty="0" err="1" smtClean="0"/>
              <a:t>азовий</a:t>
            </a:r>
            <a:r>
              <a:rPr lang="ru-RU" sz="2000" dirty="0" smtClean="0"/>
              <a:t> компонент» </a:t>
            </a:r>
            <a:r>
              <a:rPr lang="ru-RU" sz="2000" dirty="0" err="1" smtClean="0"/>
              <a:t>Л.М.Витова</a:t>
            </a:r>
            <a:r>
              <a:rPr lang="ru-RU" sz="2000" dirty="0" smtClean="0"/>
              <a:t>, </a:t>
            </a:r>
            <a:r>
              <a:rPr lang="ru-RU" sz="2000" dirty="0" err="1" smtClean="0"/>
              <a:t>В.О.Маренич.Вид</a:t>
            </a:r>
            <a:r>
              <a:rPr lang="ru-RU" sz="2000" dirty="0" smtClean="0"/>
              <a:t>. «Основа».</a:t>
            </a:r>
            <a:endParaRPr lang="ru-RU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uk-UA" sz="2000" dirty="0" smtClean="0"/>
              <a:t>Опрацювання </a:t>
            </a:r>
            <a:r>
              <a:rPr lang="uk-UA" sz="2000" dirty="0" err="1" smtClean="0"/>
              <a:t>інтернет</a:t>
            </a:r>
            <a:r>
              <a:rPr lang="uk-UA" sz="2000" dirty="0" smtClean="0"/>
              <a:t> – джерела </a:t>
            </a:r>
            <a:r>
              <a:rPr lang="uk-UA" sz="2000" dirty="0" err="1" smtClean="0"/>
              <a:t>Всеосвіта</a:t>
            </a:r>
            <a:r>
              <a:rPr lang="uk-UA" sz="2000" dirty="0" smtClean="0"/>
              <a:t> :  «</a:t>
            </a:r>
            <a:r>
              <a:rPr lang="ru-RU" sz="2000" dirty="0" err="1" smtClean="0"/>
              <a:t>Корисні</a:t>
            </a:r>
            <a:r>
              <a:rPr lang="ru-RU" sz="2000" dirty="0" smtClean="0"/>
              <a:t> </a:t>
            </a:r>
            <a:r>
              <a:rPr lang="ru-RU" sz="2000" dirty="0" err="1"/>
              <a:t>Інтернет-ресурси</a:t>
            </a:r>
            <a:r>
              <a:rPr lang="ru-RU" sz="2000" dirty="0"/>
              <a:t> для </a:t>
            </a:r>
            <a:r>
              <a:rPr lang="ru-RU" sz="2000" dirty="0" err="1"/>
              <a:t>дошкільнят</a:t>
            </a:r>
            <a:r>
              <a:rPr lang="ru-RU" sz="2000" dirty="0"/>
              <a:t>, </a:t>
            </a:r>
            <a:r>
              <a:rPr lang="ru-RU" sz="2000" dirty="0" err="1"/>
              <a:t>їх</a:t>
            </a:r>
            <a:r>
              <a:rPr lang="ru-RU" sz="2000" dirty="0"/>
              <a:t> </a:t>
            </a:r>
            <a:r>
              <a:rPr lang="ru-RU" sz="2000" dirty="0" err="1"/>
              <a:t>батьків</a:t>
            </a:r>
            <a:r>
              <a:rPr lang="ru-RU" sz="2000" dirty="0"/>
              <a:t> та </a:t>
            </a:r>
            <a:r>
              <a:rPr lang="ru-RU" sz="2000" dirty="0" err="1"/>
              <a:t>вихователів</a:t>
            </a:r>
            <a:r>
              <a:rPr lang="ru-RU" sz="2000" dirty="0"/>
              <a:t> в </a:t>
            </a:r>
            <a:r>
              <a:rPr lang="ru-RU" sz="2000" dirty="0" err="1"/>
              <a:t>період</a:t>
            </a:r>
            <a:r>
              <a:rPr lang="ru-RU" sz="2000" dirty="0"/>
              <a:t> </a:t>
            </a:r>
            <a:r>
              <a:rPr lang="ru-RU" sz="2000" dirty="0" err="1"/>
              <a:t>дистанційного</a:t>
            </a:r>
            <a:r>
              <a:rPr lang="ru-RU" sz="2000" dirty="0"/>
              <a:t> </a:t>
            </a:r>
            <a:r>
              <a:rPr lang="ru-RU" sz="2000" dirty="0" err="1" smtClean="0"/>
              <a:t>навчання</a:t>
            </a:r>
            <a:r>
              <a:rPr lang="ru-RU" sz="2000" dirty="0" smtClean="0"/>
              <a:t>».</a:t>
            </a:r>
            <a:endParaRPr lang="ru-RU" sz="2000" dirty="0"/>
          </a:p>
          <a:p>
            <a:r>
              <a:rPr lang="uk-UA" sz="2000" dirty="0" smtClean="0"/>
              <a:t>                                                                                                    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93691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7945">
        <p:split orient="vert"/>
      </p:transition>
    </mc:Choice>
    <mc:Fallback>
      <p:transition spd="slow" advTm="6794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848861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4. « Виготовлення посібників».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80754"/>
            <a:ext cx="4572000" cy="33608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398" y="4437112"/>
            <a:ext cx="3622602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0670">
            <a:off x="107851" y="148902"/>
            <a:ext cx="4021125" cy="19497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2242">
            <a:off x="1715787" y="2488070"/>
            <a:ext cx="3855732" cy="20100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60635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1499">
        <p:split orient="vert"/>
      </p:transition>
    </mc:Choice>
    <mc:Fallback>
      <p:transition spd="slow" advTm="1149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92696"/>
            <a:ext cx="828092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uk-UA" sz="2400" b="1" dirty="0" err="1" smtClean="0"/>
              <a:t>Лепбук</a:t>
            </a:r>
            <a:r>
              <a:rPr lang="uk-UA" sz="2400" b="1" dirty="0" smtClean="0"/>
              <a:t> своїми руками</a:t>
            </a:r>
            <a:r>
              <a:rPr lang="uk-UA" sz="2400" b="1" dirty="0"/>
              <a:t> </a:t>
            </a:r>
            <a:r>
              <a:rPr lang="uk-UA" sz="2400" b="1" dirty="0" smtClean="0"/>
              <a:t>:</a:t>
            </a:r>
          </a:p>
          <a:p>
            <a:endParaRPr lang="uk-UA" sz="2400" b="1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uk-UA" sz="2400" dirty="0" err="1" smtClean="0"/>
              <a:t>Лепбук</a:t>
            </a:r>
            <a:r>
              <a:rPr lang="uk-UA" sz="2400" dirty="0" smtClean="0"/>
              <a:t> «Моє рідне місто».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400" dirty="0" err="1" smtClean="0"/>
              <a:t>Лепбук</a:t>
            </a:r>
            <a:r>
              <a:rPr lang="uk-UA" sz="2400" dirty="0" smtClean="0"/>
              <a:t> « Бережи природу».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400" dirty="0" err="1" smtClean="0"/>
              <a:t>Лепбук</a:t>
            </a:r>
            <a:r>
              <a:rPr lang="uk-UA" sz="2400" dirty="0" smtClean="0"/>
              <a:t> «Логіко - математичний розвиток».</a:t>
            </a:r>
          </a:p>
          <a:p>
            <a:pPr marL="342900" indent="-342900">
              <a:buFont typeface="Arial" pitchFamily="34" charset="0"/>
              <a:buChar char="•"/>
            </a:pPr>
            <a:endParaRPr lang="uk-UA" sz="2400" dirty="0" smtClean="0"/>
          </a:p>
          <a:p>
            <a:r>
              <a:rPr lang="en-US" sz="2400" b="1" dirty="0">
                <a:solidFill>
                  <a:srgbClr val="FF0000"/>
                </a:solidFill>
                <a:hlinkClick r:id="rId2"/>
              </a:rPr>
              <a:t>https://www.youtube.com/@</a:t>
            </a:r>
            <a:r>
              <a:rPr lang="en-US" sz="2400" b="1" dirty="0" smtClean="0">
                <a:solidFill>
                  <a:srgbClr val="FF0000"/>
                </a:solidFill>
                <a:hlinkClick r:id="rId2"/>
              </a:rPr>
              <a:t>user-hq6xe7yw8b</a:t>
            </a:r>
            <a:endParaRPr lang="uk-UA" sz="2400" b="1" dirty="0" smtClean="0">
              <a:solidFill>
                <a:srgbClr val="FF0000"/>
              </a:solidFill>
            </a:endParaRPr>
          </a:p>
          <a:p>
            <a:endParaRPr lang="uk-UA" sz="2400" b="1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uk-UA" sz="2400" b="1" dirty="0" smtClean="0"/>
              <a:t>Дидактичні ігри своїми руками:</a:t>
            </a:r>
          </a:p>
          <a:p>
            <a:endParaRPr lang="uk-UA" sz="2400" b="1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uk-UA" sz="2400" b="1" dirty="0"/>
              <a:t> </a:t>
            </a:r>
            <a:r>
              <a:rPr lang="uk-UA" sz="2400" dirty="0" smtClean="0"/>
              <a:t> «Сортуй сміття правильно» (сталий розвиток).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2400" dirty="0" smtClean="0"/>
              <a:t>  «Пори року»( логіко – математичний розвиток).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2400" dirty="0" smtClean="0"/>
              <a:t>  « Один чи багато»( логіко - математичний розвиток).</a:t>
            </a:r>
          </a:p>
          <a:p>
            <a:endParaRPr lang="uk-UA" sz="2400" dirty="0" smtClean="0"/>
          </a:p>
          <a:p>
            <a:r>
              <a:rPr lang="en-US" sz="2400" b="1" dirty="0">
                <a:solidFill>
                  <a:srgbClr val="FF0000"/>
                </a:solidFill>
                <a:hlinkClick r:id="rId3"/>
              </a:rPr>
              <a:t>https://</a:t>
            </a:r>
            <a:r>
              <a:rPr lang="en-US" sz="2400" b="1" dirty="0" smtClean="0">
                <a:solidFill>
                  <a:srgbClr val="FF0000"/>
                </a:solidFill>
                <a:hlinkClick r:id="rId3"/>
              </a:rPr>
              <a:t>www.youtube.com/watch?v=NyZhZP1km-Y</a:t>
            </a:r>
            <a:endParaRPr lang="uk-UA" sz="2400" b="1" dirty="0" smtClean="0">
              <a:solidFill>
                <a:srgbClr val="FF0000"/>
              </a:solidFill>
            </a:endParaRPr>
          </a:p>
          <a:p>
            <a:endParaRPr lang="uk-U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342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6823">
        <p:split orient="vert"/>
      </p:transition>
    </mc:Choice>
    <mc:Fallback>
      <p:transition spd="slow" advTm="2682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5928" y="4517088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«</a:t>
            </a:r>
            <a:r>
              <a:rPr lang="uk-UA" sz="3600" b="1" dirty="0" smtClean="0">
                <a:solidFill>
                  <a:schemeClr val="bg1"/>
                </a:solidFill>
              </a:rPr>
              <a:t>Використання </a:t>
            </a:r>
            <a:r>
              <a:rPr lang="uk-UA" sz="3600" b="1" dirty="0" err="1" smtClean="0">
                <a:solidFill>
                  <a:schemeClr val="bg1"/>
                </a:solidFill>
              </a:rPr>
              <a:t>онлайн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дошки </a:t>
            </a:r>
            <a:r>
              <a:rPr lang="en-US" sz="3600" b="1" dirty="0" err="1" smtClean="0">
                <a:solidFill>
                  <a:schemeClr val="bg1"/>
                </a:solidFill>
              </a:rPr>
              <a:t>Padlet</a:t>
            </a:r>
            <a:r>
              <a:rPr lang="uk-UA" sz="3600" b="1" dirty="0" smtClean="0">
                <a:solidFill>
                  <a:schemeClr val="bg1"/>
                </a:solidFill>
              </a:rPr>
              <a:t> під </a:t>
            </a:r>
            <a:r>
              <a:rPr lang="uk-UA" sz="3600" b="1" dirty="0">
                <a:solidFill>
                  <a:schemeClr val="bg1"/>
                </a:solidFill>
              </a:rPr>
              <a:t>час дистанційного навчання» . </a:t>
            </a:r>
          </a:p>
          <a:p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8928992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0304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6544">
        <p:split orient="vert"/>
      </p:transition>
    </mc:Choice>
    <mc:Fallback>
      <p:transition spd="slow" advTm="1654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32656"/>
            <a:ext cx="878497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Під </a:t>
            </a:r>
            <a:r>
              <a:rPr lang="uk-UA" dirty="0"/>
              <a:t>час дистанційного навчання моїм помічником в організації та плануванні дистанційної роботи стала дошка </a:t>
            </a:r>
            <a:r>
              <a:rPr lang="en-US" dirty="0" err="1" smtClean="0"/>
              <a:t>Padlet</a:t>
            </a:r>
            <a:r>
              <a:rPr lang="uk-UA" dirty="0" smtClean="0"/>
              <a:t> . </a:t>
            </a:r>
            <a:r>
              <a:rPr lang="uk-UA" dirty="0"/>
              <a:t>Вона  </a:t>
            </a:r>
            <a:r>
              <a:rPr lang="uk-UA" dirty="0" smtClean="0"/>
              <a:t>допомагає  </a:t>
            </a:r>
            <a:r>
              <a:rPr lang="uk-UA" dirty="0"/>
              <a:t>мені  швидко орієнтуватися у підготовці  різних видів  роботи.</a:t>
            </a:r>
          </a:p>
          <a:p>
            <a:r>
              <a:rPr lang="uk-UA" dirty="0" smtClean="0"/>
              <a:t>  На сьогоднішній день використання в  освітньому процесі інтерактивної дошки є   актуальним . Робота з такими дошками </a:t>
            </a:r>
            <a:r>
              <a:rPr lang="uk-UA" dirty="0" err="1" smtClean="0"/>
              <a:t>допомогає</a:t>
            </a:r>
            <a:r>
              <a:rPr lang="uk-UA" dirty="0" smtClean="0"/>
              <a:t> педагогам полегшити засвоєння матеріалу, зробити освітній процес більш цікавим. </a:t>
            </a:r>
          </a:p>
          <a:p>
            <a:r>
              <a:rPr lang="uk-UA" dirty="0" smtClean="0"/>
              <a:t>   </a:t>
            </a:r>
            <a:r>
              <a:rPr lang="uk-UA" dirty="0" err="1" smtClean="0"/>
              <a:t>Онлайн</a:t>
            </a:r>
            <a:r>
              <a:rPr lang="uk-UA" dirty="0" smtClean="0"/>
              <a:t> дошка – це хмарне середовище, у якому є можливість розмістити будь – які дидактичні матеріали для  проведення занять, презентацій, відеороликів , текстових документів.</a:t>
            </a:r>
          </a:p>
          <a:p>
            <a:r>
              <a:rPr lang="uk-UA" dirty="0" smtClean="0"/>
              <a:t>   </a:t>
            </a:r>
            <a:r>
              <a:rPr lang="en-US" dirty="0" err="1" smtClean="0"/>
              <a:t>Padlet</a:t>
            </a:r>
            <a:r>
              <a:rPr lang="uk-UA" dirty="0" smtClean="0"/>
              <a:t> -  дошка , має досить широке коло способів використання в педагогічній діяльності.</a:t>
            </a:r>
          </a:p>
          <a:p>
            <a:r>
              <a:rPr lang="uk-UA" dirty="0" smtClean="0"/>
              <a:t>   Дошку </a:t>
            </a:r>
            <a:r>
              <a:rPr lang="uk-UA" dirty="0"/>
              <a:t>використовують в освітньому процесі кожен по різному. Я на даний час використовую  дошку , як середовище  зберігання відео – матеріалів, власних розробок,презентацій та навчальної інформації</a:t>
            </a:r>
            <a:r>
              <a:rPr lang="uk-UA" dirty="0" smtClean="0"/>
              <a:t>.</a:t>
            </a:r>
            <a:r>
              <a:rPr lang="en-US" dirty="0"/>
              <a:t> </a:t>
            </a:r>
            <a:endParaRPr lang="uk-UA" dirty="0" smtClean="0"/>
          </a:p>
          <a:p>
            <a:r>
              <a:rPr lang="en-US" b="1" dirty="0" smtClean="0">
                <a:solidFill>
                  <a:srgbClr val="FF0000"/>
                </a:solidFill>
                <a:hlinkClick r:id="rId2"/>
              </a:rPr>
              <a:t>https</a:t>
            </a:r>
            <a:r>
              <a:rPr lang="en-US" b="1" dirty="0">
                <a:solidFill>
                  <a:srgbClr val="FF0000"/>
                </a:solidFill>
                <a:hlinkClick r:id="rId2"/>
              </a:rPr>
              <a:t>://</a:t>
            </a:r>
            <a:r>
              <a:rPr lang="en-US" b="1" dirty="0" smtClean="0">
                <a:solidFill>
                  <a:srgbClr val="FF0000"/>
                </a:solidFill>
                <a:hlinkClick r:id="rId2"/>
              </a:rPr>
              <a:t>padlet.com/larisaonisenko2567/padlet-a7jc4hvqppwe5nyv</a:t>
            </a:r>
            <a:endParaRPr lang="uk-UA" b="1" dirty="0" smtClean="0">
              <a:solidFill>
                <a:srgbClr val="FF0000"/>
              </a:solidFill>
            </a:endParaRPr>
          </a:p>
          <a:p>
            <a:r>
              <a:rPr lang="uk-UA" b="1" dirty="0">
                <a:solidFill>
                  <a:srgbClr val="FF0000"/>
                </a:solidFill>
              </a:rPr>
              <a:t>	</a:t>
            </a:r>
            <a:r>
              <a:rPr lang="uk-UA" dirty="0" smtClean="0"/>
              <a:t>З </a:t>
            </a:r>
            <a:r>
              <a:rPr lang="uk-UA" dirty="0"/>
              <a:t>радістю ділюсь своїм досвідом на </a:t>
            </a:r>
            <a:r>
              <a:rPr lang="uk-UA" dirty="0" err="1" smtClean="0"/>
              <a:t>Ютуб</a:t>
            </a:r>
            <a:r>
              <a:rPr lang="uk-UA" dirty="0" smtClean="0"/>
              <a:t> </a:t>
            </a:r>
            <a:r>
              <a:rPr lang="uk-UA" dirty="0"/>
              <a:t>– каналі. П</a:t>
            </a:r>
            <a:r>
              <a:rPr lang="uk-UA" dirty="0" smtClean="0"/>
              <a:t>ідписуйтесь </a:t>
            </a:r>
            <a:r>
              <a:rPr lang="uk-UA" dirty="0"/>
              <a:t>на мій </a:t>
            </a:r>
            <a:r>
              <a:rPr lang="uk-UA" dirty="0" smtClean="0"/>
              <a:t>канал.</a:t>
            </a:r>
            <a:endParaRPr lang="uk-UA" dirty="0"/>
          </a:p>
          <a:p>
            <a:r>
              <a:rPr lang="uk-UA" dirty="0" smtClean="0"/>
              <a:t>   Тож </a:t>
            </a:r>
            <a:r>
              <a:rPr lang="uk-UA" dirty="0"/>
              <a:t>на останок </a:t>
            </a:r>
            <a:r>
              <a:rPr lang="uk-UA" dirty="0" smtClean="0"/>
              <a:t>хотілось </a:t>
            </a:r>
            <a:r>
              <a:rPr lang="uk-UA" dirty="0"/>
              <a:t>би додати, шлях до педагогічного успіху нелегкий, але знання </a:t>
            </a:r>
            <a:r>
              <a:rPr lang="uk-UA" dirty="0" smtClean="0"/>
              <a:t>наших вихованців варті </a:t>
            </a:r>
            <a:r>
              <a:rPr lang="uk-UA" dirty="0"/>
              <a:t>того. Все нове ми опановуємо крок за кроком, через працелюбство, досвід та бажання удосконалюватись.</a:t>
            </a:r>
          </a:p>
          <a:p>
            <a:r>
              <a:rPr lang="uk-UA" dirty="0"/>
              <a:t>   </a:t>
            </a:r>
            <a:r>
              <a:rPr lang="uk-UA" dirty="0" smtClean="0"/>
              <a:t>Сподіваюсь</a:t>
            </a:r>
            <a:r>
              <a:rPr lang="uk-UA" dirty="0"/>
              <a:t>, що мій досвід роботи був корисним для вас колеги </a:t>
            </a:r>
            <a:r>
              <a:rPr lang="uk-UA" dirty="0" smtClean="0"/>
              <a:t>-</a:t>
            </a:r>
            <a:r>
              <a:rPr lang="en-US" dirty="0" smtClean="0"/>
              <a:t> </a:t>
            </a:r>
            <a:r>
              <a:rPr lang="uk-UA" dirty="0" smtClean="0"/>
              <a:t>педагоги</a:t>
            </a:r>
            <a:r>
              <a:rPr lang="uk-UA" dirty="0"/>
              <a:t>. Бажаю всім успіхів! </a:t>
            </a:r>
          </a:p>
          <a:p>
            <a:r>
              <a:rPr lang="uk-UA" dirty="0"/>
              <a:t>	Дякую за увагу!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72221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9017">
        <p:split orient="vert"/>
      </p:transition>
    </mc:Choice>
    <mc:Fallback>
      <p:transition spd="slow" advTm="10901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188640"/>
            <a:ext cx="864096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«Краще добре робити ніж гарно говорити» </a:t>
            </a:r>
          </a:p>
          <a:p>
            <a:pPr algn="just"/>
            <a:r>
              <a:rPr lang="uk-UA" i="1" dirty="0" smtClean="0"/>
              <a:t>	</a:t>
            </a:r>
          </a:p>
          <a:p>
            <a:pPr algn="just"/>
            <a:r>
              <a:rPr lang="uk-UA" dirty="0"/>
              <a:t> </a:t>
            </a:r>
            <a:r>
              <a:rPr lang="uk-UA" dirty="0" smtClean="0"/>
              <a:t>     </a:t>
            </a:r>
            <a:r>
              <a:rPr lang="uk-UA" dirty="0" smtClean="0"/>
              <a:t>   Мене </a:t>
            </a:r>
            <a:r>
              <a:rPr lang="uk-UA" dirty="0" smtClean="0"/>
              <a:t>як вихователя завжди турбує питання: </a:t>
            </a:r>
            <a:r>
              <a:rPr lang="uk-UA" dirty="0"/>
              <a:t>виховати дітей здоровими, вмілими, розумними, працьовитими, добре підготувати їх до школи. У групі, де вихователі сумлінно ставляться до своїх </a:t>
            </a:r>
            <a:r>
              <a:rPr lang="uk-UA" dirty="0" err="1" smtClean="0"/>
              <a:t>обов</a:t>
            </a:r>
            <a:r>
              <a:rPr lang="ru-RU" dirty="0" smtClean="0"/>
              <a:t>’</a:t>
            </a:r>
            <a:r>
              <a:rPr lang="uk-UA" dirty="0" err="1" smtClean="0"/>
              <a:t>язків</a:t>
            </a:r>
            <a:r>
              <a:rPr lang="uk-UA" dirty="0" smtClean="0"/>
              <a:t>, </a:t>
            </a:r>
            <a:r>
              <a:rPr lang="uk-UA" dirty="0"/>
              <a:t>діти </a:t>
            </a:r>
            <a:r>
              <a:rPr lang="uk-UA" dirty="0" err="1"/>
              <a:t>обов</a:t>
            </a:r>
            <a:r>
              <a:rPr lang="ru-RU" dirty="0"/>
              <a:t>’</a:t>
            </a:r>
            <a:r>
              <a:rPr lang="uk-UA" dirty="0" err="1"/>
              <a:t>язково</a:t>
            </a:r>
            <a:r>
              <a:rPr lang="uk-UA" dirty="0"/>
              <a:t> виростуть </a:t>
            </a:r>
            <a:r>
              <a:rPr lang="uk-UA" dirty="0" smtClean="0"/>
              <a:t>успішними </a:t>
            </a:r>
            <a:r>
              <a:rPr lang="uk-UA" dirty="0"/>
              <a:t>і старанними, поважатимуть </a:t>
            </a:r>
            <a:r>
              <a:rPr lang="uk-UA" dirty="0" smtClean="0"/>
              <a:t>працю </a:t>
            </a:r>
            <a:r>
              <a:rPr lang="uk-UA" dirty="0"/>
              <a:t>інших людей , оберігатимуть природу рідного краю. Саме такими й хотілося мені бачити вихованців у недалекому майбутньому</a:t>
            </a:r>
            <a:r>
              <a:rPr lang="uk-UA" dirty="0" smtClean="0"/>
              <a:t>.</a:t>
            </a:r>
          </a:p>
          <a:p>
            <a:pPr algn="just"/>
            <a:r>
              <a:rPr lang="uk-UA" dirty="0" smtClean="0"/>
              <a:t>         Події </a:t>
            </a:r>
            <a:r>
              <a:rPr lang="uk-UA" dirty="0"/>
              <a:t>які  сталися в нашій </a:t>
            </a:r>
            <a:r>
              <a:rPr lang="uk-UA" dirty="0" smtClean="0"/>
              <a:t>країні , привернули </a:t>
            </a:r>
            <a:r>
              <a:rPr lang="uk-UA" dirty="0"/>
              <a:t>увагу всього суспільства  до технології  дистанційного навчання  </a:t>
            </a:r>
            <a:r>
              <a:rPr lang="uk-UA" dirty="0" smtClean="0"/>
              <a:t>дітей. </a:t>
            </a:r>
            <a:r>
              <a:rPr lang="uk-UA" dirty="0"/>
              <a:t>Пандемія, війна </a:t>
            </a:r>
            <a:r>
              <a:rPr lang="uk-UA" dirty="0" smtClean="0"/>
              <a:t>унеможливила  відвідування дитячих садків, </a:t>
            </a:r>
            <a:r>
              <a:rPr lang="uk-UA" dirty="0"/>
              <a:t>єдиною доступною   формою в </a:t>
            </a:r>
            <a:r>
              <a:rPr lang="uk-UA" dirty="0" smtClean="0"/>
              <a:t>системі </a:t>
            </a:r>
            <a:r>
              <a:rPr lang="uk-UA" dirty="0" err="1" smtClean="0"/>
              <a:t>навчально</a:t>
            </a:r>
            <a:r>
              <a:rPr lang="uk-UA" dirty="0" smtClean="0"/>
              <a:t> - </a:t>
            </a:r>
            <a:r>
              <a:rPr lang="uk-UA" dirty="0"/>
              <a:t>виховного  процесу дітей та батьків стала дистанційна </a:t>
            </a:r>
            <a:r>
              <a:rPr lang="uk-UA" dirty="0" smtClean="0"/>
              <a:t>робота вихователя. За сучасних надскладних умов дистанційне навчання стає особливо актуальним. Щоб воно було ефективним , надійним та продуктивним потрібно відповісти  на  багато запитань, і багато чого навчитись у цей</a:t>
            </a:r>
            <a:r>
              <a:rPr lang="uk-UA" dirty="0"/>
              <a:t> </a:t>
            </a:r>
            <a:r>
              <a:rPr lang="uk-UA" dirty="0" smtClean="0"/>
              <a:t>важкий час. Така форма роботи для нас нова та потребує багато часу, терпіння, дуже тяжкої праці вихователя, при підготовці різних видів діяльності особливо  з  </a:t>
            </a:r>
            <a:r>
              <a:rPr lang="uk-UA" dirty="0" err="1" smtClean="0"/>
              <a:t>медіоресурсами</a:t>
            </a:r>
            <a:r>
              <a:rPr lang="uk-UA" dirty="0" smtClean="0"/>
              <a:t>.</a:t>
            </a:r>
          </a:p>
          <a:p>
            <a:pPr algn="just"/>
            <a:r>
              <a:rPr lang="uk-UA" dirty="0"/>
              <a:t> </a:t>
            </a:r>
            <a:r>
              <a:rPr lang="uk-UA" dirty="0" smtClean="0"/>
              <a:t>        </a:t>
            </a:r>
            <a:r>
              <a:rPr lang="uk-UA" b="1" dirty="0" smtClean="0"/>
              <a:t>Це </a:t>
            </a:r>
            <a:r>
              <a:rPr lang="uk-UA" b="1" dirty="0" smtClean="0"/>
              <a:t>новий виклик для вихователів</a:t>
            </a:r>
            <a:r>
              <a:rPr lang="uk-UA" b="1" dirty="0" smtClean="0"/>
              <a:t>!.....</a:t>
            </a:r>
          </a:p>
          <a:p>
            <a:pPr algn="just"/>
            <a:r>
              <a:rPr lang="uk-UA" dirty="0"/>
              <a:t> </a:t>
            </a:r>
            <a:r>
              <a:rPr lang="uk-UA" dirty="0" smtClean="0"/>
              <a:t>       </a:t>
            </a:r>
            <a:r>
              <a:rPr lang="uk-UA" dirty="0" smtClean="0"/>
              <a:t> </a:t>
            </a:r>
            <a:r>
              <a:rPr lang="uk-UA" dirty="0" smtClean="0"/>
              <a:t>У ситуації, в якій сьогодні опинилася Україна ,постає питання  організації освітнього процесу  в умовах військового стану. В школах це питання  вирішуються за допомогою </a:t>
            </a:r>
            <a:r>
              <a:rPr lang="uk-UA" dirty="0" err="1" smtClean="0"/>
              <a:t>онлайн</a:t>
            </a:r>
            <a:r>
              <a:rPr lang="uk-UA" dirty="0" smtClean="0"/>
              <a:t> навчання. А що ж стосується </a:t>
            </a:r>
            <a:r>
              <a:rPr lang="uk-UA" dirty="0" err="1" smtClean="0"/>
              <a:t>дошкілля</a:t>
            </a:r>
            <a:r>
              <a:rPr lang="uk-UA" dirty="0" smtClean="0"/>
              <a:t>?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dirty="0" smtClean="0"/>
              <a:t> </a:t>
            </a:r>
            <a:r>
              <a:rPr lang="uk-UA" dirty="0"/>
              <a:t>Чи потрібна така робота в закладах дошкільної освіти?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dirty="0"/>
              <a:t>Чи можливо організувати таку роботу  в закладах дошкільної освіти?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dirty="0"/>
              <a:t>Чи буде вона ефективною та дієвою в </a:t>
            </a:r>
            <a:r>
              <a:rPr lang="uk-UA" dirty="0" err="1"/>
              <a:t>дошкіллі</a:t>
            </a:r>
            <a:r>
              <a:rPr lang="uk-UA" dirty="0"/>
              <a:t>? </a:t>
            </a:r>
          </a:p>
          <a:p>
            <a:pPr algn="just"/>
            <a:endParaRPr lang="uk-UA" dirty="0" smtClean="0"/>
          </a:p>
          <a:p>
            <a:pPr algn="just"/>
            <a:endParaRPr lang="uk-UA" dirty="0" smtClean="0"/>
          </a:p>
          <a:p>
            <a:pPr algn="just"/>
            <a:r>
              <a:rPr lang="uk-UA" dirty="0" smtClean="0"/>
              <a:t>	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2690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2504">
        <p:split orient="vert"/>
      </p:transition>
    </mc:Choice>
    <mc:Fallback>
      <p:transition spd="slow" advTm="13250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5677"/>
            <a:ext cx="8820472" cy="9264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uk-UA" dirty="0" smtClean="0"/>
          </a:p>
          <a:p>
            <a:pPr algn="just"/>
            <a:r>
              <a:rPr lang="uk-UA" dirty="0"/>
              <a:t> </a:t>
            </a:r>
            <a:r>
              <a:rPr lang="uk-UA" dirty="0" smtClean="0"/>
              <a:t>         </a:t>
            </a:r>
            <a:r>
              <a:rPr lang="uk-UA" b="1" dirty="0" smtClean="0"/>
              <a:t>Та </a:t>
            </a:r>
            <a:r>
              <a:rPr lang="uk-UA" b="1" dirty="0" smtClean="0"/>
              <a:t>для педагогів-дошкільників немає нічого неможливого!!!</a:t>
            </a:r>
          </a:p>
          <a:p>
            <a:pPr algn="just"/>
            <a:r>
              <a:rPr lang="uk-UA" b="1" dirty="0"/>
              <a:t> </a:t>
            </a:r>
            <a:r>
              <a:rPr lang="uk-UA" b="1" dirty="0" smtClean="0"/>
              <a:t>         </a:t>
            </a:r>
          </a:p>
          <a:p>
            <a:pPr algn="just"/>
            <a:r>
              <a:rPr lang="uk-UA" dirty="0" smtClean="0"/>
              <a:t>          Наш заклад  дошкільної освіти продовжує здійснювати роботу щодо всебічного розвитку малюків. Допомога батькам і дітям пережити  цей непростий період завдяки новим цікавим видам роботи.</a:t>
            </a:r>
          </a:p>
          <a:p>
            <a:pPr algn="just"/>
            <a:r>
              <a:rPr lang="uk-UA" dirty="0" smtClean="0"/>
              <a:t>          Багато родин, </a:t>
            </a:r>
            <a:r>
              <a:rPr lang="uk-UA" dirty="0"/>
              <a:t>які </a:t>
            </a:r>
            <a:r>
              <a:rPr lang="uk-UA" dirty="0" smtClean="0"/>
              <a:t>виїхали  </a:t>
            </a:r>
            <a:r>
              <a:rPr lang="uk-UA" dirty="0"/>
              <a:t>в інші </a:t>
            </a:r>
            <a:r>
              <a:rPr lang="uk-UA" dirty="0" smtClean="0"/>
              <a:t>країни проживання отримали </a:t>
            </a:r>
            <a:r>
              <a:rPr lang="uk-UA" dirty="0"/>
              <a:t>додатковий стрес. </a:t>
            </a:r>
            <a:r>
              <a:rPr lang="uk-UA" dirty="0" smtClean="0"/>
              <a:t>Тож, </a:t>
            </a:r>
            <a:r>
              <a:rPr lang="uk-UA" dirty="0"/>
              <a:t>за </a:t>
            </a:r>
            <a:r>
              <a:rPr lang="uk-UA" dirty="0" smtClean="0"/>
              <a:t>допомогою ігор, занять,  намагаюся </a:t>
            </a:r>
            <a:r>
              <a:rPr lang="uk-UA" dirty="0"/>
              <a:t>не тільки </a:t>
            </a:r>
            <a:r>
              <a:rPr lang="uk-UA" dirty="0" smtClean="0"/>
              <a:t>зайняти та навчити </a:t>
            </a:r>
            <a:r>
              <a:rPr lang="uk-UA" dirty="0"/>
              <a:t>дітей ,а й налагодити тісний місток зі звичайним життям. </a:t>
            </a:r>
            <a:r>
              <a:rPr lang="uk-UA" dirty="0" smtClean="0"/>
              <a:t>Підібрала </a:t>
            </a:r>
            <a:r>
              <a:rPr lang="uk-UA" dirty="0"/>
              <a:t>такі ігри, заняття , завдання , які батьки зможуть виконати разом з дитиною і навіть поєднати </a:t>
            </a:r>
            <a:r>
              <a:rPr lang="uk-UA" dirty="0" smtClean="0"/>
              <a:t>їх з </a:t>
            </a:r>
            <a:r>
              <a:rPr lang="uk-UA" dirty="0"/>
              <a:t>хатніми </a:t>
            </a:r>
            <a:r>
              <a:rPr lang="uk-UA" dirty="0" smtClean="0"/>
              <a:t>справами.</a:t>
            </a:r>
          </a:p>
          <a:p>
            <a:pPr algn="just"/>
            <a:r>
              <a:rPr lang="uk-UA" dirty="0"/>
              <a:t> </a:t>
            </a:r>
            <a:r>
              <a:rPr lang="uk-UA" dirty="0" smtClean="0"/>
              <a:t>         Дистанційне навчання доцільно проводити через  інтерактивні навчальні матеріали  через соціальні мережі, через освітні платформи. З власного досвіду я переконалася , що найпростішою  практикою є створення соціальної мережі  </a:t>
            </a:r>
            <a:r>
              <a:rPr lang="uk-UA" dirty="0" err="1" smtClean="0"/>
              <a:t>вайбер</a:t>
            </a:r>
            <a:r>
              <a:rPr lang="uk-UA" dirty="0" smtClean="0"/>
              <a:t> групи для батьків та надання рекомендацій щодо здійснення  освітньої роботи за окремими темами ( фото, аудіо, відео, письмово) та отримання фото - звітів .</a:t>
            </a:r>
          </a:p>
          <a:p>
            <a:pPr algn="just"/>
            <a:r>
              <a:rPr lang="uk-UA" dirty="0" smtClean="0"/>
              <a:t>           В  умовах запровадження дистанційної форми  організації освітнього процесу  батьки мають стати партнерами педагогів у форматі «педагог – батьки – дитина».</a:t>
            </a:r>
          </a:p>
          <a:p>
            <a:pPr algn="just"/>
            <a:r>
              <a:rPr lang="uk-UA" dirty="0" smtClean="0"/>
              <a:t>           Щоб отримати необхідну підтримку  з боку батьків , продумую свою роботу так , щоб  зацікавити батьків  виконувати завдання у зручний для них час. Головне – не  «</a:t>
            </a:r>
            <a:r>
              <a:rPr lang="uk-UA" dirty="0" err="1" smtClean="0"/>
              <a:t>нагрузити</a:t>
            </a:r>
            <a:r>
              <a:rPr lang="uk-UA" dirty="0" smtClean="0"/>
              <a:t> »  батьків , не перезавантажувати посиланнями та інформацією .</a:t>
            </a:r>
          </a:p>
          <a:p>
            <a:pPr algn="just"/>
            <a:r>
              <a:rPr lang="uk-UA" dirty="0" smtClean="0"/>
              <a:t>    </a:t>
            </a:r>
            <a:r>
              <a:rPr lang="uk-UA" dirty="0"/>
              <a:t>Хочу поділитись своїм досвідом роботи за невеличкий проміжок часу. Щоб розпочати роботу  освітнього процесу потрібно було вирішити багато різних питань: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uk-UA" dirty="0"/>
          </a:p>
          <a:p>
            <a:pPr algn="just"/>
            <a:r>
              <a:rPr lang="uk-UA" dirty="0" smtClean="0"/>
              <a:t>   </a:t>
            </a:r>
            <a:endParaRPr lang="uk-UA" dirty="0"/>
          </a:p>
          <a:p>
            <a:pPr algn="just"/>
            <a:endParaRPr lang="uk-UA" dirty="0" smtClean="0"/>
          </a:p>
          <a:p>
            <a:pPr algn="just"/>
            <a:endParaRPr lang="uk-UA" dirty="0" smtClean="0"/>
          </a:p>
          <a:p>
            <a:pPr algn="just"/>
            <a:endParaRPr lang="uk-UA" dirty="0" smtClean="0"/>
          </a:p>
          <a:p>
            <a:pPr algn="just"/>
            <a:r>
              <a:rPr lang="uk-UA" dirty="0" smtClean="0"/>
              <a:t>   </a:t>
            </a:r>
          </a:p>
          <a:p>
            <a:pPr algn="just"/>
            <a:endParaRPr lang="uk-UA" sz="2000" dirty="0" smtClean="0"/>
          </a:p>
          <a:p>
            <a:pPr algn="just"/>
            <a:endParaRPr lang="uk-UA" dirty="0" smtClean="0"/>
          </a:p>
          <a:p>
            <a:pPr algn="just"/>
            <a:endParaRPr lang="uk-UA" dirty="0" smtClean="0"/>
          </a:p>
          <a:p>
            <a:pPr algn="just"/>
            <a:r>
              <a:rPr lang="uk-UA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3280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49760">
        <p:split orient="vert"/>
      </p:transition>
    </mc:Choice>
    <mc:Fallback>
      <p:transition spd="slow" advTm="14976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0413" y="188640"/>
            <a:ext cx="864096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uk-UA" dirty="0" smtClean="0"/>
          </a:p>
          <a:p>
            <a:pPr marL="285750" indent="-285750" algn="just">
              <a:buFont typeface="Wingdings" pitchFamily="2" charset="2"/>
              <a:buChar char="q"/>
            </a:pPr>
            <a:r>
              <a:rPr lang="uk-UA" dirty="0" smtClean="0"/>
              <a:t>Знайомство </a:t>
            </a:r>
            <a:r>
              <a:rPr lang="uk-UA" dirty="0"/>
              <a:t>з батьками у телефонному режимі;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uk-UA" dirty="0"/>
              <a:t>Відео – знайомство  з батьками , дітьми та вихователем(</a:t>
            </a:r>
            <a:r>
              <a:rPr lang="uk-UA" dirty="0" err="1"/>
              <a:t>вайбер</a:t>
            </a:r>
            <a:r>
              <a:rPr lang="uk-UA" dirty="0"/>
              <a:t>);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uk-UA" dirty="0"/>
              <a:t>Створення групи  у </a:t>
            </a:r>
            <a:r>
              <a:rPr lang="uk-UA" dirty="0" err="1"/>
              <a:t>вайбері</a:t>
            </a:r>
            <a:r>
              <a:rPr lang="uk-UA" dirty="0"/>
              <a:t> (швидка доступність</a:t>
            </a:r>
            <a:r>
              <a:rPr lang="uk-UA" dirty="0" smtClean="0"/>
              <a:t>);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uk-UA" dirty="0" smtClean="0"/>
              <a:t>Домовленість з батьками про те, коли краще виходити в прямий ефір і обрати час спілкування;(є батьки ,які перебувають вдома, а  деякі залишили дітей  на бабусю це питання теж потрібно було з</a:t>
            </a:r>
            <a:r>
              <a:rPr lang="en-US" dirty="0" smtClean="0"/>
              <a:t>’</a:t>
            </a:r>
            <a:r>
              <a:rPr lang="uk-UA" dirty="0" smtClean="0"/>
              <a:t>ясувати);  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uk-UA" dirty="0" smtClean="0"/>
              <a:t>Володіння медіа ресурсами для навчання;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uk-UA" dirty="0" smtClean="0"/>
              <a:t>Розробка мультимедійних презентацій;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uk-UA" dirty="0" smtClean="0"/>
              <a:t>Відео, які повинні відповідати вимогам( розмір, тривалість не більше 3хв);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uk-UA" dirty="0" smtClean="0"/>
              <a:t>Консультації для батьків( не більше 1хв,щоб не втомлювати батьків);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uk-UA" dirty="0" smtClean="0"/>
              <a:t>Підбір наочного  матеріалу до занять, ігор для самостійного виконання вдома</a:t>
            </a:r>
            <a:r>
              <a:rPr lang="uk-UA" dirty="0" smtClean="0"/>
              <a:t>;</a:t>
            </a:r>
          </a:p>
          <a:p>
            <a:pPr algn="just"/>
            <a:endParaRPr lang="uk-UA" dirty="0" smtClean="0"/>
          </a:p>
          <a:p>
            <a:pPr algn="just"/>
            <a:r>
              <a:rPr lang="uk-UA" dirty="0"/>
              <a:t> </a:t>
            </a:r>
            <a:r>
              <a:rPr lang="uk-UA" dirty="0" smtClean="0"/>
              <a:t>          Відповідно програми «Українське дошкілля» проводимо такі заняття:</a:t>
            </a:r>
          </a:p>
          <a:p>
            <a:pPr algn="just"/>
            <a:endParaRPr lang="uk-UA" dirty="0" smtClean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dirty="0" smtClean="0"/>
              <a:t>Розвиток мовлення;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dirty="0" smtClean="0"/>
              <a:t>Сенсорний розвиток;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dirty="0" smtClean="0"/>
              <a:t>Ознайомлення з природою та довкіллям;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dirty="0" smtClean="0"/>
              <a:t>Художньо-естетичний розвиток(малювання).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uk-UA" dirty="0" smtClean="0"/>
          </a:p>
          <a:p>
            <a:pPr algn="just"/>
            <a:r>
              <a:rPr lang="uk-UA" dirty="0" smtClean="0"/>
              <a:t>           Форми </a:t>
            </a:r>
            <a:r>
              <a:rPr lang="uk-UA" dirty="0"/>
              <a:t>роботи  в ЗДО поділяємо на такі види( робота з батьками, робота з дітьми</a:t>
            </a:r>
            <a:r>
              <a:rPr lang="uk-UA" dirty="0" smtClean="0"/>
              <a:t>, самоосвіта</a:t>
            </a:r>
            <a:r>
              <a:rPr lang="uk-UA" dirty="0"/>
              <a:t>, виготовлення посібників). </a:t>
            </a:r>
          </a:p>
        </p:txBody>
      </p:sp>
    </p:spTree>
    <p:extLst>
      <p:ext uri="{BB962C8B-B14F-4D97-AF65-F5344CB8AC3E}">
        <p14:creationId xmlns:p14="http://schemas.microsoft.com/office/powerpoint/2010/main" val="3916914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2482">
        <p:split orient="vert"/>
      </p:transition>
    </mc:Choice>
    <mc:Fallback>
      <p:transition spd="slow" advTm="10248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тексту 1"/>
          <p:cNvSpPr>
            <a:spLocks noGrp="1"/>
          </p:cNvSpPr>
          <p:nvPr>
            <p:ph type="body" idx="1"/>
          </p:nvPr>
        </p:nvSpPr>
        <p:spPr>
          <a:xfrm>
            <a:off x="323528" y="4941168"/>
            <a:ext cx="5184576" cy="414649"/>
          </a:xfrm>
        </p:spPr>
        <p:txBody>
          <a:bodyPr>
            <a:noAutofit/>
          </a:bodyPr>
          <a:lstStyle/>
          <a:p>
            <a:r>
              <a:rPr lang="uk-UA" sz="2800" b="1" dirty="0" smtClean="0"/>
              <a:t>1.  Робота з батьками.</a:t>
            </a:r>
            <a:endParaRPr lang="uk-UA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65104"/>
            <a:ext cx="3707904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6388"/>
            <a:ext cx="4658176" cy="2332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20" y="2248636"/>
            <a:ext cx="4815840" cy="2044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0" y="2412080"/>
            <a:ext cx="414096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" y="16388"/>
            <a:ext cx="4139228" cy="25114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5504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603">
        <p:split orient="vert"/>
      </p:transition>
    </mc:Choice>
    <mc:Fallback>
      <p:transition spd="slow" advTm="1360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64096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uk-UA" sz="2400" b="1" dirty="0" smtClean="0"/>
              <a:t>Консультації з батьками: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000" dirty="0" smtClean="0"/>
              <a:t>«Привчаємо дітей до порядку».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000" dirty="0" smtClean="0"/>
              <a:t>«Виховання безпечної поведінки дітей».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dirty="0" smtClean="0"/>
              <a:t> </a:t>
            </a:r>
            <a:r>
              <a:rPr lang="uk-UA" sz="2000" dirty="0" smtClean="0"/>
              <a:t>«Правила безпеки в зимовий період».</a:t>
            </a:r>
          </a:p>
          <a:p>
            <a:endParaRPr lang="uk-UA" sz="2000" dirty="0" smtClean="0"/>
          </a:p>
          <a:p>
            <a:pPr marL="342900" indent="-342900">
              <a:buFont typeface="Wingdings" pitchFamily="2" charset="2"/>
              <a:buChar char="v"/>
            </a:pPr>
            <a:r>
              <a:rPr lang="uk-UA" sz="2400" b="1" dirty="0" smtClean="0"/>
              <a:t>Бесіди: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000" dirty="0" smtClean="0"/>
              <a:t>«Відео -  знайомство з батьками».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000" dirty="0" smtClean="0"/>
              <a:t>«</a:t>
            </a:r>
            <a:r>
              <a:rPr lang="uk-UA" sz="2000" dirty="0"/>
              <a:t>Дитячі капризи молодший вік</a:t>
            </a:r>
            <a:r>
              <a:rPr lang="uk-UA" sz="2000" dirty="0" smtClean="0"/>
              <a:t>».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000" dirty="0"/>
              <a:t>«Індивідуальні експрес – бесіди з батьками вихованців»(знайомство, поради</a:t>
            </a:r>
            <a:r>
              <a:rPr lang="uk-UA" sz="2000" dirty="0" smtClean="0"/>
              <a:t>, рекомендації, опитування щодо самопочуття дітей, </a:t>
            </a:r>
            <a:r>
              <a:rPr lang="uk-UA" sz="2000" dirty="0"/>
              <a:t>налагодження теплих стосунків, створення  атмосфери довіри</a:t>
            </a:r>
            <a:r>
              <a:rPr lang="uk-UA" sz="2000" dirty="0" smtClean="0"/>
              <a:t>).</a:t>
            </a:r>
          </a:p>
          <a:p>
            <a:pPr marL="342900" indent="-342900">
              <a:buFont typeface="Wingdings" pitchFamily="2" charset="2"/>
              <a:buChar char="Ø"/>
            </a:pPr>
            <a:endParaRPr lang="uk-UA" dirty="0"/>
          </a:p>
          <a:p>
            <a:pPr marL="342900" indent="-342900">
              <a:buFont typeface="Wingdings" pitchFamily="2" charset="2"/>
              <a:buChar char="v"/>
            </a:pPr>
            <a:r>
              <a:rPr lang="uk-UA" sz="2400" b="1" dirty="0" smtClean="0"/>
              <a:t>Презентації :</a:t>
            </a:r>
          </a:p>
          <a:p>
            <a:r>
              <a:rPr lang="uk-UA" sz="2000" dirty="0" smtClean="0"/>
              <a:t>Відео - знайомство з групою «Ромашка»,«Ми проти насилля», «Привітання з днем святого Миколая», «Всесвітній день дитини», «Привітання батьків та дітей з </a:t>
            </a:r>
            <a:r>
              <a:rPr lang="uk-UA" sz="2000" dirty="0" err="1" smtClean="0"/>
              <a:t>різдвом</a:t>
            </a:r>
            <a:r>
              <a:rPr lang="uk-UA" sz="2000" dirty="0" smtClean="0"/>
              <a:t>  Христовим», «Життя в дитячому садку». </a:t>
            </a:r>
            <a:r>
              <a:rPr lang="en-US" sz="2000" b="1" dirty="0">
                <a:hlinkClick r:id="rId3"/>
              </a:rPr>
              <a:t>https://</a:t>
            </a:r>
            <a:r>
              <a:rPr lang="en-US" sz="2000" b="1" dirty="0" smtClean="0">
                <a:hlinkClick r:id="rId3"/>
              </a:rPr>
              <a:t>www.youtube.com/watch?v=WUwgZcfZJBI</a:t>
            </a:r>
            <a:endParaRPr lang="uk-UA" sz="2000" b="1" dirty="0" smtClean="0"/>
          </a:p>
          <a:p>
            <a:r>
              <a:rPr lang="en-US" sz="2000" b="1" dirty="0">
                <a:solidFill>
                  <a:srgbClr val="FF0000"/>
                </a:solidFill>
                <a:hlinkClick r:id="rId4"/>
              </a:rPr>
              <a:t>https://</a:t>
            </a:r>
            <a:r>
              <a:rPr lang="en-US" sz="2000" b="1" dirty="0" smtClean="0">
                <a:solidFill>
                  <a:srgbClr val="FF0000"/>
                </a:solidFill>
                <a:hlinkClick r:id="rId4"/>
              </a:rPr>
              <a:t>www.youtube.com/watch?v=PX85TjzrDl0&amp;t=2s</a:t>
            </a:r>
            <a:endParaRPr lang="uk-UA" sz="2000" b="1" dirty="0" smtClean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  <a:hlinkClick r:id="rId5"/>
              </a:rPr>
              <a:t>https://</a:t>
            </a:r>
            <a:r>
              <a:rPr lang="en-US" sz="2000" b="1" dirty="0" smtClean="0">
                <a:solidFill>
                  <a:srgbClr val="FF0000"/>
                </a:solidFill>
                <a:hlinkClick r:id="rId5"/>
              </a:rPr>
              <a:t>youtu.be/wuAXOfpjmIY</a:t>
            </a:r>
            <a:endParaRPr lang="uk-UA" sz="2000" b="1" dirty="0" smtClean="0">
              <a:solidFill>
                <a:srgbClr val="FF0000"/>
              </a:solidFill>
            </a:endParaRPr>
          </a:p>
          <a:p>
            <a:endParaRPr lang="uk-UA" sz="2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298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7598">
        <p:split orient="vert"/>
      </p:transition>
    </mc:Choice>
    <mc:Fallback>
      <p:transition spd="slow" advTm="5759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408" y="60884"/>
            <a:ext cx="4354468" cy="2602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41" y="1380238"/>
            <a:ext cx="614040" cy="3960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64" y="60884"/>
            <a:ext cx="4248472" cy="4251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кутник 6"/>
          <p:cNvSpPr/>
          <p:nvPr/>
        </p:nvSpPr>
        <p:spPr>
          <a:xfrm>
            <a:off x="365033" y="339879"/>
            <a:ext cx="391893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У своїй практиці з дистанційної роботи з батьками пробувала використовувати платформу </a:t>
            </a:r>
            <a:r>
              <a:rPr lang="en-US" dirty="0"/>
              <a:t>Zoom</a:t>
            </a:r>
            <a:r>
              <a:rPr lang="uk-UA" dirty="0"/>
              <a:t>.   Але подібні платформи для «живого спілкування» в </a:t>
            </a:r>
            <a:r>
              <a:rPr lang="uk-UA" dirty="0" err="1"/>
              <a:t>дошкіллі</a:t>
            </a:r>
            <a:r>
              <a:rPr lang="uk-UA" dirty="0"/>
              <a:t> виявилися не ефективними. Оскільки важливу та провідну роль відіграють такі фактори, як наявність </a:t>
            </a:r>
            <a:r>
              <a:rPr lang="uk-UA" dirty="0" err="1"/>
              <a:t>інтернету</a:t>
            </a:r>
            <a:r>
              <a:rPr lang="uk-UA" dirty="0"/>
              <a:t> та можливість підключитися в один і той же час, що для батьків є перешкодою. Тому слід віддавати перевагу ресурсам, які можна прослухати в записі та не залежати від часу.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1129">
            <a:off x="5519019" y="2843223"/>
            <a:ext cx="3366919" cy="1560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3874">
            <a:off x="3009929" y="4198308"/>
            <a:ext cx="2611354" cy="1001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84" y="4251310"/>
            <a:ext cx="2156012" cy="13892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кутник 10"/>
          <p:cNvSpPr/>
          <p:nvPr/>
        </p:nvSpPr>
        <p:spPr>
          <a:xfrm>
            <a:off x="1409446" y="5229200"/>
            <a:ext cx="61193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Онлайн</a:t>
            </a:r>
            <a:r>
              <a:rPr lang="uk-UA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зустріч з батьками</a:t>
            </a:r>
            <a:endParaRPr lang="uk-UA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202" y="4365104"/>
            <a:ext cx="2001797" cy="13936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8063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1488">
        <p:split orient="vert"/>
      </p:transition>
    </mc:Choice>
    <mc:Fallback>
      <p:transition spd="slow" advTm="5148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5301208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2. Робота з дітьми.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37"/>
            <a:ext cx="5111552" cy="2844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155" y="8037"/>
            <a:ext cx="4049688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552" y="4443737"/>
            <a:ext cx="3720894" cy="166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528" y="2715745"/>
            <a:ext cx="2675280" cy="16367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8038"/>
            <a:ext cx="2654263" cy="15844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6728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860">
        <p:split orient="vert"/>
      </p:transition>
    </mc:Choice>
    <mc:Fallback>
      <p:transition spd="slow" advTm="1086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2052" y="246968"/>
            <a:ext cx="777686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uk-UA" sz="2400" b="1" dirty="0" smtClean="0"/>
              <a:t>Заняття </a:t>
            </a:r>
            <a:r>
              <a:rPr lang="uk-UA" sz="2000" b="1" dirty="0" smtClean="0"/>
              <a:t>:</a:t>
            </a:r>
          </a:p>
          <a:p>
            <a:endParaRPr lang="uk-UA" sz="2000" b="1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uk-UA" sz="2000" b="1" dirty="0" smtClean="0"/>
              <a:t>Пізнавальний розвиток </a:t>
            </a:r>
            <a:r>
              <a:rPr lang="uk-UA" sz="2000" dirty="0" smtClean="0"/>
              <a:t>( сенсорний розвиток, ознайомлення з довкіллям,ознайомлення з природою).</a:t>
            </a:r>
          </a:p>
          <a:p>
            <a:r>
              <a:rPr lang="uk-UA" sz="2000" dirty="0" smtClean="0"/>
              <a:t>«Кольорові кульки. Вгорі – внизу», «Вивчаємо кольори», «Відшукай метелику будиночок», «Дитинчата свійських тварин», «Хто ,як зимує»</a:t>
            </a:r>
            <a:endParaRPr lang="en-US" sz="2000" dirty="0" smtClean="0"/>
          </a:p>
          <a:p>
            <a:r>
              <a:rPr lang="en-US" sz="2000" b="1" dirty="0">
                <a:hlinkClick r:id="rId2"/>
              </a:rPr>
              <a:t>https://</a:t>
            </a:r>
            <a:r>
              <a:rPr lang="en-US" sz="2000" b="1" dirty="0" smtClean="0">
                <a:hlinkClick r:id="rId2"/>
              </a:rPr>
              <a:t>youtu.be/PLBvZZtUHZ4</a:t>
            </a:r>
            <a:endParaRPr lang="uk-UA" sz="2000" b="1" dirty="0" smtClean="0"/>
          </a:p>
          <a:p>
            <a:r>
              <a:rPr lang="en-US" sz="2000" b="1" dirty="0" smtClean="0">
                <a:solidFill>
                  <a:srgbClr val="FF0000"/>
                </a:solidFill>
                <a:hlinkClick r:id="rId3"/>
              </a:rPr>
              <a:t>https</a:t>
            </a:r>
            <a:r>
              <a:rPr lang="en-US" sz="2000" b="1" dirty="0">
                <a:solidFill>
                  <a:srgbClr val="FF0000"/>
                </a:solidFill>
                <a:hlinkClick r:id="rId3"/>
              </a:rPr>
              <a:t>://</a:t>
            </a:r>
            <a:r>
              <a:rPr lang="en-US" sz="2000" b="1" dirty="0" smtClean="0">
                <a:solidFill>
                  <a:srgbClr val="FF0000"/>
                </a:solidFill>
                <a:hlinkClick r:id="rId3"/>
              </a:rPr>
              <a:t>www.youtube.com/watch?v=AaEMlvV04Hc</a:t>
            </a:r>
            <a:endParaRPr lang="uk-UA" sz="2000" b="1" dirty="0" smtClean="0">
              <a:solidFill>
                <a:srgbClr val="FF0000"/>
              </a:solidFill>
            </a:endParaRPr>
          </a:p>
          <a:p>
            <a:endParaRPr lang="uk-UA" sz="2000" b="1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uk-UA" sz="2000" b="1" dirty="0" smtClean="0"/>
              <a:t>Мовленнєвий розвиток</a:t>
            </a:r>
          </a:p>
          <a:p>
            <a:r>
              <a:rPr lang="uk-UA" sz="2000" dirty="0" smtClean="0"/>
              <a:t>« Магазин іграшок », «Що перевозить транспорт»  , «Одягнемо ляльку Марійку на прогулянку», «Буду слухняним».</a:t>
            </a:r>
          </a:p>
          <a:p>
            <a:r>
              <a:rPr lang="en-US" sz="2000" b="1" dirty="0">
                <a:solidFill>
                  <a:srgbClr val="FF0000"/>
                </a:solidFill>
                <a:hlinkClick r:id="rId4"/>
              </a:rPr>
              <a:t>https://</a:t>
            </a:r>
            <a:r>
              <a:rPr lang="en-US" sz="2000" b="1" dirty="0" smtClean="0">
                <a:solidFill>
                  <a:srgbClr val="FF0000"/>
                </a:solidFill>
                <a:hlinkClick r:id="rId4"/>
              </a:rPr>
              <a:t>www.youtube.com/watch?v=DLQByfBeE9I</a:t>
            </a:r>
            <a:endParaRPr lang="uk-UA" sz="2000" b="1" dirty="0" smtClean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  <a:hlinkClick r:id="rId5"/>
              </a:rPr>
              <a:t>https</a:t>
            </a:r>
            <a:r>
              <a:rPr lang="en-US" sz="2000" b="1" dirty="0">
                <a:solidFill>
                  <a:srgbClr val="FF0000"/>
                </a:solidFill>
                <a:hlinkClick r:id="rId5"/>
              </a:rPr>
              <a:t>://</a:t>
            </a:r>
            <a:r>
              <a:rPr lang="en-US" sz="2000" b="1" dirty="0" smtClean="0">
                <a:solidFill>
                  <a:srgbClr val="FF0000"/>
                </a:solidFill>
                <a:hlinkClick r:id="rId5"/>
              </a:rPr>
              <a:t>www.youtube.com/watch?v=wPC1dGK8kec&amp;t=4s</a:t>
            </a:r>
            <a:endParaRPr lang="uk-UA" sz="2000" b="1" dirty="0" smtClean="0">
              <a:solidFill>
                <a:srgbClr val="FF0000"/>
              </a:solidFill>
            </a:endParaRPr>
          </a:p>
          <a:p>
            <a:endParaRPr lang="uk-UA" sz="2000" b="1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uk-UA" sz="2000" b="1" dirty="0" smtClean="0"/>
              <a:t>Художньо естетичний розвиток</a:t>
            </a:r>
          </a:p>
          <a:p>
            <a:r>
              <a:rPr lang="uk-UA" sz="2000" dirty="0" smtClean="0"/>
              <a:t>«Курочка», «Зірочки в небі», « Ялинка», «М</a:t>
            </a:r>
            <a:r>
              <a:rPr lang="en-US" sz="2000" dirty="0" smtClean="0"/>
              <a:t>’</a:t>
            </a:r>
            <a:r>
              <a:rPr lang="uk-UA" sz="2000" dirty="0" err="1" smtClean="0"/>
              <a:t>ячики</a:t>
            </a:r>
            <a:r>
              <a:rPr lang="uk-UA" sz="2000" dirty="0" smtClean="0"/>
              <a:t>», «Чарівний пензлик», « Сніжок».</a:t>
            </a:r>
            <a:endParaRPr lang="uk-UA" sz="2000" dirty="0"/>
          </a:p>
          <a:p>
            <a:r>
              <a:rPr lang="en-US" sz="2000" b="1" dirty="0" smtClean="0">
                <a:solidFill>
                  <a:srgbClr val="FF0000"/>
                </a:solidFill>
                <a:hlinkClick r:id="rId6"/>
              </a:rPr>
              <a:t>https</a:t>
            </a:r>
            <a:r>
              <a:rPr lang="en-US" sz="2000" b="1" dirty="0">
                <a:solidFill>
                  <a:srgbClr val="FF0000"/>
                </a:solidFill>
                <a:hlinkClick r:id="rId6"/>
              </a:rPr>
              <a:t>://</a:t>
            </a:r>
            <a:r>
              <a:rPr lang="en-US" sz="2000" b="1" dirty="0" smtClean="0">
                <a:solidFill>
                  <a:srgbClr val="FF0000"/>
                </a:solidFill>
                <a:hlinkClick r:id="rId6"/>
              </a:rPr>
              <a:t>www.youtube.com/watch?v=fdIvi3arAOM</a:t>
            </a:r>
            <a:endParaRPr lang="uk-UA" sz="2000" b="1" dirty="0" smtClean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  <a:hlinkClick r:id="rId7"/>
              </a:rPr>
              <a:t>https://</a:t>
            </a:r>
            <a:r>
              <a:rPr lang="en-US" sz="2000" b="1" dirty="0" smtClean="0">
                <a:solidFill>
                  <a:srgbClr val="FF0000"/>
                </a:solidFill>
                <a:hlinkClick r:id="rId7"/>
              </a:rPr>
              <a:t>www.youtube.com/watch?v=QxRiCJr8X9E&amp;t=11s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096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1441">
        <p:split orient="vert"/>
      </p:transition>
    </mc:Choice>
    <mc:Fallback>
      <p:transition spd="slow" advTm="5144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олома">
  <a:themeElements>
    <a:clrScheme name="Ливарн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Пересічна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ома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2374</TotalTime>
  <Words>1204</Words>
  <Application>Microsoft Office PowerPoint</Application>
  <PresentationFormat>Екран (4:3)</PresentationFormat>
  <Paragraphs>150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17" baseType="lpstr">
      <vt:lpstr>Солома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Користувач</dc:creator>
  <cp:lastModifiedBy>Користувач</cp:lastModifiedBy>
  <cp:revision>231</cp:revision>
  <dcterms:created xsi:type="dcterms:W3CDTF">2023-01-29T12:20:03Z</dcterms:created>
  <dcterms:modified xsi:type="dcterms:W3CDTF">2023-02-18T20:01:51Z</dcterms:modified>
</cp:coreProperties>
</file>