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72" r:id="rId14"/>
    <p:sldId id="271" r:id="rId15"/>
    <p:sldId id="273" r:id="rId16"/>
    <p:sldId id="268" r:id="rId17"/>
    <p:sldId id="269" r:id="rId18"/>
    <p:sldId id="274" r:id="rId19"/>
    <p:sldId id="275" r:id="rId20"/>
    <p:sldId id="270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y1H0BpSjKM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3ksf1j9519" TargetMode="External"/><Relationship Id="rId2" Type="http://schemas.openxmlformats.org/officeDocument/2006/relationships/hyperlink" Target="https://learningapps.org/watch?v=pgqtsyc7a1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naurok.com.ua/test/join?gamecode=141072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720" y="896983"/>
            <a:ext cx="9144000" cy="2290355"/>
          </a:xfrm>
        </p:spPr>
        <p:txBody>
          <a:bodyPr>
            <a:normAutofit/>
          </a:bodyPr>
          <a:lstStyle/>
          <a:p>
            <a:r>
              <a:rPr lang="uk-UA" altLang="ru-RU" sz="5400" b="1" cap="none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Кристалічні ґратки. </a:t>
            </a:r>
            <a:br>
              <a:rPr lang="uk-UA" altLang="ru-RU" sz="5400" b="1" cap="none" dirty="0">
                <a:solidFill>
                  <a:schemeClr val="accent5">
                    <a:lumMod val="50000"/>
                  </a:schemeClr>
                </a:solidFill>
                <a:latin typeface="Calibri"/>
              </a:rPr>
            </a:br>
            <a:endParaRPr lang="uk-UA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087291" y="3344909"/>
            <a:ext cx="5582195" cy="29066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Виконала:  Коваленко Юлія </a:t>
            </a: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Василівна</a:t>
            </a:r>
            <a:endParaRPr lang="uk-UA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Лубенський район, </a:t>
            </a:r>
            <a:r>
              <a:rPr lang="uk-UA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Староіржавецька</a:t>
            </a: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гімназія,</a:t>
            </a:r>
            <a:endParaRPr lang="uk-UA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вчитель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хімії та біології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10" descr="image_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6" y="2810394"/>
            <a:ext cx="431165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uravid080500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865" y="652484"/>
            <a:ext cx="2771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06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4" y="61478"/>
            <a:ext cx="9034606" cy="675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5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t="7993" r="4423" b="8206"/>
          <a:stretch/>
        </p:blipFill>
        <p:spPr>
          <a:xfrm>
            <a:off x="1358537" y="118398"/>
            <a:ext cx="9501052" cy="65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3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447108" y="223783"/>
            <a:ext cx="7707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18" y="0"/>
            <a:ext cx="9041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4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24" y="0"/>
            <a:ext cx="8999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83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63" y="0"/>
            <a:ext cx="9051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10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64" y="113211"/>
            <a:ext cx="10365199" cy="651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6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86" y="0"/>
            <a:ext cx="9191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06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400" b="1" kern="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кристалічних </a:t>
            </a:r>
            <a:r>
              <a:rPr lang="uk-UA" altLang="ru-RU" sz="4400" b="1" kern="0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граток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86148" y="1933303"/>
            <a:ext cx="10258698" cy="43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21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92479" y="1750423"/>
            <a:ext cx="11251475" cy="233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Лабораторний дослід 1.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Залежність властивостей речовин від будови кристалічної </a:t>
            </a:r>
            <a:r>
              <a:rPr lang="uk-UA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гратки</a:t>
            </a:r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uk-UA" sz="32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sz="3200" b="1" i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uk-UA" sz="3200" b="1" i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://www.youtube.com/watch?v=-y1H0BpSjKM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26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53440" y="1846217"/>
            <a:ext cx="1059833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Визначити тип кристалічної </a:t>
            </a:r>
            <a:r>
              <a:rPr lang="uk-UA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гратки</a:t>
            </a:r>
            <a:r>
              <a:rPr lang="uk-UA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b="1" i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https://learningapps.org/watch?v=pgqtsyc7a19</a:t>
            </a:r>
            <a:endParaRPr lang="uk-U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Вправа встановити відповідність:</a:t>
            </a:r>
            <a:endParaRPr lang="uk-U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b="1" i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https://learningapps.org/watch?v=p3ksf1j9519</a:t>
            </a:r>
            <a:endParaRPr lang="uk-U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5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accent5">
                    <a:lumMod val="50000"/>
                  </a:schemeClr>
                </a:solidFill>
              </a:rPr>
              <a:t>Мета  уроку</a:t>
            </a:r>
            <a:endParaRPr lang="uk-UA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4452" cy="4155628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uk-UA" altLang="ru-RU" sz="2800" cap="none" dirty="0">
                <a:solidFill>
                  <a:prstClr val="black"/>
                </a:solidFill>
                <a:latin typeface="Calibri"/>
              </a:rPr>
              <a:t>дати поняття про кристалічні ґратки</a:t>
            </a:r>
            <a:r>
              <a:rPr lang="ru-RU" altLang="ru-RU" sz="2800" cap="none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uk-UA" altLang="ru-RU" sz="2800" cap="none" dirty="0">
                <a:solidFill>
                  <a:prstClr val="black"/>
                </a:solidFill>
                <a:latin typeface="Calibri"/>
              </a:rPr>
              <a:t>познайомити з різними типами кристалічних ґраток </a:t>
            </a:r>
            <a:endParaRPr lang="uk-UA" altLang="ru-RU" sz="2800" cap="none" dirty="0" smtClean="0">
              <a:solidFill>
                <a:prstClr val="black"/>
              </a:solidFill>
              <a:latin typeface="Calibri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uk-UA" altLang="ru-RU" sz="2800" cap="none" dirty="0">
                <a:solidFill>
                  <a:prstClr val="black"/>
                </a:solidFill>
                <a:latin typeface="Calibri"/>
              </a:rPr>
              <a:t> </a:t>
            </a:r>
            <a:r>
              <a:rPr lang="uk-UA" altLang="ru-RU" sz="2800" cap="none" dirty="0" smtClean="0">
                <a:solidFill>
                  <a:prstClr val="black"/>
                </a:solidFill>
                <a:latin typeface="Calibri"/>
              </a:rPr>
              <a:t>   (</a:t>
            </a:r>
            <a:r>
              <a:rPr lang="uk-UA" altLang="ru-RU" sz="2800" cap="none" dirty="0">
                <a:solidFill>
                  <a:prstClr val="black"/>
                </a:solidFill>
                <a:latin typeface="Calibri"/>
              </a:rPr>
              <a:t>атомні, молекулярні, </a:t>
            </a:r>
            <a:r>
              <a:rPr lang="uk-UA" altLang="ru-RU" sz="2800" cap="none" dirty="0" err="1">
                <a:solidFill>
                  <a:prstClr val="black"/>
                </a:solidFill>
                <a:latin typeface="Calibri"/>
              </a:rPr>
              <a:t>йонні,металічні</a:t>
            </a:r>
            <a:r>
              <a:rPr lang="uk-UA" altLang="ru-RU" sz="2800" cap="none" dirty="0">
                <a:solidFill>
                  <a:prstClr val="black"/>
                </a:solidFill>
                <a:latin typeface="Calibri"/>
              </a:rPr>
              <a:t>);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uk-UA" altLang="ru-RU" sz="2800" cap="none" dirty="0">
                <a:solidFill>
                  <a:prstClr val="black"/>
                </a:solidFill>
                <a:latin typeface="Calibri"/>
              </a:rPr>
              <a:t>розкрити зв'язок між типом хімічного зв’язку, типом кристалічних ґраток і фізичними властивостями речовин</a:t>
            </a:r>
            <a:r>
              <a:rPr lang="ru-RU" altLang="ru-RU" sz="2800" cap="none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uk-UA" altLang="ru-RU" sz="2800" cap="none" dirty="0">
                <a:solidFill>
                  <a:prstClr val="black"/>
                </a:solidFill>
                <a:latin typeface="Calibri"/>
              </a:rPr>
              <a:t>визначити особливості будови твердих речовин та встановити залежність властивостей речовин від їхньої будови.</a:t>
            </a:r>
            <a:r>
              <a:rPr lang="ru-RU" altLang="ru-RU" sz="2800" cap="none" dirty="0">
                <a:solidFill>
                  <a:prstClr val="black"/>
                </a:solidFill>
                <a:latin typeface="Calibri"/>
              </a:rPr>
              <a:t>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endParaRPr lang="uk-UA" altLang="ru-RU" sz="2800" cap="none" dirty="0">
              <a:solidFill>
                <a:prstClr val="black"/>
              </a:solidFill>
              <a:latin typeface="Calibri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6230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81" y="0"/>
            <a:ext cx="9191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17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Домашнє завдання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809897" y="2011680"/>
            <a:ext cx="10467703" cy="377951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Опрацювати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параграф з підручника §23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Підготувати презентацію навчального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проєкту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«Використання кристалів у техніці»,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«Кристали: краса і користь».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346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Перевірка домашнього завдання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549499" y="2214694"/>
            <a:ext cx="10364452" cy="398145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Тестування з попередньої теми: «Хімічний зв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язок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uk-UA" sz="2400" i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https://naurok.com.ua/test/join?gamecode=1410722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Tx/>
              <a:buNone/>
              <a:defRPr/>
            </a:pPr>
            <a:endParaRPr lang="uk-UA" dirty="0"/>
          </a:p>
        </p:txBody>
      </p:sp>
      <p:pic>
        <p:nvPicPr>
          <p:cNvPr id="1026" name="Picture 2" descr="Кристаллы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07" y="3437283"/>
            <a:ext cx="3171099" cy="31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1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703592" y="337177"/>
            <a:ext cx="3527425" cy="1223963"/>
          </a:xfrm>
          <a:prstGeom prst="flowChartProcess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  <a:contourClr>
              <a:srgbClr val="99CC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Речовини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687978" y="2220685"/>
            <a:ext cx="4099524" cy="1557839"/>
          </a:xfrm>
          <a:prstGeom prst="flowChartProcess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  <a:contourClr>
              <a:srgbClr val="99CC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Молекулярні</a:t>
            </a:r>
            <a:endParaRPr lang="uk-UA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6923314" y="2455817"/>
            <a:ext cx="4023588" cy="1322707"/>
          </a:xfrm>
          <a:prstGeom prst="flowChartProcess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  <a:contourClr>
              <a:srgbClr val="99CC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Немолекулярні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Речовини, що складаються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не з молекул(</a:t>
            </a:r>
            <a:r>
              <a:rPr kumimoji="0" lang="uk-UA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солі,оксиди,основи</a:t>
            </a:r>
            <a:r>
              <a:rPr kumimoji="0" lang="uk-UA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 flipH="1">
            <a:off x="2889033" y="1573746"/>
            <a:ext cx="2107474" cy="7146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8" name="Рисунок 32" descr="C:\Documents and Settings\Android\Мои документы\Безимени-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88" y="3906813"/>
            <a:ext cx="377825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14" y="4079145"/>
            <a:ext cx="378618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5860869" y="1561140"/>
            <a:ext cx="1567542" cy="7272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29674" y="3105447"/>
            <a:ext cx="3744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ru-RU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Речовини,що</a:t>
            </a:r>
            <a:r>
              <a:rPr lang="uk-UA" alt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складаються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з молекул(</a:t>
            </a:r>
            <a:r>
              <a:rPr lang="uk-UA" altLang="ru-RU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гази,тверді</a:t>
            </a:r>
            <a:r>
              <a:rPr lang="uk-UA" alt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речовини</a:t>
            </a:r>
            <a:r>
              <a:rPr lang="uk-UA" alt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003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36" y="0"/>
            <a:ext cx="9591257" cy="6789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413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5" cy="3576506"/>
          </a:xfrm>
        </p:spPr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uk-UA" altLang="ru-RU" sz="4000" b="1" cap="none" dirty="0">
                <a:solidFill>
                  <a:srgbClr val="000000"/>
                </a:solidFill>
                <a:latin typeface="Times New Roman" panose="02020603050405020304" pitchFamily="18" charset="0"/>
              </a:rPr>
              <a:t>Кристали-це тверді тіла</a:t>
            </a:r>
            <a:r>
              <a:rPr lang="uk-UA" altLang="ru-RU" sz="4000" b="1" cap="non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атоми</a:t>
            </a:r>
            <a:endParaRPr lang="uk-UA" altLang="ru-RU" sz="4000" b="1" cap="none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uk-UA" altLang="ru-RU" sz="4000" b="1" cap="none" dirty="0">
                <a:solidFill>
                  <a:srgbClr val="000000"/>
                </a:solidFill>
                <a:latin typeface="Times New Roman" panose="02020603050405020304" pitchFamily="18" charset="0"/>
              </a:rPr>
              <a:t> й молекули яких займають певне,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uk-UA" altLang="ru-RU" sz="4000" b="1" cap="none" dirty="0">
                <a:solidFill>
                  <a:srgbClr val="000000"/>
                </a:solidFill>
                <a:latin typeface="Times New Roman" panose="02020603050405020304" pitchFamily="18" charset="0"/>
              </a:rPr>
              <a:t>упорядковане  положення в просторі</a:t>
            </a:r>
          </a:p>
          <a:p>
            <a:endParaRPr lang="uk-UA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80887" y="845105"/>
            <a:ext cx="8229600" cy="1143000"/>
          </a:xfrm>
          <a:prstGeom prst="rect">
            <a:avLst/>
          </a:prstGeom>
          <a:solidFill>
            <a:srgbClr val="99CC00"/>
          </a:solidFill>
          <a:ln>
            <a:noFill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  <a:contourClr>
              <a:srgbClr val="99CC00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Кристалічні тіла</a:t>
            </a:r>
            <a:endParaRPr kumimoji="0" lang="uk-UA" altLang="ru-RU" sz="4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2" descr="http://www.incrediblesnaps.com/wp-content/uploads/2012/08/collection-of-crystal-images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541" y="4193015"/>
            <a:ext cx="7034885" cy="2603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298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14400" y="1524000"/>
            <a:ext cx="10363200" cy="426719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Кристалічні речовини характеризуються правильним розташуванням     структурних частинок у чітко визначених точках простору.</a:t>
            </a:r>
          </a:p>
          <a:p>
            <a:pPr marL="0" indent="0">
              <a:buNone/>
            </a:pPr>
            <a:r>
              <a:rPr lang="uk-UA" dirty="0" smtClean="0"/>
              <a:t> При з</a:t>
            </a:r>
            <a:r>
              <a:rPr lang="en-US" dirty="0" smtClean="0"/>
              <a:t>’</a:t>
            </a:r>
            <a:r>
              <a:rPr lang="uk-UA" dirty="0" smtClean="0"/>
              <a:t>єднанні цих точок прямими лініями утворюється просторовий каркас, який називають </a:t>
            </a:r>
            <a:r>
              <a:rPr lang="uk-UA" b="1" dirty="0" smtClean="0"/>
              <a:t>кристалічною </a:t>
            </a:r>
            <a:r>
              <a:rPr lang="uk-UA" b="1" dirty="0" err="1" smtClean="0"/>
              <a:t>граткою</a:t>
            </a:r>
            <a:r>
              <a:rPr lang="uk-UA" b="1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Точки в яких розташовані частинки кристалу називають </a:t>
            </a:r>
            <a:r>
              <a:rPr lang="uk-UA" b="1" dirty="0" smtClean="0"/>
              <a:t>вузлами </a:t>
            </a:r>
            <a:r>
              <a:rPr lang="uk-UA" b="1" dirty="0" err="1" smtClean="0"/>
              <a:t>гратки</a:t>
            </a:r>
            <a:r>
              <a:rPr lang="uk-UA" b="1" dirty="0" smtClean="0"/>
              <a:t>.</a:t>
            </a:r>
            <a:endParaRPr lang="uk-UA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66784" y="339634"/>
            <a:ext cx="8957080" cy="118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ru-RU" altLang="ru-RU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Кристалічна</a:t>
            </a:r>
            <a:r>
              <a:rPr lang="ru-RU" altLang="ru-RU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</a:t>
            </a:r>
            <a:r>
              <a:rPr lang="ru-RU" altLang="ru-RU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ратка</a:t>
            </a:r>
            <a:endParaRPr lang="uk-UA" altLang="ru-RU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12386791599c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84" y="3936359"/>
            <a:ext cx="41656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пов со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52" y="3840243"/>
            <a:ext cx="2997358" cy="222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58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400" kern="0" cap="none" dirty="0">
                <a:solidFill>
                  <a:srgbClr val="000000"/>
                </a:solidFill>
                <a:latin typeface="Arial"/>
              </a:rPr>
              <a:t>Кристали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14400" y="1854926"/>
            <a:ext cx="4894217" cy="4599713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3200" b="1" i="1" kern="0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грецького </a:t>
            </a:r>
            <a:r>
              <a:rPr lang="en-US" altLang="ru-RU" sz="3200" b="1" i="1" kern="0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Krystal's</a:t>
            </a:r>
            <a:r>
              <a:rPr lang="ru-RU" altLang="ru-RU" sz="3200" kern="0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altLang="ru-RU" sz="3200" kern="0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ru-RU" sz="3200" kern="0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означало </a:t>
            </a:r>
            <a:r>
              <a:rPr lang="ru-RU" altLang="ru-RU" sz="3200" kern="0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altLang="ru-RU" sz="3200" kern="0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3200" kern="0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altLang="ru-RU" sz="3200" kern="0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200" kern="0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altLang="ru-RU" sz="3200" kern="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0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гірський</a:t>
            </a:r>
            <a:r>
              <a:rPr lang="ru-RU" sz="3200" kern="0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0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кришталь</a:t>
            </a:r>
            <a:r>
              <a:rPr lang="ru-RU" sz="3200" kern="0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3200" kern="0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kern="0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ристал</a:t>
            </a:r>
            <a:r>
              <a:rPr lang="ru-RU" sz="3200" kern="0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/>
          </a:p>
        </p:txBody>
      </p:sp>
      <p:pic>
        <p:nvPicPr>
          <p:cNvPr id="4" name="Picture 7" descr="content_info_block_166_105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0453" y="1783617"/>
            <a:ext cx="3668712" cy="2143125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9" descr="60066297_1276018956_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6549" y="4095614"/>
            <a:ext cx="3576638" cy="2359025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3062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1" y="130168"/>
            <a:ext cx="9881619" cy="6530548"/>
          </a:xfrm>
        </p:spPr>
      </p:pic>
    </p:spTree>
    <p:extLst>
      <p:ext uri="{BB962C8B-B14F-4D97-AF65-F5344CB8AC3E}">
        <p14:creationId xmlns:p14="http://schemas.microsoft.com/office/powerpoint/2010/main" val="768123807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TM04033925[[fn=Краплинка]]</Template>
  <TotalTime>173</TotalTime>
  <Words>219</Words>
  <Application>Microsoft Office PowerPoint</Application>
  <PresentationFormat>Широкий екран</PresentationFormat>
  <Paragraphs>43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Tw Cen MT</vt:lpstr>
      <vt:lpstr>Краплинка</vt:lpstr>
      <vt:lpstr>Кристалічні ґратки.  </vt:lpstr>
      <vt:lpstr>Мета  уроку</vt:lpstr>
      <vt:lpstr>Перевірка домашнього завдання </vt:lpstr>
      <vt:lpstr>Презентація PowerPoint</vt:lpstr>
      <vt:lpstr>Презентація PowerPoint</vt:lpstr>
      <vt:lpstr>Презентація PowerPoint</vt:lpstr>
      <vt:lpstr>Презентація PowerPoint</vt:lpstr>
      <vt:lpstr>Кристали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Типи кристалічних граток</vt:lpstr>
      <vt:lpstr>Презентація PowerPoint</vt:lpstr>
      <vt:lpstr>Презентація PowerPoint</vt:lpstr>
      <vt:lpstr>Презентація PowerPoint</vt:lpstr>
      <vt:lpstr>Домашнє завдання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Кристалічні ґратки.</dc:title>
  <dc:creator>Користувач</dc:creator>
  <cp:lastModifiedBy>Користувач</cp:lastModifiedBy>
  <cp:revision>13</cp:revision>
  <dcterms:created xsi:type="dcterms:W3CDTF">2024-06-17T11:58:45Z</dcterms:created>
  <dcterms:modified xsi:type="dcterms:W3CDTF">2024-06-18T09:22:22Z</dcterms:modified>
</cp:coreProperties>
</file>