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955" y="53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d154f8184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d154f8184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d154f81847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d154f81847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2d0fef9753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2d0fef9753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d154f81847_0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d154f81847_0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d154f81847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2d154f81847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d154f81847_0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d154f81847_0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d154f81847_0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d154f81847_0_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d154f81847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d154f81847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2d154f81847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2d154f81847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d154f81847_0_1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2d154f81847_0_1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d0fef97538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d0fef97538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2d154f81847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2d154f81847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g2d154f81847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Google Shape;182;g2d154f81847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g2d154f81847_0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Google Shape;188;g2d154f81847_0_1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d154f81847_0_1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d154f81847_0_1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d154f81847_0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d154f81847_0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2d154f81847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2d154f81847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2d154f81847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Google Shape;213;g2d154f81847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d154f81847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d154f81847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d0fef97538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2d0fef97538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d154f8184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2d154f8184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2d154f81847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2d154f81847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2d154f81847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2d154f81847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d154f8184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d154f81847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d0fef97538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d0fef97538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d154f81847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d154f81847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d154f81847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d154f81847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A4C2F4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chemeClr val="accent1">
                <a:lumMod val="7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11719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>
                <a:latin typeface="Times New Roman"/>
                <a:ea typeface="Times New Roman"/>
                <a:cs typeface="Times New Roman"/>
                <a:sym typeface="Times New Roman"/>
              </a:rPr>
              <a:t>Комп’ютерні мережі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8" y="2640108"/>
            <a:ext cx="8520600" cy="47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4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 клас</a:t>
            </a:r>
            <a:endParaRPr sz="4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>
            <a:spLocks noGrp="1"/>
          </p:cNvSpPr>
          <p:nvPr>
            <p:ph type="title"/>
          </p:nvPr>
        </p:nvSpPr>
        <p:spPr>
          <a:xfrm>
            <a:off x="311700" y="144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latin typeface="Times New Roman"/>
                <a:ea typeface="Times New Roman"/>
                <a:cs typeface="Times New Roman"/>
                <a:sym typeface="Times New Roman"/>
              </a:rPr>
              <a:t>3. За видом сигналу: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14" name="Google Shape;114;p22"/>
          <p:cNvSpPr txBox="1">
            <a:spLocks noGrp="1"/>
          </p:cNvSpPr>
          <p:nvPr>
            <p:ph type="body" idx="1"/>
          </p:nvPr>
        </p:nvSpPr>
        <p:spPr>
          <a:xfrm>
            <a:off x="311700" y="762800"/>
            <a:ext cx="4584600" cy="41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2385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uk"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Телефонні канали:</a:t>
            </a: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Ці канали використовуються для передачі голосових розмов.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uk"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Канали передачі даних:</a:t>
            </a: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Ці канали використовуються для передачі комп'ютерних даних.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Char char="●"/>
            </a:pPr>
            <a:r>
              <a:rPr lang="uk" sz="1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Відеоканали:</a:t>
            </a: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Ці канали використовуються для передачі відеосигналів.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Важливо зазначити, що канал зв'язку може відповідати декільком з цих категорій. Наприклад, цифровий канал зв'язку може бути як дротовим, так і бездротовим, а канал передачі даних може використовуватися для передачі як голосових, так і відеосигналів.</a:t>
            </a:r>
            <a:endParaRPr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5" name="Google Shape;11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2175" y="1309175"/>
            <a:ext cx="3928025" cy="2525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3"/>
          <p:cNvSpPr txBox="1">
            <a:spLocks noGrp="1"/>
          </p:cNvSpPr>
          <p:nvPr>
            <p:ph type="title"/>
          </p:nvPr>
        </p:nvSpPr>
        <p:spPr>
          <a:xfrm>
            <a:off x="311700" y="128324"/>
            <a:ext cx="8520600" cy="94891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18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b="1" dirty="0">
                <a:latin typeface="Times New Roman"/>
                <a:ea typeface="Times New Roman"/>
                <a:cs typeface="Times New Roman"/>
                <a:sym typeface="Times New Roman"/>
              </a:rPr>
              <a:t>Приклади каналів </a:t>
            </a:r>
            <a:r>
              <a:rPr lang="uk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зв’язку:</a:t>
            </a: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1" name="Google Shape;121;p23"/>
          <p:cNvSpPr txBox="1">
            <a:spLocks noGrp="1"/>
          </p:cNvSpPr>
          <p:nvPr>
            <p:ph type="body" idx="1"/>
          </p:nvPr>
        </p:nvSpPr>
        <p:spPr>
          <a:xfrm>
            <a:off x="104200" y="701025"/>
            <a:ext cx="6063900" cy="432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1800"/>
              </a:spcBef>
              <a:spcAft>
                <a:spcPts val="0"/>
              </a:spcAft>
              <a:buClr>
                <a:schemeClr val="dk1"/>
              </a:buClr>
              <a:buSzPct val="64705"/>
              <a:buFont typeface="Arial"/>
              <a:buNone/>
            </a:pPr>
            <a:endParaRPr sz="1700" b="1" dirty="0">
              <a:solidFill>
                <a:schemeClr val="dk1"/>
              </a:solidFill>
            </a:endParaRPr>
          </a:p>
          <a:p>
            <a:pPr marL="457200" lvl="0" indent="-32385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uk" sz="375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Телефонна лінія:</a:t>
            </a:r>
            <a:r>
              <a:rPr lang="uk" sz="37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Це дротовий аналоговий канал, який використовується для передачі голосових розмов.</a:t>
            </a:r>
            <a:endParaRPr sz="37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uk" sz="375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Кабельний модем:</a:t>
            </a:r>
            <a:r>
              <a:rPr lang="uk" sz="37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Це дротовий цифровий канал, який використовується для передачі даних та відеосигналів.</a:t>
            </a:r>
            <a:endParaRPr sz="37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uk" sz="375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Супутниковий зв'язок:</a:t>
            </a:r>
            <a:r>
              <a:rPr lang="uk" sz="37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Це бездротовий цифровий канал, який використовується для передачі даних, голосових та відеосигналів.</a:t>
            </a:r>
            <a:endParaRPr sz="37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uk" sz="375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Стільниковий зв'язок:</a:t>
            </a:r>
            <a:r>
              <a:rPr lang="uk" sz="37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Це бездротовий цифровий канал, який використовується для передачі голосових та текстових повідомлень.</a:t>
            </a:r>
            <a:endParaRPr sz="37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uk" sz="375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Wi-Fi:</a:t>
            </a:r>
            <a:r>
              <a:rPr lang="uk" sz="37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Це бездротовий цифровий канал, який використовується для передачі даних.</a:t>
            </a:r>
            <a:endParaRPr sz="37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29333"/>
              <a:buFont typeface="Arial"/>
              <a:buNone/>
            </a:pPr>
            <a:r>
              <a:rPr lang="uk" sz="375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Вибір типу каналу зв'язку залежить від таких факторів, як необхідна пропускна здатність, відстань передачі та вартість.</a:t>
            </a:r>
            <a:endParaRPr sz="375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22" name="Google Shape;12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>
            <a:off x="5714887" y="1427262"/>
            <a:ext cx="3949900" cy="2628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>
            <a:spLocks noGrp="1"/>
          </p:cNvSpPr>
          <p:nvPr>
            <p:ph type="title"/>
          </p:nvPr>
        </p:nvSpPr>
        <p:spPr>
          <a:xfrm>
            <a:off x="311700" y="0"/>
            <a:ext cx="8520600" cy="6226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9839"/>
              <a:buFont typeface="Arial"/>
              <a:buNone/>
            </a:pPr>
            <a:r>
              <a:rPr lang="uk" sz="31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Апаратне й програмне забезпечення </a:t>
            </a:r>
            <a:r>
              <a:rPr lang="uk" sz="3100" b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мереж:</a:t>
            </a:r>
            <a:endParaRPr sz="3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28;p24"/>
          <p:cNvSpPr txBox="1">
            <a:spLocks noGrp="1"/>
          </p:cNvSpPr>
          <p:nvPr>
            <p:ph type="body" idx="1"/>
          </p:nvPr>
        </p:nvSpPr>
        <p:spPr>
          <a:xfrm>
            <a:off x="-44575" y="503975"/>
            <a:ext cx="6633300" cy="438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</a:t>
            </a:r>
            <a:r>
              <a:rPr lang="uk" sz="1700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паратне забезпечення</a:t>
            </a:r>
            <a:r>
              <a:rPr lang="uk" sz="1700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це фізичні компоненти мережі, такі як:</a:t>
            </a: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Char char="●"/>
            </a:pPr>
            <a:r>
              <a:rPr lang="uk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Мережеві пристрої:</a:t>
            </a:r>
            <a:r>
              <a:rPr lang="uk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Це пристрої, які дозволяють комп'ютерам та іншим пристроям підключатися до мережі та спілкуватися один з одним. До типових мережевих пристроїв належать:</a:t>
            </a: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6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uk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Мережеві адаптери:</a:t>
            </a:r>
            <a:r>
              <a:rPr lang="uk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Ці карти встановлюються в комп'ютери та дозволяють їм підключатися до кабельної або бездротової мережі.</a:t>
            </a: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6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uk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Маршрутизатори:</a:t>
            </a:r>
            <a:r>
              <a:rPr lang="uk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Ці пристрої направляють трафік між різними мережами.</a:t>
            </a: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6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uk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Комутатори:</a:t>
            </a:r>
            <a:r>
              <a:rPr lang="uk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Ці пристрої з'єднують декілька пристроїв в одній мережі.</a:t>
            </a: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65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○"/>
            </a:pPr>
            <a:r>
              <a:rPr lang="uk" sz="17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Модеми:</a:t>
            </a:r>
            <a:r>
              <a:rPr lang="uk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Ці пристрої перетворюють сигнали з однієї форми на іншу, дозволяючи комп'ютерам підключатися до мережі через телефонні лінії або кабельні лінії.</a:t>
            </a: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 dirty="0"/>
          </a:p>
        </p:txBody>
      </p:sp>
      <p:pic>
        <p:nvPicPr>
          <p:cNvPr id="129" name="Google Shape;129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66575" y="1392076"/>
            <a:ext cx="2414075" cy="285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body" idx="1"/>
          </p:nvPr>
        </p:nvSpPr>
        <p:spPr>
          <a:xfrm>
            <a:off x="66775" y="337000"/>
            <a:ext cx="4640400" cy="458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uk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Кабелі:</a:t>
            </a: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Це дроти, які використовуються для фізичного з'єднання мережевих пристроїв. Існує два основних типи кабелів: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uk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Мідні кабелі:</a:t>
            </a: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Ці кабелі виготовлені з мідних дротів і використовуються для передачі електричних сигналів.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uk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Оптоволоконні кабелі:</a:t>
            </a: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Ці кабелі виготовлені з тонких скляних волокон і використовуються для передачі світлових сигналів.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●"/>
            </a:pPr>
            <a:r>
              <a:rPr lang="uk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Бездротові сигнали:</a:t>
            </a: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Ці сигнали використовуються для передачі даних через повітря. Бездротові сигнали зазвичай використовуються в мобільних мережах і мережах Wi-Fi.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600"/>
          </a:p>
        </p:txBody>
      </p:sp>
      <p:pic>
        <p:nvPicPr>
          <p:cNvPr id="135" name="Google Shape;13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07175" y="1434700"/>
            <a:ext cx="4328050" cy="2097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322850" y="250700"/>
            <a:ext cx="5653500" cy="47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b="1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Програмне забезпечення</a:t>
            </a:r>
            <a:r>
              <a:rPr lang="uk" u="sng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 це інструкції, які керують роботою мережі. До типового мережевого програмного забезпечення належать: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uk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Операційні системи мережі:</a:t>
            </a:r>
            <a:r>
              <a:rPr lang="uk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Ці операційні системи забезпечують базові послуги для мережі, такі як маршрутизація та управління доступом.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uk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Протоколи мережі:</a:t>
            </a:r>
            <a:r>
              <a:rPr lang="uk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Ці протоколи визначають правила, за якими комп'ютери та інші пристрої спілкуються один з одним. Деякі з найпоширеніших мережевих протоколів включають TCP/IP, HTTP і FTP.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uk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Мережеві програми:</a:t>
            </a:r>
            <a:r>
              <a:rPr lang="uk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Ці програми надають послуги користувачам мережі, такі як електронна пошта, веб-перегляд та спільний доступ до файлів.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41" name="Google Shape;14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6350" y="1536375"/>
            <a:ext cx="3079300" cy="173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7"/>
          <p:cNvSpPr txBox="1">
            <a:spLocks noGrp="1"/>
          </p:cNvSpPr>
          <p:nvPr>
            <p:ph type="body" idx="1"/>
          </p:nvPr>
        </p:nvSpPr>
        <p:spPr>
          <a:xfrm>
            <a:off x="311700" y="796200"/>
            <a:ext cx="5019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uk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Приклади апаратного й програмного забезпечення </a:t>
            </a:r>
            <a:r>
              <a:rPr lang="uk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мереж</a:t>
            </a:r>
            <a:r>
              <a:rPr lang="uk-UA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4327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uk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Мережевий маршрутизатор:</a:t>
            </a:r>
            <a:r>
              <a:rPr lang="uk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Cisco 1841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4327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uk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Мережевий комутатор:</a:t>
            </a:r>
            <a:r>
              <a:rPr lang="uk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Cisco Catalyst 2960S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4327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uk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Бездротова точка доступу:</a:t>
            </a:r>
            <a:r>
              <a:rPr lang="uk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Ubiquiti UniFi 6 Long Range Access Point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4327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uk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Операційна система мережі:</a:t>
            </a:r>
            <a:r>
              <a:rPr lang="uk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Cisco IOS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4327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uk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Мережевий протокол:</a:t>
            </a:r>
            <a:r>
              <a:rPr lang="uk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TCP/IP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4327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Char char="●"/>
            </a:pPr>
            <a:r>
              <a:rPr lang="uk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Мережева програма:</a:t>
            </a:r>
            <a:r>
              <a:rPr lang="uk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Microsoft Outlook (електронна пошта)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47" name="Google Shape;147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13374" y="3477600"/>
            <a:ext cx="3684900" cy="14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5775" y="185825"/>
            <a:ext cx="3192499" cy="3192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title"/>
          </p:nvPr>
        </p:nvSpPr>
        <p:spPr>
          <a:xfrm>
            <a:off x="311700" y="144400"/>
            <a:ext cx="8520600" cy="53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>
                <a:latin typeface="Times New Roman"/>
                <a:ea typeface="Times New Roman"/>
                <a:cs typeface="Times New Roman"/>
                <a:sym typeface="Times New Roman"/>
              </a:rPr>
              <a:t>Адресація в </a:t>
            </a:r>
            <a:r>
              <a:rPr lang="uk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мережах:</a:t>
            </a:r>
            <a:endParaRPr b="1" dirty="0"/>
          </a:p>
        </p:txBody>
      </p:sp>
      <p:sp>
        <p:nvSpPr>
          <p:cNvPr id="154" name="Google Shape;154;p28"/>
          <p:cNvSpPr txBox="1">
            <a:spLocks noGrp="1"/>
          </p:cNvSpPr>
          <p:nvPr>
            <p:ph type="body" idx="1"/>
          </p:nvPr>
        </p:nvSpPr>
        <p:spPr>
          <a:xfrm>
            <a:off x="200350" y="682000"/>
            <a:ext cx="5586600" cy="430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Адресація </a:t>
            </a:r>
            <a:r>
              <a:rPr lang="uk" sz="15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</a:t>
            </a:r>
            <a:r>
              <a:rPr lang="uk" sz="1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мережах </a:t>
            </a:r>
            <a:r>
              <a:rPr lang="uk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є фундаментальною концепцією, яка дозволяє пристроям в мережі однозначно ідентифікувати один одного та надсилати дані потрібному одержувачу. Існує декілька рівнів адресації, що працюють спільно для забезпечення ефективного маршрутизації пакетів даних.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MAC-адреса (Media Access Control address)</a:t>
            </a:r>
            <a:endParaRPr sz="15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uk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MAC-адреса - це унікальний 48-бітовий ідентифікатор, який виробник вставляє в кожну мережеву карту (NIC) або порт мережевого пристрою.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uk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Використовується на канальному рівні моделі OSI для ідентифікації пристроїв у локальному сегменті мережі.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238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Times New Roman"/>
              <a:buChar char="●"/>
            </a:pPr>
            <a:r>
              <a:rPr lang="uk" sz="1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 передачі даних кадр (frame) містить як MAC-адресу відправника, так і MAC-адресу одержувача. Мережевий комутатор використовує ці адреси для навчання та керування потоком даних в мережі.</a:t>
            </a:r>
            <a:endParaRPr sz="1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55" name="Google Shape;155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33325" y="868988"/>
            <a:ext cx="2698975" cy="2759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9"/>
          <p:cNvSpPr txBox="1">
            <a:spLocks noGrp="1"/>
          </p:cNvSpPr>
          <p:nvPr>
            <p:ph type="body" idx="1"/>
          </p:nvPr>
        </p:nvSpPr>
        <p:spPr>
          <a:xfrm>
            <a:off x="231650" y="270175"/>
            <a:ext cx="5433000" cy="379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IP-адреса (Internet Protocol address)</a:t>
            </a:r>
            <a:endParaRPr sz="16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IP-адреса - це логічна адреса, яка призначається пристрою для підключення до мережі TCP/IP.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Складається з 32 біт і зазвичай записується у вигляді чотирьох чисел від 0 до 255, розділених крапками (наприклад, 192.168.1.1).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Використовується на міжмережевому рівні моделі OSI для ідентифікації мереж та пристроїв в цих мережах.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Існує два основних типи IP-адрес: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uk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Статична IP-адреса:</a:t>
            </a: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вручну призначається адміністратором мережі конкретному пристрою і залишається постійною.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1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Char char="○"/>
            </a:pPr>
            <a:r>
              <a:rPr lang="uk" sz="16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Динамічна IP-адреса:</a:t>
            </a: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автоматично призначається пристрою сервером DHCP (Dynamic Host Configuration Protocol) на певний час.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sz="1700"/>
          </a:p>
        </p:txBody>
      </p:sp>
      <p:pic>
        <p:nvPicPr>
          <p:cNvPr id="161" name="Google Shape;16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4975" y="1588575"/>
            <a:ext cx="2943225" cy="155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0"/>
          <p:cNvSpPr txBox="1">
            <a:spLocks noGrp="1"/>
          </p:cNvSpPr>
          <p:nvPr>
            <p:ph type="body" idx="1"/>
          </p:nvPr>
        </p:nvSpPr>
        <p:spPr>
          <a:xfrm>
            <a:off x="311700" y="384300"/>
            <a:ext cx="4863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9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018"/>
              <a:buFont typeface="Arial"/>
              <a:buNone/>
            </a:pPr>
            <a:r>
              <a:rPr lang="uk" sz="1865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Доменне ім'я (Domain Name System - DNS)</a:t>
            </a:r>
            <a:endParaRPr sz="1865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7027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65"/>
              <a:buFont typeface="Times New Roman"/>
              <a:buChar char="●"/>
            </a:pPr>
            <a:r>
              <a:rPr lang="uk" sz="186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Доменне ім'я - це легке для запам'ятовування текстове ім'я, яке відповідає певній IP-адресі.</a:t>
            </a:r>
            <a:endParaRPr sz="186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7027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5"/>
              <a:buFont typeface="Times New Roman"/>
              <a:buChar char="●"/>
            </a:pPr>
            <a:r>
              <a:rPr lang="uk" sz="186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Людям набагато легше запам'ятати доменні імена (наприклад, [неправильный URL удален]), ніж цифрові IP-адреси.</a:t>
            </a:r>
            <a:endParaRPr sz="186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7027" algn="just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5"/>
              <a:buFont typeface="Times New Roman"/>
              <a:buChar char="●"/>
            </a:pPr>
            <a:r>
              <a:rPr lang="uk" sz="1865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Служба DNS (Domain Name System) працює як телефонний довідник для Інтернету, перекладаючи доменні імена в IP-адреси, які можуть використовувати пристрої для зв'язку один з одним.</a:t>
            </a:r>
            <a:endParaRPr sz="1865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1665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7" name="Google Shape;16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4700" y="1621937"/>
            <a:ext cx="3799300" cy="18996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1"/>
          <p:cNvSpPr txBox="1">
            <a:spLocks noGrp="1"/>
          </p:cNvSpPr>
          <p:nvPr>
            <p:ph type="body" idx="1"/>
          </p:nvPr>
        </p:nvSpPr>
        <p:spPr>
          <a:xfrm>
            <a:off x="324226" y="197786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Взаємодія між </a:t>
            </a:r>
            <a:r>
              <a:rPr lang="uk" sz="2800" b="1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адресами</a:t>
            </a:r>
            <a:r>
              <a:rPr lang="uk-UA" sz="28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</a:t>
            </a:r>
            <a:endParaRPr sz="28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uk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MAC-адреса використовується для ідентифікації пристроїв на локальному рівні, наприклад, в окремій будівлі чи офісі.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uk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IP-адреса дозволяє пристроям з різних мереж знаходити один одного через маршрутизатори та інтернет.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uk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DNS робить роботу з адресами в мережі більш зручною для користувачів, дозволяючи використовувати зрозумілі текстові назви замість цифрових адрес.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 рівні адресації працюють разом, забезпечуючи ефективне надсилання даних між пристроями в мережі.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249070" y="425966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uk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цій презентації ми розглянемо основи комп'ютерних мереж. Ми вивчимо, що таке: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uk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Комп’ютерна мережа.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uk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 Класифікація комп’ютерних мереж.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uk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 Канали зв’язку.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uk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 Апаратне й програмне забезпечення мереж.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457200" algn="just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52380"/>
              <a:buFont typeface="Arial"/>
              <a:buNone/>
            </a:pPr>
            <a:r>
              <a:rPr lang="uk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 Адресація в мережах.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ct val="52380"/>
              <a:buFont typeface="Arial"/>
              <a:buNone/>
            </a:pPr>
            <a:endParaRPr sz="24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32"/>
          <p:cNvSpPr txBox="1">
            <a:spLocks noGrp="1"/>
          </p:cNvSpPr>
          <p:nvPr>
            <p:ph type="title"/>
          </p:nvPr>
        </p:nvSpPr>
        <p:spPr>
          <a:xfrm>
            <a:off x="389625" y="99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Визначення IP-адреси комп’ютера в мережі: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78" name="Google Shape;178;p32"/>
          <p:cNvSpPr txBox="1">
            <a:spLocks noGrp="1"/>
          </p:cNvSpPr>
          <p:nvPr>
            <p:ph type="body" idx="1"/>
          </p:nvPr>
        </p:nvSpPr>
        <p:spPr>
          <a:xfrm>
            <a:off x="311700" y="672600"/>
            <a:ext cx="4260300" cy="389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Існує декілька способів визначити IP-адресу комп'ютера в мережі: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Командний рядок: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uk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Windows:</a:t>
            </a: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Відкрийте командний рядок (cmd) та введіть команду ipconfig. Ця команда відобразить вашу поточну IP-адресу, а також інші параметри мережевого підключення.expand_more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79" name="Google Shape;17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02350" y="1327825"/>
            <a:ext cx="4038525" cy="3241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33"/>
          <p:cNvSpPr txBox="1">
            <a:spLocks noGrp="1"/>
          </p:cNvSpPr>
          <p:nvPr>
            <p:ph type="body" idx="1"/>
          </p:nvPr>
        </p:nvSpPr>
        <p:spPr>
          <a:xfrm>
            <a:off x="311700" y="1638000"/>
            <a:ext cx="3805500" cy="186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uk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macOS:</a:t>
            </a: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Відкрийте Термінал та введіть команду ifconfig. Ця команда відобразить список мережевих інтерфейсів та їх IP-адреси.expand_more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5" name="Google Shape;18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5125" y="1559800"/>
            <a:ext cx="3714750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4"/>
          <p:cNvSpPr txBox="1">
            <a:spLocks noGrp="1"/>
          </p:cNvSpPr>
          <p:nvPr>
            <p:ph type="body" idx="1"/>
          </p:nvPr>
        </p:nvSpPr>
        <p:spPr>
          <a:xfrm>
            <a:off x="333950" y="885275"/>
            <a:ext cx="3348900" cy="226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uk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Linux:</a:t>
            </a: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Відкрийте Термінал та введіть команду ifconfig або ip addr. Ці команди відобразять список мережевих інтерфейсів та їх IP-адреси.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91" name="Google Shape;191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92950" y="1127425"/>
            <a:ext cx="4247700" cy="3409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5"/>
          <p:cNvSpPr txBox="1">
            <a:spLocks noGrp="1"/>
          </p:cNvSpPr>
          <p:nvPr>
            <p:ph type="title"/>
          </p:nvPr>
        </p:nvSpPr>
        <p:spPr>
          <a:xfrm>
            <a:off x="267150" y="111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Системні </a:t>
            </a:r>
            <a:r>
              <a:rPr lang="uk" b="1" dirty="0">
                <a:latin typeface="Times New Roman"/>
                <a:ea typeface="Times New Roman"/>
                <a:cs typeface="Times New Roman"/>
                <a:sym typeface="Times New Roman"/>
              </a:rPr>
              <a:t>налаштування: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7" name="Google Shape;197;p35"/>
          <p:cNvSpPr txBox="1">
            <a:spLocks noGrp="1"/>
          </p:cNvSpPr>
          <p:nvPr>
            <p:ph type="body" idx="1"/>
          </p:nvPr>
        </p:nvSpPr>
        <p:spPr>
          <a:xfrm>
            <a:off x="0" y="762825"/>
            <a:ext cx="5520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uk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Windows:</a:t>
            </a:r>
            <a:endParaRPr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	Перейдіть до "Налаштування" &gt; "Мережа та Інтернет" &gt; "Зміна параметрів адаптера".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	Виберіть мережевий інтерфейс, який ви використовуєте (Ethernet або Wi-Fi).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	Двічі клацніть на інтерфейс, щоб відкрити його властивості.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	Виберіть "Протокол Інтернету 4 (TCP/IPv4)".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	Натисніть "Властивості".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6.	Ваша IP-адреса буде відображена в полі "IP-адреса".</a:t>
            </a:r>
            <a:endParaRPr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  <p:pic>
        <p:nvPicPr>
          <p:cNvPr id="198" name="Google Shape;19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28075" y="1726775"/>
            <a:ext cx="3319200" cy="26638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6"/>
          <p:cNvSpPr txBox="1">
            <a:spLocks noGrp="1"/>
          </p:cNvSpPr>
          <p:nvPr>
            <p:ph type="body" idx="1"/>
          </p:nvPr>
        </p:nvSpPr>
        <p:spPr>
          <a:xfrm>
            <a:off x="311700" y="303575"/>
            <a:ext cx="5397300" cy="42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457200" lvl="0" indent="-3429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Times New Roman"/>
              <a:buChar char="●"/>
            </a:pPr>
            <a:r>
              <a:rPr lang="uk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macOS:</a:t>
            </a:r>
            <a:endParaRPr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	Перейдіть до "Системні налаштування" &gt; "Мережа".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	Виберіть мережевий інтерфейс, який ви використовуєте (Ethernet або Wi-Fi).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	Натисніть кнопку "Додатково".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4.	Перейдіть на вкладку "TCP/IP".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22860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5.	Ваша IP-адреса буде відображена в полі "Адреса IPv4".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4" name="Google Shape;20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3725" y="1265725"/>
            <a:ext cx="3130201" cy="28788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7"/>
          <p:cNvSpPr txBox="1">
            <a:spLocks noGrp="1"/>
          </p:cNvSpPr>
          <p:nvPr>
            <p:ph type="body" idx="1"/>
          </p:nvPr>
        </p:nvSpPr>
        <p:spPr>
          <a:xfrm>
            <a:off x="122425" y="462225"/>
            <a:ext cx="4607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925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uk" sz="19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Linux:</a:t>
            </a:r>
            <a:endParaRPr sz="19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22860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	Відкрийте Термінал та введіть команду ifconfig або ip addr.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22860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2.	Знайдіть у виведенні назву вашого мережевого інтерфейсу (наприклад, eth0 або wlan0).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914400" lvl="0" indent="-22860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3.	Знайдіть рядок, що починається з "inet addr:". Після двоеточия буде вказана ваша IP-адреса.exclamation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0" name="Google Shape;21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6675" y="974488"/>
            <a:ext cx="3842676" cy="2391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8"/>
          <p:cNvSpPr txBox="1">
            <a:spLocks noGrp="1"/>
          </p:cNvSpPr>
          <p:nvPr>
            <p:ph type="title"/>
          </p:nvPr>
        </p:nvSpPr>
        <p:spPr>
          <a:xfrm>
            <a:off x="267150" y="1444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3100" b="1" dirty="0">
                <a:latin typeface="Times New Roman"/>
                <a:ea typeface="Times New Roman"/>
                <a:cs typeface="Times New Roman"/>
                <a:sym typeface="Times New Roman"/>
              </a:rPr>
              <a:t>Веб-інтерфейс маршрутизатора:</a:t>
            </a:r>
            <a:endParaRPr sz="3100"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6" name="Google Shape;216;p38"/>
          <p:cNvSpPr txBox="1">
            <a:spLocks noGrp="1"/>
          </p:cNvSpPr>
          <p:nvPr>
            <p:ph type="body" idx="1"/>
          </p:nvPr>
        </p:nvSpPr>
        <p:spPr>
          <a:xfrm>
            <a:off x="311700" y="717125"/>
            <a:ext cx="4929900" cy="408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Більшість маршрутизаторів мають веб-інтерфейс, де можна переглянути IP-адреси підключених пристроїв.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Щоб отримати доступ до веб-інтерфейсу маршрутизатора, відкрийте веб-браузер та введіть IP-адресу маршрутизатора в адресний рядок.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Зазвичай IP-адреса маршрутизатора зазначена на наклейці на самому маршрутизаторі.expand_more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Після входу до веб-інтерфейсу маршрутизатора знайдіть розділ, присвячений підключеним пристроям або DHCP.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0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Times New Roman"/>
              <a:buChar char="●"/>
            </a:pPr>
            <a:r>
              <a:rPr lang="uk" sz="16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 цьому розділі ви повинні знайти список підключених пристроїв та їх IP-адреси.</a:t>
            </a:r>
            <a:endParaRPr sz="16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17" name="Google Shape;217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53100" y="1515250"/>
            <a:ext cx="3386101" cy="2521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ct val="39839"/>
              <a:buFont typeface="Arial"/>
              <a:buNone/>
            </a:pPr>
            <a:r>
              <a:rPr lang="uk" b="1" dirty="0">
                <a:latin typeface="Times New Roman"/>
                <a:ea typeface="Times New Roman"/>
                <a:cs typeface="Times New Roman"/>
                <a:sym typeface="Times New Roman"/>
              </a:rPr>
              <a:t>Сторонні програми: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3" name="Google Shape;223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30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429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Існує багато сторонніх програм, які можуть допомогти вам визначити IP-адресу вашого комп'ютера.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Деякі з популярних програм включають Advanced IP Scanner, Angry IP Scanner та NetX.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45720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Який би метод ви не вибрали, ви зможете легко знайти IP-адресу вашого комп'ютера в мережі.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24" name="Google Shape;224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94200" y="1248075"/>
            <a:ext cx="3497399" cy="25333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" sz="2500" b="1">
                <a:latin typeface="Times New Roman"/>
                <a:ea typeface="Times New Roman"/>
                <a:cs typeface="Times New Roman"/>
                <a:sym typeface="Times New Roman"/>
              </a:rPr>
              <a:t>Підбиття підсумків уроку</a:t>
            </a:r>
            <a:endParaRPr sz="2500"/>
          </a:p>
        </p:txBody>
      </p:sp>
      <p:sp>
        <p:nvSpPr>
          <p:cNvPr id="230" name="Google Shape;230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298450" algn="just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Комп'ютерні мережі є важливою частиною нашого сучасного світу.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Вони допомагають нам спілкуватися один з одним, спільно використовувати ресурси та отримувати доступ до інформації.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Важливо розуміти основи комп'ютерних мереж, щоб ми могли їх ефективно використовувати.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845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Times New Roman"/>
              <a:buChar char="●"/>
            </a:pPr>
            <a:r>
              <a:rPr lang="uk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Комп'ютерні мережі постійно розвиваються, і з'являються нові технології. Важливо залишитися в курсі останніх розробок, щоб ми могли максимально використовувати комп'ютерні мережі.</a:t>
            </a: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288500" y="1288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uk" b="1" dirty="0">
                <a:latin typeface="Times New Roman"/>
                <a:ea typeface="Times New Roman"/>
                <a:cs typeface="Times New Roman"/>
                <a:sym typeface="Times New Roman"/>
              </a:rPr>
              <a:t>Комп’ютерна </a:t>
            </a:r>
            <a:r>
              <a:rPr lang="uk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мережа</a:t>
            </a:r>
            <a:endParaRPr dirty="0"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2934" y="868575"/>
            <a:ext cx="6778127" cy="3808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214425" y="0"/>
            <a:ext cx="8520600" cy="514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Комп’ютери, які з’єднані між собою кабелем,  утворюють </a:t>
            </a:r>
            <a:r>
              <a:rPr lang="uk" sz="21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комп’ютерну мережу.</a:t>
            </a:r>
            <a:endParaRPr sz="2100" b="1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Комп'ютерна мережа - це група комп'ютерів, які об'єднані собою між собою, щоб спільно використовувати ресурси та спілкуватися один з одним. 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Ресурси можуть включати апаратне забезпечення, програмне забезпечення, дані та послуги.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Комп'ютери в комп'ютерній мережі можуть бути об'єднані між собою кабелями, бездротовими зв'язками або обома способами.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19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Комп'ютерні мережі використовують для різних цілей, включаючи спільне використання файлів, принтерів, Інтернету та інших ресурсів. Вони також використовують для спілкування один з одним за допомогою електронної пошти, обміну миттєвими повідомленнями та відеоконференцій.</a:t>
            </a:r>
            <a:endParaRPr sz="19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10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lnSpc>
                <a:spcPct val="105000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xfrm>
            <a:off x="311700" y="3799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uk" b="1" dirty="0">
                <a:latin typeface="Times New Roman"/>
                <a:ea typeface="Times New Roman"/>
                <a:cs typeface="Times New Roman"/>
                <a:sym typeface="Times New Roman"/>
              </a:rPr>
              <a:t>Класифікація комп’ютерних мереж</a:t>
            </a:r>
            <a:endParaRPr dirty="0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0" name="Google Shape;8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9225" y="1325431"/>
            <a:ext cx="3400076" cy="307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800967" y="1325438"/>
            <a:ext cx="5216107" cy="307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body" idx="1"/>
          </p:nvPr>
        </p:nvSpPr>
        <p:spPr>
          <a:xfrm>
            <a:off x="190100" y="167550"/>
            <a:ext cx="8520600" cy="49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Локальна мережа (LAN)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uk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Невеликий масштаб: охоплює невелику область, наприклад, будинок, офіс або школу.</a:t>
            </a: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uk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Приватні: зазвичай належать та експлуатуються однією організацією.</a:t>
            </a: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uk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Використовує приватні кабелі та комутатори.</a:t>
            </a: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uk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Швидкі з'єднання.</a:t>
            </a: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uk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Приклади: домашня мережа, мережа офісу, шкільна мережа.</a:t>
            </a: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uk" sz="24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Глобальна мережа (WAN)</a:t>
            </a:r>
            <a:endParaRPr sz="24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uk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Великий масштаб: охоплює велику географічну область, наприклад, країну або світ.</a:t>
            </a: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uk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Публічні: належать та експлуатуються різними постачальниками послуг Інтернету.</a:t>
            </a: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uk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Використовує загальнодоступні лінії зв'язку, такі як телефонні лінії, кабельні лінії та супутниковий зв'язок.</a:t>
            </a: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uk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Повільніші з'єднання, ніж локальні мережі.</a:t>
            </a: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3365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Times New Roman"/>
              <a:buChar char="●"/>
            </a:pPr>
            <a:r>
              <a:rPr lang="uk" sz="17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Приклади: Інтернет, корпоративна мережа, що охоплює кілька країн.</a:t>
            </a:r>
            <a:endParaRPr sz="17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257100" y="26207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uk" b="1" dirty="0">
                <a:latin typeface="Times New Roman"/>
                <a:ea typeface="Times New Roman"/>
                <a:cs typeface="Times New Roman"/>
                <a:sym typeface="Times New Roman"/>
              </a:rPr>
              <a:t>Канали </a:t>
            </a:r>
            <a:r>
              <a:rPr lang="uk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зв’язку:</a:t>
            </a:r>
            <a:endParaRPr dirty="0"/>
          </a:p>
        </p:txBody>
      </p:sp>
      <p:sp>
        <p:nvSpPr>
          <p:cNvPr id="92" name="Google Shape;92;p19"/>
          <p:cNvSpPr txBox="1">
            <a:spLocks noGrp="1"/>
          </p:cNvSpPr>
          <p:nvPr>
            <p:ph type="body" idx="1"/>
          </p:nvPr>
        </p:nvSpPr>
        <p:spPr>
          <a:xfrm>
            <a:off x="311700" y="995825"/>
            <a:ext cx="4469400" cy="357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uk" sz="1857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Канали зв'язку можна класифікувати за трьома основними параметрами:</a:t>
            </a:r>
            <a:endParaRPr sz="1857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018"/>
              <a:buNone/>
            </a:pPr>
            <a:r>
              <a:rPr lang="uk" sz="2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1. За способом кодування сигналу:</a:t>
            </a:r>
            <a:endParaRPr sz="2500" b="1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-299561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18"/>
              <a:buChar char="●"/>
            </a:pPr>
            <a:r>
              <a:rPr lang="uk" sz="25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Аналогові канали:</a:t>
            </a:r>
            <a:r>
              <a:rPr lang="uk" sz="1857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Ці канали передають сигнал у його первісному, безперервному вигляді. Прикладами аналогових сигналів є звукові хвилі та радіохвилі.</a:t>
            </a:r>
            <a:endParaRPr sz="1857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57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457200" lvl="0" indent="0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57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1018"/>
              <a:buNone/>
            </a:pPr>
            <a:endParaRPr sz="1757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3" name="Google Shape;93;p19"/>
          <p:cNvPicPr preferRelativeResize="0"/>
          <p:nvPr/>
        </p:nvPicPr>
        <p:blipFill rotWithShape="1">
          <a:blip r:embed="rId3">
            <a:alphaModFix/>
          </a:blip>
          <a:srcRect l="-9373"/>
          <a:stretch/>
        </p:blipFill>
        <p:spPr>
          <a:xfrm>
            <a:off x="4662575" y="995837"/>
            <a:ext cx="4311699" cy="3860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299561" algn="just" rtl="0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18"/>
              <a:buChar char="●"/>
            </a:pPr>
            <a:r>
              <a:rPr lang="uk" sz="2500" b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Цифрові канали:</a:t>
            </a:r>
            <a:r>
              <a:rPr lang="uk" sz="25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1857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 канали перетворюють аналоговий сигнал на дискретний сигнал, який складається з двійкових кодів (0 і 1). Це робить сигнали стійкішими до шуму та перешкод.</a:t>
            </a:r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824" y="2359701"/>
            <a:ext cx="7816950" cy="17833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457200" marR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uk" b="1" dirty="0">
                <a:latin typeface="Times New Roman"/>
                <a:ea typeface="Times New Roman"/>
                <a:cs typeface="Times New Roman"/>
                <a:sym typeface="Times New Roman"/>
              </a:rPr>
              <a:t>2. За способом </a:t>
            </a:r>
            <a:r>
              <a:rPr lang="uk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з'єднання:</a:t>
            </a:r>
            <a:endParaRPr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344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40000" lnSpcReduction="20000"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100" b="1" dirty="0">
              <a:solidFill>
                <a:schemeClr val="dk1"/>
              </a:solidFill>
            </a:endParaRPr>
          </a:p>
          <a:p>
            <a:pPr marL="0" lvl="0" indent="0" algn="just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uk" sz="6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Дротові канали:</a:t>
            </a:r>
            <a:r>
              <a:rPr lang="uk" sz="4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Ці канали використовують фізичні середовища, такі як мідні дроти або оптоволокно, для передачі сигналу.</a:t>
            </a:r>
            <a:endParaRPr sz="4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just" rtl="0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uk" sz="6000" b="1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Бездротові канали:</a:t>
            </a:r>
            <a:r>
              <a:rPr lang="uk" sz="60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uk" sz="4500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Ці канали використовують електромагнітні хвилі, такі як радіохвилі або мікрохвилі, для передачі сигналу.</a:t>
            </a:r>
            <a:endParaRPr sz="4500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7" name="Google Shape;10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98376" y="1097851"/>
            <a:ext cx="2581750" cy="2238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15700" y="2453225"/>
            <a:ext cx="2419100" cy="2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</TotalTime>
  <Words>1536</Words>
  <Application>Microsoft Office PowerPoint</Application>
  <PresentationFormat>Экран (16:9)</PresentationFormat>
  <Paragraphs>133</Paragraphs>
  <Slides>28</Slides>
  <Notes>28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1" baseType="lpstr">
      <vt:lpstr>Arial</vt:lpstr>
      <vt:lpstr>Times New Roman</vt:lpstr>
      <vt:lpstr>Simple Light</vt:lpstr>
      <vt:lpstr>Комп’ютерні мережі</vt:lpstr>
      <vt:lpstr>Презентация PowerPoint</vt:lpstr>
      <vt:lpstr>Комп’ютерна мережа</vt:lpstr>
      <vt:lpstr>Презентация PowerPoint</vt:lpstr>
      <vt:lpstr>Класифікація комп’ютерних мереж</vt:lpstr>
      <vt:lpstr>Презентация PowerPoint</vt:lpstr>
      <vt:lpstr>Канали зв’язку:</vt:lpstr>
      <vt:lpstr>Презентация PowerPoint</vt:lpstr>
      <vt:lpstr>2. За способом з'єднання:</vt:lpstr>
      <vt:lpstr>3. За видом сигналу:</vt:lpstr>
      <vt:lpstr>Приклади каналів зв’язку:</vt:lpstr>
      <vt:lpstr>Апаратне й програмне забезпечення мереж: </vt:lpstr>
      <vt:lpstr>Презентация PowerPoint</vt:lpstr>
      <vt:lpstr>Презентация PowerPoint</vt:lpstr>
      <vt:lpstr>Презентация PowerPoint</vt:lpstr>
      <vt:lpstr>Адресація в мережах:</vt:lpstr>
      <vt:lpstr>Презентация PowerPoint</vt:lpstr>
      <vt:lpstr>Презентация PowerPoint</vt:lpstr>
      <vt:lpstr>Презентация PowerPoint</vt:lpstr>
      <vt:lpstr>Визначення IP-адреси комп’ютера в мережі:</vt:lpstr>
      <vt:lpstr>Презентация PowerPoint</vt:lpstr>
      <vt:lpstr>Презентация PowerPoint</vt:lpstr>
      <vt:lpstr>Системні налаштування: </vt:lpstr>
      <vt:lpstr>Презентация PowerPoint</vt:lpstr>
      <vt:lpstr>Презентация PowerPoint</vt:lpstr>
      <vt:lpstr>Веб-інтерфейс маршрутизатора: </vt:lpstr>
      <vt:lpstr>Сторонні програми: </vt:lpstr>
      <vt:lpstr>Підбиття підсумків уроку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Комп’ютерні мережі</dc:title>
  <cp:lastModifiedBy>Admin</cp:lastModifiedBy>
  <cp:revision>4</cp:revision>
  <dcterms:modified xsi:type="dcterms:W3CDTF">2024-05-04T11:10:37Z</dcterms:modified>
</cp:coreProperties>
</file>