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redoka" charset="1" panose="02000000000000000000"/>
      <p:regular r:id="rId10"/>
    </p:embeddedFont>
    <p:embeddedFont>
      <p:font typeface="Colo Pro" charset="1" panose="020B0604020202020204"/>
      <p:regular r:id="rId11"/>
    </p:embeddedFont>
    <p:embeddedFont>
      <p:font typeface="Colo Pro Bold" charset="1" panose="020B0604020202020204"/>
      <p:regular r:id="rId12"/>
    </p:embeddedFont>
    <p:embeddedFont>
      <p:font typeface="Pangolin" charset="1" panose="00000500000000000000"/>
      <p:regular r:id="rId13"/>
    </p:embeddedFont>
    <p:embeddedFont>
      <p:font typeface="Doodler" charset="1" panose="00000500000000000000"/>
      <p:regular r:id="rId14"/>
    </p:embeddedFont>
    <p:embeddedFont>
      <p:font typeface="Doodler Bold" charset="1" panose="00000500000000000000"/>
      <p:regular r:id="rId15"/>
    </p:embeddedFont>
    <p:embeddedFont>
      <p:font typeface="Doodler Italics" charset="1" panose="00000500000000000000"/>
      <p:regular r:id="rId16"/>
    </p:embeddedFont>
    <p:embeddedFont>
      <p:font typeface="Doodler Bold Italics" charset="1" panose="00000500000000000000"/>
      <p:regular r:id="rId17"/>
    </p:embeddedFont>
    <p:embeddedFont>
      <p:font typeface="Shrewdy" charset="1" panose="02000508000000020004"/>
      <p:regular r:id="rId18"/>
    </p:embeddedFont>
    <p:embeddedFont>
      <p:font typeface="Nunito Bold" charset="1" panose="00000000000000000000"/>
      <p:regular r:id="rId19"/>
    </p:embeddedFont>
    <p:embeddedFont>
      <p:font typeface="Nunito Bold Bold" charset="1" panose="00000000000000000000"/>
      <p:regular r:id="rId20"/>
    </p:embeddedFont>
    <p:embeddedFont>
      <p:font typeface="Nunito Bold Italics" charset="1" panose="00000000000000000000"/>
      <p:regular r:id="rId21"/>
    </p:embeddedFont>
    <p:embeddedFont>
      <p:font typeface="Nunito Bold Bold Italics" charset="1" panose="00000000000000000000"/>
      <p:regular r:id="rId22"/>
    </p:embeddedFont>
    <p:embeddedFont>
      <p:font typeface="Quicksand" charset="1" panose="00000500000000000000"/>
      <p:regular r:id="rId23"/>
    </p:embeddedFont>
    <p:embeddedFont>
      <p:font typeface="Quicksand Bold" charset="1" panose="00000800000000000000"/>
      <p:regular r:id="rId24"/>
    </p:embeddedFont>
    <p:embeddedFont>
      <p:font typeface="Quicksand Light" charset="1" panose="00000400000000000000"/>
      <p:regular r:id="rId25"/>
    </p:embeddedFont>
    <p:embeddedFont>
      <p:font typeface="Quicksand Medium" charset="1" panose="000006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36" Target="slides/slide10.xml" Type="http://schemas.openxmlformats.org/officeDocument/2006/relationships/slide"/><Relationship Id="rId37" Target="slides/slide11.xml" Type="http://schemas.openxmlformats.org/officeDocument/2006/relationships/slide"/><Relationship Id="rId38" Target="slides/slide12.xml" Type="http://schemas.openxmlformats.org/officeDocument/2006/relationships/slide"/><Relationship Id="rId39" Target="slides/slide13.xml" Type="http://schemas.openxmlformats.org/officeDocument/2006/relationships/slide"/><Relationship Id="rId4" Target="theme/theme1.xml" Type="http://schemas.openxmlformats.org/officeDocument/2006/relationships/theme"/><Relationship Id="rId40" Target="slides/slide14.xml" Type="http://schemas.openxmlformats.org/officeDocument/2006/relationships/slide"/><Relationship Id="rId41" Target="slides/slide15.xml" Type="http://schemas.openxmlformats.org/officeDocument/2006/relationships/slide"/><Relationship Id="rId42" Target="slides/slide16.xml" Type="http://schemas.openxmlformats.org/officeDocument/2006/relationships/slide"/><Relationship Id="rId43" Target="slides/slide17.xml" Type="http://schemas.openxmlformats.org/officeDocument/2006/relationships/slide"/><Relationship Id="rId44" Target="slides/slide18.xml" Type="http://schemas.openxmlformats.org/officeDocument/2006/relationships/slide"/><Relationship Id="rId45" Target="slides/slide19.xml" Type="http://schemas.openxmlformats.org/officeDocument/2006/relationships/slide"/><Relationship Id="rId46" Target="slides/slide20.xml" Type="http://schemas.openxmlformats.org/officeDocument/2006/relationships/slide"/><Relationship Id="rId47" Target="slides/slide21.xml" Type="http://schemas.openxmlformats.org/officeDocument/2006/relationships/slide"/><Relationship Id="rId48" Target="slides/slide22.xml" Type="http://schemas.openxmlformats.org/officeDocument/2006/relationships/slide"/><Relationship Id="rId49" Target="slides/slide23.xml" Type="http://schemas.openxmlformats.org/officeDocument/2006/relationships/slide"/><Relationship Id="rId5" Target="tableStyles.xml" Type="http://schemas.openxmlformats.org/officeDocument/2006/relationships/tableStyles"/><Relationship Id="rId50" Target="slides/slide24.xml" Type="http://schemas.openxmlformats.org/officeDocument/2006/relationships/slide"/><Relationship Id="rId51" Target="slides/slide25.xml" Type="http://schemas.openxmlformats.org/officeDocument/2006/relationships/slide"/><Relationship Id="rId52" Target="slides/slide26.xml" Type="http://schemas.openxmlformats.org/officeDocument/2006/relationships/slide"/><Relationship Id="rId53" Target="slides/slide27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35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Relationship Id="rId8" Target="../media/image3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7.jpeg" Type="http://schemas.openxmlformats.org/officeDocument/2006/relationships/image"/><Relationship Id="rId7" Target="https://www.youtube.com/watch?v=Mzhjp_Phf_g" TargetMode="External" Type="http://schemas.openxmlformats.org/officeDocument/2006/relationships/video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38.png" Type="http://schemas.openxmlformats.org/officeDocument/2006/relationships/image"/><Relationship Id="rId7" Target="../media/image39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20.png" Type="http://schemas.openxmlformats.org/officeDocument/2006/relationships/image"/><Relationship Id="rId7" Target="../media/image2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2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64524" y="-251941"/>
            <a:ext cx="18552524" cy="10845440"/>
            <a:chOff x="0" y="0"/>
            <a:chExt cx="6275792" cy="36687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275792" cy="3668704"/>
            </a:xfrm>
            <a:custGeom>
              <a:avLst/>
              <a:gdLst/>
              <a:ahLst/>
              <a:cxnLst/>
              <a:rect r="r" b="b" t="t" l="l"/>
              <a:pathLst>
                <a:path h="3668704" w="6275792">
                  <a:moveTo>
                    <a:pt x="0" y="0"/>
                  </a:moveTo>
                  <a:lnTo>
                    <a:pt x="6275792" y="0"/>
                  </a:lnTo>
                  <a:lnTo>
                    <a:pt x="6275792" y="3668704"/>
                  </a:lnTo>
                  <a:lnTo>
                    <a:pt x="0" y="3668704"/>
                  </a:lnTo>
                  <a:close/>
                </a:path>
              </a:pathLst>
            </a:custGeom>
            <a:solidFill>
              <a:srgbClr val="FFF9C7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3395886" y="625678"/>
            <a:ext cx="11496228" cy="8632622"/>
          </a:xfrm>
          <a:custGeom>
            <a:avLst/>
            <a:gdLst/>
            <a:ahLst/>
            <a:cxnLst/>
            <a:rect r="r" b="b" t="t" l="l"/>
            <a:pathLst>
              <a:path h="8632622" w="11496228">
                <a:moveTo>
                  <a:pt x="0" y="0"/>
                </a:moveTo>
                <a:lnTo>
                  <a:pt x="11496228" y="0"/>
                </a:lnTo>
                <a:lnTo>
                  <a:pt x="11496228" y="8632622"/>
                </a:lnTo>
                <a:lnTo>
                  <a:pt x="0" y="8632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12032" y="6427873"/>
            <a:ext cx="3667983" cy="4432608"/>
          </a:xfrm>
          <a:custGeom>
            <a:avLst/>
            <a:gdLst/>
            <a:ahLst/>
            <a:cxnLst/>
            <a:rect r="r" b="b" t="t" l="l"/>
            <a:pathLst>
              <a:path h="4432608" w="3667983">
                <a:moveTo>
                  <a:pt x="0" y="0"/>
                </a:moveTo>
                <a:lnTo>
                  <a:pt x="3667983" y="0"/>
                </a:lnTo>
                <a:lnTo>
                  <a:pt x="3667983" y="4432608"/>
                </a:lnTo>
                <a:lnTo>
                  <a:pt x="0" y="44326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836957" y="2120234"/>
            <a:ext cx="8614086" cy="4110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78"/>
              </a:lnSpc>
            </a:pPr>
            <a:r>
              <a:rPr lang="en-US" sz="15621">
                <a:solidFill>
                  <a:srgbClr val="FFFFFF"/>
                </a:solidFill>
                <a:latin typeface="Shrewdy"/>
              </a:rPr>
              <a:t>ДОБРИЙ ДЕНЬ, ДІТИ!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-3777034">
            <a:off x="13785325" y="299965"/>
            <a:ext cx="2213578" cy="2515429"/>
          </a:xfrm>
          <a:custGeom>
            <a:avLst/>
            <a:gdLst/>
            <a:ahLst/>
            <a:cxnLst/>
            <a:rect r="r" b="b" t="t" l="l"/>
            <a:pathLst>
              <a:path h="2515429" w="2213578">
                <a:moveTo>
                  <a:pt x="2213578" y="0"/>
                </a:moveTo>
                <a:lnTo>
                  <a:pt x="0" y="0"/>
                </a:lnTo>
                <a:lnTo>
                  <a:pt x="0" y="2515429"/>
                </a:lnTo>
                <a:lnTo>
                  <a:pt x="2213578" y="2515429"/>
                </a:lnTo>
                <a:lnTo>
                  <a:pt x="2213578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33219" y="3515786"/>
            <a:ext cx="6835328" cy="10495705"/>
          </a:xfrm>
          <a:custGeom>
            <a:avLst/>
            <a:gdLst/>
            <a:ahLst/>
            <a:cxnLst/>
            <a:rect r="r" b="b" t="t" l="l"/>
            <a:pathLst>
              <a:path h="10495705" w="6835328">
                <a:moveTo>
                  <a:pt x="0" y="0"/>
                </a:moveTo>
                <a:lnTo>
                  <a:pt x="6835328" y="0"/>
                </a:lnTo>
                <a:lnTo>
                  <a:pt x="6835328" y="10495705"/>
                </a:lnTo>
                <a:lnTo>
                  <a:pt x="0" y="104957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92384" y="3229891"/>
            <a:ext cx="12027873" cy="5938762"/>
          </a:xfrm>
          <a:custGeom>
            <a:avLst/>
            <a:gdLst/>
            <a:ahLst/>
            <a:cxnLst/>
            <a:rect r="r" b="b" t="t" l="l"/>
            <a:pathLst>
              <a:path h="5938762" w="12027873">
                <a:moveTo>
                  <a:pt x="0" y="0"/>
                </a:moveTo>
                <a:lnTo>
                  <a:pt x="12027874" y="0"/>
                </a:lnTo>
                <a:lnTo>
                  <a:pt x="12027874" y="5938762"/>
                </a:lnTo>
                <a:lnTo>
                  <a:pt x="0" y="59387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364572"/>
            <a:ext cx="16968221" cy="2696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127">
                <a:solidFill>
                  <a:srgbClr val="009853"/>
                </a:solidFill>
                <a:latin typeface="Nunito Bold Bold"/>
              </a:rPr>
              <a:t>Конструктор таблиць</a:t>
            </a:r>
          </a:p>
          <a:p>
            <a:pPr algn="ctr">
              <a:lnSpc>
                <a:spcPts val="1333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83841" y="3420017"/>
            <a:ext cx="13708378" cy="5272014"/>
          </a:xfrm>
          <a:custGeom>
            <a:avLst/>
            <a:gdLst/>
            <a:ahLst/>
            <a:cxnLst/>
            <a:rect r="r" b="b" t="t" l="l"/>
            <a:pathLst>
              <a:path h="5272014" w="13708378">
                <a:moveTo>
                  <a:pt x="0" y="0"/>
                </a:moveTo>
                <a:lnTo>
                  <a:pt x="13708378" y="0"/>
                </a:lnTo>
                <a:lnTo>
                  <a:pt x="13708378" y="5272013"/>
                </a:lnTo>
                <a:lnTo>
                  <a:pt x="0" y="52720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364572"/>
            <a:ext cx="16968221" cy="378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127">
                <a:solidFill>
                  <a:srgbClr val="009853"/>
                </a:solidFill>
                <a:latin typeface="Nunito Bold Bold"/>
              </a:rPr>
              <a:t>Виділення об’єктів таблиці</a:t>
            </a: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1333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72665" y="3052695"/>
            <a:ext cx="11667311" cy="6173952"/>
          </a:xfrm>
          <a:custGeom>
            <a:avLst/>
            <a:gdLst/>
            <a:ahLst/>
            <a:cxnLst/>
            <a:rect r="r" b="b" t="t" l="l"/>
            <a:pathLst>
              <a:path h="6173952" w="11667311">
                <a:moveTo>
                  <a:pt x="0" y="0"/>
                </a:moveTo>
                <a:lnTo>
                  <a:pt x="11667312" y="0"/>
                </a:lnTo>
                <a:lnTo>
                  <a:pt x="11667312" y="6173952"/>
                </a:lnTo>
                <a:lnTo>
                  <a:pt x="0" y="61739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364572"/>
            <a:ext cx="16968221" cy="4868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127">
                <a:solidFill>
                  <a:srgbClr val="009853"/>
                </a:solidFill>
                <a:latin typeface="Nunito Bold Bold"/>
              </a:rPr>
              <a:t>Форматування таблиці</a:t>
            </a: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1333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67203" y="1364572"/>
            <a:ext cx="16968221" cy="5954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127">
                <a:solidFill>
                  <a:srgbClr val="009853"/>
                </a:solidFill>
                <a:latin typeface="Nunito Bold Bold"/>
              </a:rPr>
              <a:t>Додавання рядків та стовпців в таблиці</a:t>
            </a: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13338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2967421" y="3920895"/>
            <a:ext cx="13063110" cy="4562506"/>
          </a:xfrm>
          <a:custGeom>
            <a:avLst/>
            <a:gdLst/>
            <a:ahLst/>
            <a:cxnLst/>
            <a:rect r="r" b="b" t="t" l="l"/>
            <a:pathLst>
              <a:path h="4562506" w="13063110">
                <a:moveTo>
                  <a:pt x="0" y="0"/>
                </a:moveTo>
                <a:lnTo>
                  <a:pt x="13063110" y="0"/>
                </a:lnTo>
                <a:lnTo>
                  <a:pt x="13063110" y="4562507"/>
                </a:lnTo>
                <a:lnTo>
                  <a:pt x="0" y="45625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67203" y="1364572"/>
            <a:ext cx="16968221" cy="5954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127">
                <a:solidFill>
                  <a:srgbClr val="009853"/>
                </a:solidFill>
                <a:latin typeface="Nunito Bold Bold"/>
              </a:rPr>
              <a:t>Додавання рядків та стовпців в таблиці</a:t>
            </a: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13338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401319" y="3052695"/>
            <a:ext cx="11485362" cy="6029815"/>
          </a:xfrm>
          <a:custGeom>
            <a:avLst/>
            <a:gdLst/>
            <a:ahLst/>
            <a:cxnLst/>
            <a:rect r="r" b="b" t="t" l="l"/>
            <a:pathLst>
              <a:path h="6029815" w="11485362">
                <a:moveTo>
                  <a:pt x="0" y="0"/>
                </a:moveTo>
                <a:lnTo>
                  <a:pt x="11485362" y="0"/>
                </a:lnTo>
                <a:lnTo>
                  <a:pt x="11485362" y="6029815"/>
                </a:lnTo>
                <a:lnTo>
                  <a:pt x="0" y="60298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427717" y="3052695"/>
            <a:ext cx="11757208" cy="6177433"/>
          </a:xfrm>
          <a:custGeom>
            <a:avLst/>
            <a:gdLst/>
            <a:ahLst/>
            <a:cxnLst/>
            <a:rect r="r" b="b" t="t" l="l"/>
            <a:pathLst>
              <a:path h="6177433" w="11757208">
                <a:moveTo>
                  <a:pt x="0" y="0"/>
                </a:moveTo>
                <a:lnTo>
                  <a:pt x="11757208" y="0"/>
                </a:lnTo>
                <a:lnTo>
                  <a:pt x="11757208" y="6177433"/>
                </a:lnTo>
                <a:lnTo>
                  <a:pt x="0" y="6177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364572"/>
            <a:ext cx="16968221" cy="10540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9"/>
              </a:lnSpc>
              <a:spcBef>
                <a:spcPct val="0"/>
              </a:spcBef>
            </a:pPr>
            <a:r>
              <a:rPr lang="en-US" sz="6127">
                <a:solidFill>
                  <a:srgbClr val="009853"/>
                </a:solidFill>
                <a:latin typeface="Nunito Bold Bold"/>
              </a:rPr>
              <a:t>Видалення елементів з таблиці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74635" y="3306091"/>
            <a:ext cx="12519935" cy="5701787"/>
          </a:xfrm>
          <a:custGeom>
            <a:avLst/>
            <a:gdLst/>
            <a:ahLst/>
            <a:cxnLst/>
            <a:rect r="r" b="b" t="t" l="l"/>
            <a:pathLst>
              <a:path h="5701787" w="12519935">
                <a:moveTo>
                  <a:pt x="0" y="0"/>
                </a:moveTo>
                <a:lnTo>
                  <a:pt x="12519936" y="0"/>
                </a:lnTo>
                <a:lnTo>
                  <a:pt x="12519936" y="5701787"/>
                </a:lnTo>
                <a:lnTo>
                  <a:pt x="0" y="57017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090013"/>
            <a:ext cx="16968221" cy="2139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127">
                <a:solidFill>
                  <a:srgbClr val="009853"/>
                </a:solidFill>
                <a:latin typeface="Nunito Bold Bold"/>
              </a:rPr>
              <a:t>Зміна ширини стовпців і висоти рядків</a:t>
            </a:r>
          </a:p>
          <a:p>
            <a:pPr algn="ctr">
              <a:lnSpc>
                <a:spcPts val="85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70872" y="2921078"/>
            <a:ext cx="12070899" cy="6337222"/>
          </a:xfrm>
          <a:custGeom>
            <a:avLst/>
            <a:gdLst/>
            <a:ahLst/>
            <a:cxnLst/>
            <a:rect r="r" b="b" t="t" l="l"/>
            <a:pathLst>
              <a:path h="6337222" w="12070899">
                <a:moveTo>
                  <a:pt x="0" y="0"/>
                </a:moveTo>
                <a:lnTo>
                  <a:pt x="12070899" y="0"/>
                </a:lnTo>
                <a:lnTo>
                  <a:pt x="12070899" y="6337222"/>
                </a:lnTo>
                <a:lnTo>
                  <a:pt x="0" y="63372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090013"/>
            <a:ext cx="16968221" cy="2139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79"/>
              </a:lnSpc>
            </a:pPr>
            <a:r>
              <a:rPr lang="en-US" sz="6127">
                <a:solidFill>
                  <a:srgbClr val="009853"/>
                </a:solidFill>
                <a:latin typeface="Nunito Bold Bold"/>
              </a:rPr>
              <a:t>Зміна ширини стовпців і висоти рядків</a:t>
            </a:r>
          </a:p>
          <a:p>
            <a:pPr algn="ctr">
              <a:lnSpc>
                <a:spcPts val="85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21212" y="3458248"/>
            <a:ext cx="12260203" cy="5588609"/>
          </a:xfrm>
          <a:custGeom>
            <a:avLst/>
            <a:gdLst/>
            <a:ahLst/>
            <a:cxnLst/>
            <a:rect r="r" b="b" t="t" l="l"/>
            <a:pathLst>
              <a:path h="5588609" w="12260203">
                <a:moveTo>
                  <a:pt x="0" y="0"/>
                </a:moveTo>
                <a:lnTo>
                  <a:pt x="12260203" y="0"/>
                </a:lnTo>
                <a:lnTo>
                  <a:pt x="12260203" y="5588610"/>
                </a:lnTo>
                <a:lnTo>
                  <a:pt x="0" y="55886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099538"/>
            <a:ext cx="16968221" cy="42283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5927">
                <a:solidFill>
                  <a:srgbClr val="009853"/>
                </a:solidFill>
                <a:latin typeface="Nunito Bold Bold"/>
              </a:rPr>
              <a:t>Об’єднання та розбиття клітинок </a:t>
            </a:r>
          </a:p>
          <a:p>
            <a:pPr algn="ctr">
              <a:lnSpc>
                <a:spcPts val="8299"/>
              </a:lnSpc>
            </a:pPr>
            <a:r>
              <a:rPr lang="en-US" sz="5927">
                <a:solidFill>
                  <a:srgbClr val="009853"/>
                </a:solidFill>
                <a:latin typeface="Nunito Bold Bold"/>
              </a:rPr>
              <a:t>в таблиці</a:t>
            </a:r>
          </a:p>
          <a:p>
            <a:pPr algn="ctr">
              <a:lnSpc>
                <a:spcPts val="8579"/>
              </a:lnSpc>
            </a:pPr>
          </a:p>
          <a:p>
            <a:pPr algn="ctr">
              <a:lnSpc>
                <a:spcPts val="857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6882" y="2581781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01564" y="9046265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04006" y="8369818"/>
            <a:ext cx="2626978" cy="1352893"/>
          </a:xfrm>
          <a:custGeom>
            <a:avLst/>
            <a:gdLst/>
            <a:ahLst/>
            <a:cxnLst/>
            <a:rect r="r" b="b" t="t" l="l"/>
            <a:pathLst>
              <a:path h="1352893" w="2626978">
                <a:moveTo>
                  <a:pt x="0" y="0"/>
                </a:moveTo>
                <a:lnTo>
                  <a:pt x="2626978" y="0"/>
                </a:lnTo>
                <a:lnTo>
                  <a:pt x="2626978" y="1352894"/>
                </a:lnTo>
                <a:lnTo>
                  <a:pt x="0" y="1352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79741" y="5143500"/>
            <a:ext cx="2119368" cy="1091474"/>
          </a:xfrm>
          <a:custGeom>
            <a:avLst/>
            <a:gdLst/>
            <a:ahLst/>
            <a:cxnLst/>
            <a:rect r="r" b="b" t="t" l="l"/>
            <a:pathLst>
              <a:path h="1091474" w="2119368">
                <a:moveTo>
                  <a:pt x="0" y="0"/>
                </a:moveTo>
                <a:lnTo>
                  <a:pt x="2119368" y="0"/>
                </a:lnTo>
                <a:lnTo>
                  <a:pt x="2119368" y="1091474"/>
                </a:lnTo>
                <a:lnTo>
                  <a:pt x="0" y="109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2552"/>
            <a:ext cx="16412344" cy="3268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58"/>
              </a:lnSpc>
              <a:spcBef>
                <a:spcPct val="0"/>
              </a:spcBef>
            </a:pPr>
            <a:r>
              <a:rPr lang="en-US" sz="9327">
                <a:solidFill>
                  <a:srgbClr val="C55039"/>
                </a:solidFill>
                <a:latin typeface="Colo Pro"/>
              </a:rPr>
              <a:t>Правила поведінки при роботі за комп’ютером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7651979" y="3290837"/>
            <a:ext cx="10636021" cy="7524985"/>
          </a:xfrm>
          <a:custGeom>
            <a:avLst/>
            <a:gdLst/>
            <a:ahLst/>
            <a:cxnLst/>
            <a:rect r="r" b="b" t="t" l="l"/>
            <a:pathLst>
              <a:path h="7524985" w="10636021">
                <a:moveTo>
                  <a:pt x="10636021" y="0"/>
                </a:moveTo>
                <a:lnTo>
                  <a:pt x="0" y="0"/>
                </a:lnTo>
                <a:lnTo>
                  <a:pt x="0" y="7524984"/>
                </a:lnTo>
                <a:lnTo>
                  <a:pt x="10636021" y="7524984"/>
                </a:lnTo>
                <a:lnTo>
                  <a:pt x="1063602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78746" y="8324366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7"/>
                </a:lnTo>
                <a:lnTo>
                  <a:pt x="0" y="1549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36001" y="818812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39"/>
                </a:lnTo>
                <a:lnTo>
                  <a:pt x="2340854" y="1205539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12721" y="818812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39"/>
                </a:lnTo>
                <a:lnTo>
                  <a:pt x="0" y="1205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04853" y="2100650"/>
            <a:ext cx="13067109" cy="6403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Погляньте у віконечко. (Діти протягують руку).</a:t>
            </a:r>
          </a:p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 Чомусь сховалось сонечко. (Знизують плечима).</a:t>
            </a:r>
          </a:p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  А ми засвітимо сонечко. (Показують на себе).</a:t>
            </a:r>
          </a:p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  Таке велике сонечко. (Руки в сторони).</a:t>
            </a:r>
          </a:p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  Таке веселе сонечко. (Посміхаються один одному).</a:t>
            </a:r>
          </a:p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  Я – сонечко! (Показують на себе).</a:t>
            </a:r>
          </a:p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  Ти – сонечко! (Показують один на одного).</a:t>
            </a:r>
          </a:p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  Ми – сонечка! (Беруться за руки).</a:t>
            </a:r>
          </a:p>
          <a:p>
            <a:pPr algn="ctr">
              <a:lnSpc>
                <a:spcPts val="5639"/>
              </a:lnSpc>
              <a:spcBef>
                <a:spcPct val="0"/>
              </a:spcBef>
            </a:pPr>
            <a:r>
              <a:rPr lang="en-US" sz="4027">
                <a:solidFill>
                  <a:srgbClr val="E15A1C"/>
                </a:solidFill>
                <a:latin typeface="Nunito Bold"/>
              </a:rPr>
              <a:t>  Ми – світимося всі!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708787"/>
            <a:ext cx="16230600" cy="5246606"/>
            <a:chOff x="0" y="0"/>
            <a:chExt cx="5920967" cy="19139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20967" cy="1913976"/>
            </a:xfrm>
            <a:custGeom>
              <a:avLst/>
              <a:gdLst/>
              <a:ahLst/>
              <a:cxnLst/>
              <a:rect r="r" b="b" t="t" l="l"/>
              <a:pathLst>
                <a:path h="1913976" w="5920967">
                  <a:moveTo>
                    <a:pt x="5796507" y="1913976"/>
                  </a:moveTo>
                  <a:lnTo>
                    <a:pt x="124460" y="1913976"/>
                  </a:lnTo>
                  <a:cubicBezTo>
                    <a:pt x="55880" y="1913976"/>
                    <a:pt x="0" y="1858096"/>
                    <a:pt x="0" y="17895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96507" y="0"/>
                  </a:lnTo>
                  <a:cubicBezTo>
                    <a:pt x="5865087" y="0"/>
                    <a:pt x="5920967" y="55880"/>
                    <a:pt x="5920967" y="124460"/>
                  </a:cubicBezTo>
                  <a:lnTo>
                    <a:pt x="5920967" y="1789516"/>
                  </a:lnTo>
                  <a:cubicBezTo>
                    <a:pt x="5920967" y="1858096"/>
                    <a:pt x="5865087" y="1913976"/>
                    <a:pt x="5796507" y="19139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758683" y="3989718"/>
            <a:ext cx="16681093" cy="678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0790" indent="-430395" lvl="1">
              <a:lnSpc>
                <a:spcPts val="5581"/>
              </a:lnSpc>
              <a:buFont typeface="Arial"/>
              <a:buChar char="•"/>
            </a:pPr>
            <a:r>
              <a:rPr lang="en-US" sz="3986">
                <a:solidFill>
                  <a:srgbClr val="000000"/>
                </a:solidFill>
                <a:latin typeface="Quicksand Medium"/>
              </a:rPr>
              <a:t>Запустіть програму Microsoft Word.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758683" y="4592385"/>
            <a:ext cx="16486275" cy="678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0790" indent="-430395" lvl="1">
              <a:lnSpc>
                <a:spcPts val="5581"/>
              </a:lnSpc>
              <a:buFont typeface="Arial"/>
              <a:buChar char="•"/>
            </a:pPr>
            <a:r>
              <a:rPr lang="en-US" sz="3986">
                <a:solidFill>
                  <a:srgbClr val="000000"/>
                </a:solidFill>
                <a:latin typeface="Quicksand Medium"/>
              </a:rPr>
              <a:t>Надрукуйте заголовок “Розклад уроків”.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758683" y="5261723"/>
            <a:ext cx="16486275" cy="678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0790" indent="-430395" lvl="1">
              <a:lnSpc>
                <a:spcPts val="5581"/>
              </a:lnSpc>
              <a:buFont typeface="Arial"/>
              <a:buChar char="•"/>
            </a:pPr>
            <a:r>
              <a:rPr lang="en-US" sz="3986">
                <a:solidFill>
                  <a:srgbClr val="000000"/>
                </a:solidFill>
                <a:latin typeface="Quicksand Medium"/>
              </a:rPr>
              <a:t>Створіть таблицю розміром 6х6 (6 рядків і 6 стовпців).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58683" y="5931061"/>
            <a:ext cx="16486275" cy="6788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0790" indent="-430395" lvl="1">
              <a:lnSpc>
                <a:spcPts val="5581"/>
              </a:lnSpc>
              <a:buFont typeface="Arial"/>
              <a:buChar char="•"/>
            </a:pPr>
            <a:r>
              <a:rPr lang="en-US" sz="3986">
                <a:solidFill>
                  <a:srgbClr val="000000"/>
                </a:solidFill>
                <a:latin typeface="Quicksand Medium"/>
              </a:rPr>
              <a:t>Заповніть таблицю відповідно до зразка.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58683" y="6533728"/>
            <a:ext cx="16681093" cy="20867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60790" indent="-430395" lvl="1">
              <a:lnSpc>
                <a:spcPts val="5581"/>
              </a:lnSpc>
              <a:buFont typeface="Arial"/>
              <a:buChar char="•"/>
            </a:pPr>
            <a:r>
              <a:rPr lang="en-US" sz="3986">
                <a:solidFill>
                  <a:srgbClr val="000000"/>
                </a:solidFill>
                <a:latin typeface="Quicksand Medium"/>
              </a:rPr>
              <a:t>Виконайте форматування тексту.</a:t>
            </a:r>
          </a:p>
          <a:p>
            <a:pPr marL="860790" indent="-430395" lvl="1">
              <a:lnSpc>
                <a:spcPts val="5581"/>
              </a:lnSpc>
              <a:buFont typeface="Arial"/>
              <a:buChar char="•"/>
            </a:pPr>
            <a:r>
              <a:rPr lang="en-US" sz="3986">
                <a:solidFill>
                  <a:srgbClr val="000000"/>
                </a:solidFill>
                <a:latin typeface="Quicksand Medium"/>
              </a:rPr>
              <a:t>Зробіть заливку клітинок.</a:t>
            </a:r>
          </a:p>
          <a:p>
            <a:pPr marL="860790" indent="-430395" lvl="1">
              <a:lnSpc>
                <a:spcPts val="5581"/>
              </a:lnSpc>
              <a:buFont typeface="Arial"/>
              <a:buChar char="•"/>
            </a:pPr>
            <a:r>
              <a:rPr lang="en-US" sz="3986">
                <a:solidFill>
                  <a:srgbClr val="000000"/>
                </a:solidFill>
                <a:latin typeface="Quicksand Medium"/>
              </a:rPr>
              <a:t>Збережіть файл під іменем “Розклад уроків 4 клас”.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65026" y="1171398"/>
            <a:ext cx="11957947" cy="1700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898"/>
              </a:lnSpc>
              <a:spcBef>
                <a:spcPct val="0"/>
              </a:spcBef>
            </a:pPr>
            <a:r>
              <a:rPr lang="en-US" sz="9927">
                <a:solidFill>
                  <a:srgbClr val="C55039"/>
                </a:solidFill>
                <a:latin typeface="Colo Pro"/>
              </a:rPr>
              <a:t>Практична робота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263171" y="610015"/>
            <a:ext cx="1459965" cy="751882"/>
          </a:xfrm>
          <a:custGeom>
            <a:avLst/>
            <a:gdLst/>
            <a:ahLst/>
            <a:cxnLst/>
            <a:rect r="r" b="b" t="t" l="l"/>
            <a:pathLst>
              <a:path h="751882" w="1459965">
                <a:moveTo>
                  <a:pt x="0" y="0"/>
                </a:moveTo>
                <a:lnTo>
                  <a:pt x="1459965" y="0"/>
                </a:lnTo>
                <a:lnTo>
                  <a:pt x="1459965" y="751883"/>
                </a:lnTo>
                <a:lnTo>
                  <a:pt x="0" y="75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98717" y="8955393"/>
            <a:ext cx="1459965" cy="751882"/>
          </a:xfrm>
          <a:custGeom>
            <a:avLst/>
            <a:gdLst/>
            <a:ahLst/>
            <a:cxnLst/>
            <a:rect r="r" b="b" t="t" l="l"/>
            <a:pathLst>
              <a:path h="751882" w="1459965">
                <a:moveTo>
                  <a:pt x="0" y="0"/>
                </a:moveTo>
                <a:lnTo>
                  <a:pt x="1459966" y="0"/>
                </a:lnTo>
                <a:lnTo>
                  <a:pt x="1459966" y="751882"/>
                </a:lnTo>
                <a:lnTo>
                  <a:pt x="0" y="7518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0">
            <a:off x="15723136" y="1774498"/>
            <a:ext cx="2002583" cy="1031330"/>
          </a:xfrm>
          <a:custGeom>
            <a:avLst/>
            <a:gdLst/>
            <a:ahLst/>
            <a:cxnLst/>
            <a:rect r="r" b="b" t="t" l="l"/>
            <a:pathLst>
              <a:path h="1031330" w="2002583">
                <a:moveTo>
                  <a:pt x="2002583" y="0"/>
                </a:moveTo>
                <a:lnTo>
                  <a:pt x="0" y="0"/>
                </a:lnTo>
                <a:lnTo>
                  <a:pt x="0" y="1031330"/>
                </a:lnTo>
                <a:lnTo>
                  <a:pt x="2002583" y="1031330"/>
                </a:lnTo>
                <a:lnTo>
                  <a:pt x="20025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818" y="532697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6"/>
                </a:lnTo>
                <a:lnTo>
                  <a:pt x="0" y="99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01564" y="9046265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04006" y="8369818"/>
            <a:ext cx="2626978" cy="1352893"/>
          </a:xfrm>
          <a:custGeom>
            <a:avLst/>
            <a:gdLst/>
            <a:ahLst/>
            <a:cxnLst/>
            <a:rect r="r" b="b" t="t" l="l"/>
            <a:pathLst>
              <a:path h="1352893" w="2626978">
                <a:moveTo>
                  <a:pt x="0" y="0"/>
                </a:moveTo>
                <a:lnTo>
                  <a:pt x="2626978" y="0"/>
                </a:lnTo>
                <a:lnTo>
                  <a:pt x="2626978" y="1352894"/>
                </a:lnTo>
                <a:lnTo>
                  <a:pt x="0" y="1352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79741" y="5143500"/>
            <a:ext cx="2119368" cy="1091474"/>
          </a:xfrm>
          <a:custGeom>
            <a:avLst/>
            <a:gdLst/>
            <a:ahLst/>
            <a:cxnLst/>
            <a:rect r="r" b="b" t="t" l="l"/>
            <a:pathLst>
              <a:path h="1091474" w="2119368">
                <a:moveTo>
                  <a:pt x="0" y="0"/>
                </a:moveTo>
                <a:lnTo>
                  <a:pt x="2119368" y="0"/>
                </a:lnTo>
                <a:lnTo>
                  <a:pt x="2119368" y="1091474"/>
                </a:lnTo>
                <a:lnTo>
                  <a:pt x="0" y="109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2351">
            <a:off x="13234331" y="4052172"/>
            <a:ext cx="2804148" cy="2804148"/>
          </a:xfrm>
          <a:custGeom>
            <a:avLst/>
            <a:gdLst/>
            <a:ahLst/>
            <a:cxnLst/>
            <a:rect r="r" b="b" t="t" l="l"/>
            <a:pathLst>
              <a:path h="2804148" w="2804148">
                <a:moveTo>
                  <a:pt x="0" y="0"/>
                </a:moveTo>
                <a:lnTo>
                  <a:pt x="2804148" y="0"/>
                </a:lnTo>
                <a:lnTo>
                  <a:pt x="2804148" y="2804148"/>
                </a:lnTo>
                <a:lnTo>
                  <a:pt x="0" y="2804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3425838"/>
            <a:ext cx="11006942" cy="4526799"/>
          </a:xfrm>
          <a:custGeom>
            <a:avLst/>
            <a:gdLst/>
            <a:ahLst/>
            <a:cxnLst/>
            <a:rect r="r" b="b" t="t" l="l"/>
            <a:pathLst>
              <a:path h="4526799" w="11006942">
                <a:moveTo>
                  <a:pt x="0" y="0"/>
                </a:moveTo>
                <a:lnTo>
                  <a:pt x="11006942" y="0"/>
                </a:lnTo>
                <a:lnTo>
                  <a:pt x="11006942" y="4526799"/>
                </a:lnTo>
                <a:lnTo>
                  <a:pt x="0" y="45267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lgDash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028700" y="838200"/>
            <a:ext cx="11957947" cy="1700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898"/>
              </a:lnSpc>
              <a:spcBef>
                <a:spcPct val="0"/>
              </a:spcBef>
            </a:pPr>
            <a:r>
              <a:rPr lang="en-US" sz="9927">
                <a:solidFill>
                  <a:srgbClr val="C55039"/>
                </a:solidFill>
                <a:latin typeface="Colo Pro"/>
              </a:rPr>
              <a:t>Практична робота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818" y="532697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6"/>
                </a:lnTo>
                <a:lnTo>
                  <a:pt x="0" y="99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01564" y="9046265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04006" y="8369818"/>
            <a:ext cx="2626978" cy="1352893"/>
          </a:xfrm>
          <a:custGeom>
            <a:avLst/>
            <a:gdLst/>
            <a:ahLst/>
            <a:cxnLst/>
            <a:rect r="r" b="b" t="t" l="l"/>
            <a:pathLst>
              <a:path h="1352893" w="2626978">
                <a:moveTo>
                  <a:pt x="0" y="0"/>
                </a:moveTo>
                <a:lnTo>
                  <a:pt x="2626978" y="0"/>
                </a:lnTo>
                <a:lnTo>
                  <a:pt x="2626978" y="1352894"/>
                </a:lnTo>
                <a:lnTo>
                  <a:pt x="0" y="1352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79741" y="5143500"/>
            <a:ext cx="2119368" cy="1091474"/>
          </a:xfrm>
          <a:custGeom>
            <a:avLst/>
            <a:gdLst/>
            <a:ahLst/>
            <a:cxnLst/>
            <a:rect r="r" b="b" t="t" l="l"/>
            <a:pathLst>
              <a:path h="1091474" w="2119368">
                <a:moveTo>
                  <a:pt x="0" y="0"/>
                </a:moveTo>
                <a:lnTo>
                  <a:pt x="2119368" y="0"/>
                </a:lnTo>
                <a:lnTo>
                  <a:pt x="2119368" y="1091474"/>
                </a:lnTo>
                <a:lnTo>
                  <a:pt x="0" y="109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2351">
            <a:off x="13234331" y="4052172"/>
            <a:ext cx="2804148" cy="2804148"/>
          </a:xfrm>
          <a:custGeom>
            <a:avLst/>
            <a:gdLst/>
            <a:ahLst/>
            <a:cxnLst/>
            <a:rect r="r" b="b" t="t" l="l"/>
            <a:pathLst>
              <a:path h="2804148" w="2804148">
                <a:moveTo>
                  <a:pt x="0" y="0"/>
                </a:moveTo>
                <a:lnTo>
                  <a:pt x="2804148" y="0"/>
                </a:lnTo>
                <a:lnTo>
                  <a:pt x="2804148" y="2804148"/>
                </a:lnTo>
                <a:lnTo>
                  <a:pt x="0" y="2804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838200"/>
            <a:ext cx="11957947" cy="3391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618"/>
              </a:lnSpc>
              <a:spcBef>
                <a:spcPct val="0"/>
              </a:spcBef>
            </a:pPr>
            <a:r>
              <a:rPr lang="en-US" sz="9727">
                <a:solidFill>
                  <a:srgbClr val="C55039"/>
                </a:solidFill>
                <a:latin typeface="Colo Pro"/>
              </a:rPr>
              <a:t>Практична робота для онлайн формату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5387571"/>
            <a:ext cx="10619645" cy="589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09"/>
              </a:lnSpc>
              <a:spcBef>
                <a:spcPct val="0"/>
              </a:spcBef>
            </a:pPr>
            <a:r>
              <a:rPr lang="en-US" sz="3435">
                <a:solidFill>
                  <a:srgbClr val="000000"/>
                </a:solidFill>
                <a:latin typeface="Quicksand Bold"/>
              </a:rPr>
              <a:t>Заповнити дані про себе в google-документі.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818" y="532697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6"/>
                </a:lnTo>
                <a:lnTo>
                  <a:pt x="0" y="99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01564" y="9046265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286433" y="8865822"/>
            <a:ext cx="2626978" cy="1352893"/>
          </a:xfrm>
          <a:custGeom>
            <a:avLst/>
            <a:gdLst/>
            <a:ahLst/>
            <a:cxnLst/>
            <a:rect r="r" b="b" t="t" l="l"/>
            <a:pathLst>
              <a:path h="1352893" w="2626978">
                <a:moveTo>
                  <a:pt x="0" y="0"/>
                </a:moveTo>
                <a:lnTo>
                  <a:pt x="2626978" y="0"/>
                </a:lnTo>
                <a:lnTo>
                  <a:pt x="2626978" y="1352893"/>
                </a:lnTo>
                <a:lnTo>
                  <a:pt x="0" y="1352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79741" y="5143500"/>
            <a:ext cx="2119368" cy="1091474"/>
          </a:xfrm>
          <a:custGeom>
            <a:avLst/>
            <a:gdLst/>
            <a:ahLst/>
            <a:cxnLst/>
            <a:rect r="r" b="b" t="t" l="l"/>
            <a:pathLst>
              <a:path h="1091474" w="2119368">
                <a:moveTo>
                  <a:pt x="0" y="0"/>
                </a:moveTo>
                <a:lnTo>
                  <a:pt x="2119368" y="0"/>
                </a:lnTo>
                <a:lnTo>
                  <a:pt x="2119368" y="1091474"/>
                </a:lnTo>
                <a:lnTo>
                  <a:pt x="0" y="109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2351">
            <a:off x="13511337" y="4287163"/>
            <a:ext cx="2804148" cy="2804148"/>
          </a:xfrm>
          <a:custGeom>
            <a:avLst/>
            <a:gdLst/>
            <a:ahLst/>
            <a:cxnLst/>
            <a:rect r="r" b="b" t="t" l="l"/>
            <a:pathLst>
              <a:path h="2804148" w="2804148">
                <a:moveTo>
                  <a:pt x="0" y="0"/>
                </a:moveTo>
                <a:lnTo>
                  <a:pt x="2804148" y="0"/>
                </a:lnTo>
                <a:lnTo>
                  <a:pt x="2804148" y="2804148"/>
                </a:lnTo>
                <a:lnTo>
                  <a:pt x="0" y="2804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22184" y="4028518"/>
            <a:ext cx="12464463" cy="4794024"/>
          </a:xfrm>
          <a:custGeom>
            <a:avLst/>
            <a:gdLst/>
            <a:ahLst/>
            <a:cxnLst/>
            <a:rect r="r" b="b" t="t" l="l"/>
            <a:pathLst>
              <a:path h="4794024" w="12464463">
                <a:moveTo>
                  <a:pt x="0" y="0"/>
                </a:moveTo>
                <a:lnTo>
                  <a:pt x="12464463" y="0"/>
                </a:lnTo>
                <a:lnTo>
                  <a:pt x="12464463" y="4794024"/>
                </a:lnTo>
                <a:lnTo>
                  <a:pt x="0" y="47940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  <a:ln w="38100" cap="sq">
            <a:solidFill>
              <a:srgbClr val="000000"/>
            </a:solidFill>
            <a:prstDash val="lgDash"/>
            <a:miter/>
          </a:ln>
        </p:spPr>
      </p:sp>
      <p:sp>
        <p:nvSpPr>
          <p:cNvPr name="TextBox 8" id="8"/>
          <p:cNvSpPr txBox="true"/>
          <p:nvPr/>
        </p:nvSpPr>
        <p:spPr>
          <a:xfrm rot="0">
            <a:off x="1028700" y="342197"/>
            <a:ext cx="11957947" cy="3391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618"/>
              </a:lnSpc>
              <a:spcBef>
                <a:spcPct val="0"/>
              </a:spcBef>
            </a:pPr>
            <a:r>
              <a:rPr lang="en-US" sz="9727">
                <a:solidFill>
                  <a:srgbClr val="C55039"/>
                </a:solidFill>
                <a:latin typeface="Colo Pro"/>
              </a:rPr>
              <a:t>Практична робота для онлайн формату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78746" y="8324366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7"/>
                </a:lnTo>
                <a:lnTo>
                  <a:pt x="0" y="1549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36001" y="818812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39"/>
                </a:lnTo>
                <a:lnTo>
                  <a:pt x="2340854" y="1205539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12721" y="818812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39"/>
                </a:lnTo>
                <a:lnTo>
                  <a:pt x="0" y="1205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" id="7"/>
          <p:cNvPicPr>
            <a:picLocks noChangeAspect="true"/>
          </p:cNvPicPr>
          <p:nvPr>
            <a:videoFile r:link="rId7"/>
          </p:nvPr>
        </p:nvPicPr>
        <p:blipFill>
          <a:blip r:embed="rId6"/>
          <a:stretch>
            <a:fillRect/>
          </a:stretch>
        </p:blipFill>
        <p:spPr>
          <a:xfrm rot="0">
            <a:off x="3657600" y="2024351"/>
            <a:ext cx="10972800" cy="61721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818" y="532697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6"/>
                </a:lnTo>
                <a:lnTo>
                  <a:pt x="0" y="99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23704" y="9226709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6"/>
                </a:lnTo>
                <a:lnTo>
                  <a:pt x="0" y="99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14067" y="8865822"/>
            <a:ext cx="2626978" cy="1352893"/>
          </a:xfrm>
          <a:custGeom>
            <a:avLst/>
            <a:gdLst/>
            <a:ahLst/>
            <a:cxnLst/>
            <a:rect r="r" b="b" t="t" l="l"/>
            <a:pathLst>
              <a:path h="1352893" w="2626978">
                <a:moveTo>
                  <a:pt x="0" y="0"/>
                </a:moveTo>
                <a:lnTo>
                  <a:pt x="2626977" y="0"/>
                </a:lnTo>
                <a:lnTo>
                  <a:pt x="2626977" y="1352893"/>
                </a:lnTo>
                <a:lnTo>
                  <a:pt x="0" y="1352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79741" y="5143500"/>
            <a:ext cx="2119368" cy="1091474"/>
          </a:xfrm>
          <a:custGeom>
            <a:avLst/>
            <a:gdLst/>
            <a:ahLst/>
            <a:cxnLst/>
            <a:rect r="r" b="b" t="t" l="l"/>
            <a:pathLst>
              <a:path h="1091474" w="2119368">
                <a:moveTo>
                  <a:pt x="0" y="0"/>
                </a:moveTo>
                <a:lnTo>
                  <a:pt x="2119368" y="0"/>
                </a:lnTo>
                <a:lnTo>
                  <a:pt x="2119368" y="1091474"/>
                </a:lnTo>
                <a:lnTo>
                  <a:pt x="0" y="109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2351">
            <a:off x="2802059" y="5064874"/>
            <a:ext cx="2804148" cy="2804148"/>
          </a:xfrm>
          <a:custGeom>
            <a:avLst/>
            <a:gdLst/>
            <a:ahLst/>
            <a:cxnLst/>
            <a:rect r="r" b="b" t="t" l="l"/>
            <a:pathLst>
              <a:path h="2804148" w="2804148">
                <a:moveTo>
                  <a:pt x="0" y="0"/>
                </a:moveTo>
                <a:lnTo>
                  <a:pt x="2804148" y="0"/>
                </a:lnTo>
                <a:lnTo>
                  <a:pt x="2804148" y="2804148"/>
                </a:lnTo>
                <a:lnTo>
                  <a:pt x="0" y="2804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22362" y="5410"/>
            <a:ext cx="16043276" cy="3009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2078"/>
              </a:lnSpc>
              <a:spcBef>
                <a:spcPct val="0"/>
              </a:spcBef>
            </a:pPr>
            <a:r>
              <a:rPr lang="en-US" sz="8627">
                <a:solidFill>
                  <a:srgbClr val="C55039"/>
                </a:solidFill>
                <a:latin typeface="Colo Pro"/>
              </a:rPr>
              <a:t>Закріплення навчального матеріалу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45855" y="4747426"/>
            <a:ext cx="5246370" cy="4701374"/>
            <a:chOff x="0" y="0"/>
            <a:chExt cx="1913890" cy="17150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13890" cy="1715074"/>
            </a:xfrm>
            <a:custGeom>
              <a:avLst/>
              <a:gdLst/>
              <a:ahLst/>
              <a:cxnLst/>
              <a:rect r="r" b="b" t="t" l="l"/>
              <a:pathLst>
                <a:path h="1715074" w="1913890">
                  <a:moveTo>
                    <a:pt x="1789430" y="1715074"/>
                  </a:moveTo>
                  <a:lnTo>
                    <a:pt x="124460" y="1715074"/>
                  </a:lnTo>
                  <a:cubicBezTo>
                    <a:pt x="55880" y="1715074"/>
                    <a:pt x="0" y="1659194"/>
                    <a:pt x="0" y="1590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590614"/>
                  </a:lnTo>
                  <a:cubicBezTo>
                    <a:pt x="1913890" y="1659194"/>
                    <a:pt x="1858010" y="1715074"/>
                    <a:pt x="1789430" y="1715074"/>
                  </a:cubicBezTo>
                  <a:close/>
                </a:path>
              </a:pathLst>
            </a:custGeom>
            <a:solidFill>
              <a:srgbClr val="EDE7BB">
                <a:alpha val="67843"/>
              </a:srgbClr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764244" y="4212380"/>
            <a:ext cx="5246370" cy="4701374"/>
            <a:chOff x="0" y="0"/>
            <a:chExt cx="1913890" cy="17150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3890" cy="1715074"/>
            </a:xfrm>
            <a:custGeom>
              <a:avLst/>
              <a:gdLst/>
              <a:ahLst/>
              <a:cxnLst/>
              <a:rect r="r" b="b" t="t" l="l"/>
              <a:pathLst>
                <a:path h="1715074" w="1913890">
                  <a:moveTo>
                    <a:pt x="1789430" y="1715074"/>
                  </a:moveTo>
                  <a:lnTo>
                    <a:pt x="124460" y="1715074"/>
                  </a:lnTo>
                  <a:cubicBezTo>
                    <a:pt x="55880" y="1715074"/>
                    <a:pt x="0" y="1659194"/>
                    <a:pt x="0" y="1590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590614"/>
                  </a:lnTo>
                  <a:cubicBezTo>
                    <a:pt x="1913890" y="1659194"/>
                    <a:pt x="1858010" y="1715074"/>
                    <a:pt x="1789430" y="1715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698287" y="4747426"/>
            <a:ext cx="5246370" cy="4701374"/>
            <a:chOff x="0" y="0"/>
            <a:chExt cx="1913890" cy="171507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3890" cy="1715074"/>
            </a:xfrm>
            <a:custGeom>
              <a:avLst/>
              <a:gdLst/>
              <a:ahLst/>
              <a:cxnLst/>
              <a:rect r="r" b="b" t="t" l="l"/>
              <a:pathLst>
                <a:path h="1715074" w="1913890">
                  <a:moveTo>
                    <a:pt x="1789430" y="1715074"/>
                  </a:moveTo>
                  <a:lnTo>
                    <a:pt x="124460" y="1715074"/>
                  </a:lnTo>
                  <a:cubicBezTo>
                    <a:pt x="55880" y="1715074"/>
                    <a:pt x="0" y="1659194"/>
                    <a:pt x="0" y="1590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590614"/>
                  </a:lnTo>
                  <a:cubicBezTo>
                    <a:pt x="1913890" y="1659194"/>
                    <a:pt x="1858010" y="1715074"/>
                    <a:pt x="1789430" y="1715074"/>
                  </a:cubicBezTo>
                  <a:close/>
                </a:path>
              </a:pathLst>
            </a:custGeom>
            <a:solidFill>
              <a:srgbClr val="EDE7BB">
                <a:alpha val="67843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2487500" y="4212380"/>
            <a:ext cx="5246370" cy="4701374"/>
            <a:chOff x="0" y="0"/>
            <a:chExt cx="1913890" cy="171507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13890" cy="1715074"/>
            </a:xfrm>
            <a:custGeom>
              <a:avLst/>
              <a:gdLst/>
              <a:ahLst/>
              <a:cxnLst/>
              <a:rect r="r" b="b" t="t" l="l"/>
              <a:pathLst>
                <a:path h="1715074" w="1913890">
                  <a:moveTo>
                    <a:pt x="1789430" y="1715074"/>
                  </a:moveTo>
                  <a:lnTo>
                    <a:pt x="124460" y="1715074"/>
                  </a:lnTo>
                  <a:cubicBezTo>
                    <a:pt x="55880" y="1715074"/>
                    <a:pt x="0" y="1659194"/>
                    <a:pt x="0" y="1590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590614"/>
                  </a:lnTo>
                  <a:cubicBezTo>
                    <a:pt x="1913890" y="1659194"/>
                    <a:pt x="1858010" y="1715074"/>
                    <a:pt x="1789430" y="1715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85271" y="761103"/>
            <a:ext cx="17204317" cy="2708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818"/>
              </a:lnSpc>
            </a:pPr>
            <a:r>
              <a:rPr lang="en-US" sz="7727">
                <a:solidFill>
                  <a:srgbClr val="009853"/>
                </a:solidFill>
                <a:latin typeface="Colo Pro"/>
              </a:rPr>
              <a:t>Оцінювання та </a:t>
            </a:r>
          </a:p>
          <a:p>
            <a:pPr algn="ctr">
              <a:lnSpc>
                <a:spcPts val="10818"/>
              </a:lnSpc>
              <a:spcBef>
                <a:spcPct val="0"/>
              </a:spcBef>
            </a:pPr>
            <a:r>
              <a:rPr lang="en-US" sz="7727">
                <a:solidFill>
                  <a:srgbClr val="009853"/>
                </a:solidFill>
                <a:latin typeface="Colo Pro"/>
              </a:rPr>
              <a:t>самооцінювання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219200" y="4747426"/>
            <a:ext cx="5246370" cy="4701374"/>
            <a:chOff x="0" y="0"/>
            <a:chExt cx="1913890" cy="171507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13890" cy="1715074"/>
            </a:xfrm>
            <a:custGeom>
              <a:avLst/>
              <a:gdLst/>
              <a:ahLst/>
              <a:cxnLst/>
              <a:rect r="r" b="b" t="t" l="l"/>
              <a:pathLst>
                <a:path h="1715074" w="1913890">
                  <a:moveTo>
                    <a:pt x="1789430" y="1715074"/>
                  </a:moveTo>
                  <a:lnTo>
                    <a:pt x="124460" y="1715074"/>
                  </a:lnTo>
                  <a:cubicBezTo>
                    <a:pt x="55880" y="1715074"/>
                    <a:pt x="0" y="1659194"/>
                    <a:pt x="0" y="1590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590614"/>
                  </a:lnTo>
                  <a:cubicBezTo>
                    <a:pt x="1913890" y="1659194"/>
                    <a:pt x="1858010" y="1715074"/>
                    <a:pt x="1789430" y="1715074"/>
                  </a:cubicBezTo>
                  <a:close/>
                </a:path>
              </a:pathLst>
            </a:custGeom>
            <a:solidFill>
              <a:srgbClr val="EDE7BB">
                <a:alpha val="67843"/>
              </a:srgbClr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032099" y="4212380"/>
            <a:ext cx="5246370" cy="4701374"/>
            <a:chOff x="0" y="0"/>
            <a:chExt cx="1913890" cy="171507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913890" cy="1715074"/>
            </a:xfrm>
            <a:custGeom>
              <a:avLst/>
              <a:gdLst/>
              <a:ahLst/>
              <a:cxnLst/>
              <a:rect r="r" b="b" t="t" l="l"/>
              <a:pathLst>
                <a:path h="1715074" w="1913890">
                  <a:moveTo>
                    <a:pt x="1789430" y="1715074"/>
                  </a:moveTo>
                  <a:lnTo>
                    <a:pt x="124460" y="1715074"/>
                  </a:lnTo>
                  <a:cubicBezTo>
                    <a:pt x="55880" y="1715074"/>
                    <a:pt x="0" y="1659194"/>
                    <a:pt x="0" y="1590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590614"/>
                  </a:lnTo>
                  <a:cubicBezTo>
                    <a:pt x="1913890" y="1659194"/>
                    <a:pt x="1858010" y="1715074"/>
                    <a:pt x="1789430" y="1715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028700" y="5069362"/>
            <a:ext cx="5246370" cy="514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C55039"/>
                </a:solidFill>
                <a:latin typeface="Pangolin"/>
              </a:rPr>
              <a:t>Чого я навчився/навчилася?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5407197" y="770011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7" y="0"/>
                </a:lnTo>
                <a:lnTo>
                  <a:pt x="1926227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4695320" y="2997654"/>
            <a:ext cx="1423754" cy="733233"/>
          </a:xfrm>
          <a:custGeom>
            <a:avLst/>
            <a:gdLst/>
            <a:ahLst/>
            <a:cxnLst/>
            <a:rect r="r" b="b" t="t" l="l"/>
            <a:pathLst>
              <a:path h="733233" w="1423754">
                <a:moveTo>
                  <a:pt x="0" y="0"/>
                </a:moveTo>
                <a:lnTo>
                  <a:pt x="1423755" y="0"/>
                </a:lnTo>
                <a:lnTo>
                  <a:pt x="1423755" y="733233"/>
                </a:lnTo>
                <a:lnTo>
                  <a:pt x="0" y="733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692351">
            <a:off x="1206691" y="1206691"/>
            <a:ext cx="1979588" cy="1979588"/>
          </a:xfrm>
          <a:custGeom>
            <a:avLst/>
            <a:gdLst/>
            <a:ahLst/>
            <a:cxnLst/>
            <a:rect r="r" b="b" t="t" l="l"/>
            <a:pathLst>
              <a:path h="1979588" w="1979588">
                <a:moveTo>
                  <a:pt x="0" y="0"/>
                </a:moveTo>
                <a:lnTo>
                  <a:pt x="1979588" y="0"/>
                </a:lnTo>
                <a:lnTo>
                  <a:pt x="1979588" y="1979588"/>
                </a:lnTo>
                <a:lnTo>
                  <a:pt x="0" y="19795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6764244" y="4945220"/>
            <a:ext cx="5246370" cy="1047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C55039"/>
                </a:solidFill>
                <a:latin typeface="Pangolin"/>
              </a:rPr>
              <a:t>Які питання лишилися для мене незрозумілими?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499789" y="4893150"/>
            <a:ext cx="5246370" cy="1047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C55039"/>
                </a:solidFill>
                <a:latin typeface="Pangolin"/>
              </a:rPr>
              <a:t>Які питання з теми я б ще поставив/поставила?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11145" y="2889131"/>
            <a:ext cx="17782053" cy="2704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66"/>
              </a:lnSpc>
              <a:spcBef>
                <a:spcPct val="0"/>
              </a:spcBef>
            </a:pPr>
            <a:r>
              <a:rPr lang="en-US" sz="15761">
                <a:solidFill>
                  <a:srgbClr val="009853"/>
                </a:solidFill>
                <a:latin typeface="Doodler"/>
              </a:rPr>
              <a:t>  </a:t>
            </a:r>
            <a:r>
              <a:rPr lang="en-US" sz="15761">
                <a:solidFill>
                  <a:srgbClr val="E84224"/>
                </a:solidFill>
                <a:latin typeface="Doodler"/>
              </a:rPr>
              <a:t>Дякую за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0" y="4838700"/>
            <a:ext cx="17782053" cy="2703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120"/>
              </a:lnSpc>
              <a:spcBef>
                <a:spcPct val="0"/>
              </a:spcBef>
            </a:pPr>
            <a:r>
              <a:rPr lang="en-US" sz="15800">
                <a:solidFill>
                  <a:srgbClr val="E84224"/>
                </a:solidFill>
                <a:latin typeface="Doodler"/>
              </a:rPr>
              <a:t>увагу!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81867" y="7612904"/>
            <a:ext cx="1988863" cy="1024264"/>
          </a:xfrm>
          <a:custGeom>
            <a:avLst/>
            <a:gdLst/>
            <a:ahLst/>
            <a:cxnLst/>
            <a:rect r="r" b="b" t="t" l="l"/>
            <a:pathLst>
              <a:path h="1024264" w="1988863">
                <a:moveTo>
                  <a:pt x="0" y="0"/>
                </a:moveTo>
                <a:lnTo>
                  <a:pt x="1988863" y="0"/>
                </a:lnTo>
                <a:lnTo>
                  <a:pt x="1988863" y="1024264"/>
                </a:lnTo>
                <a:lnTo>
                  <a:pt x="0" y="102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895814" y="3653560"/>
            <a:ext cx="1310790" cy="1741914"/>
          </a:xfrm>
          <a:custGeom>
            <a:avLst/>
            <a:gdLst/>
            <a:ahLst/>
            <a:cxnLst/>
            <a:rect r="r" b="b" t="t" l="l"/>
            <a:pathLst>
              <a:path h="1741914" w="1310790">
                <a:moveTo>
                  <a:pt x="0" y="0"/>
                </a:moveTo>
                <a:lnTo>
                  <a:pt x="1310790" y="0"/>
                </a:lnTo>
                <a:lnTo>
                  <a:pt x="1310790" y="1741914"/>
                </a:lnTo>
                <a:lnTo>
                  <a:pt x="0" y="1741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53543" y="5364631"/>
            <a:ext cx="1310790" cy="1741914"/>
          </a:xfrm>
          <a:custGeom>
            <a:avLst/>
            <a:gdLst/>
            <a:ahLst/>
            <a:cxnLst/>
            <a:rect r="r" b="b" t="t" l="l"/>
            <a:pathLst>
              <a:path h="1741914" w="1310790">
                <a:moveTo>
                  <a:pt x="0" y="0"/>
                </a:moveTo>
                <a:lnTo>
                  <a:pt x="1310790" y="0"/>
                </a:lnTo>
                <a:lnTo>
                  <a:pt x="1310790" y="1741914"/>
                </a:lnTo>
                <a:lnTo>
                  <a:pt x="0" y="1741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844357" y="916800"/>
            <a:ext cx="2626978" cy="1352893"/>
          </a:xfrm>
          <a:custGeom>
            <a:avLst/>
            <a:gdLst/>
            <a:ahLst/>
            <a:cxnLst/>
            <a:rect r="r" b="b" t="t" l="l"/>
            <a:pathLst>
              <a:path h="1352893" w="2626978">
                <a:moveTo>
                  <a:pt x="0" y="0"/>
                </a:moveTo>
                <a:lnTo>
                  <a:pt x="2626978" y="0"/>
                </a:lnTo>
                <a:lnTo>
                  <a:pt x="2626978" y="1352894"/>
                </a:lnTo>
                <a:lnTo>
                  <a:pt x="0" y="13528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66036" y="2269694"/>
            <a:ext cx="2261732" cy="1164792"/>
          </a:xfrm>
          <a:custGeom>
            <a:avLst/>
            <a:gdLst/>
            <a:ahLst/>
            <a:cxnLst/>
            <a:rect r="r" b="b" t="t" l="l"/>
            <a:pathLst>
              <a:path h="1164792" w="2261732">
                <a:moveTo>
                  <a:pt x="0" y="0"/>
                </a:moveTo>
                <a:lnTo>
                  <a:pt x="2261732" y="0"/>
                </a:lnTo>
                <a:lnTo>
                  <a:pt x="2261732" y="1164791"/>
                </a:lnTo>
                <a:lnTo>
                  <a:pt x="0" y="1164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144000" y="8941261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0" y="0"/>
                </a:lnTo>
                <a:lnTo>
                  <a:pt x="1231220" y="634078"/>
                </a:lnTo>
                <a:lnTo>
                  <a:pt x="0" y="6340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92351">
            <a:off x="6957508" y="571788"/>
            <a:ext cx="1399775" cy="1399775"/>
          </a:xfrm>
          <a:custGeom>
            <a:avLst/>
            <a:gdLst/>
            <a:ahLst/>
            <a:cxnLst/>
            <a:rect r="r" b="b" t="t" l="l"/>
            <a:pathLst>
              <a:path h="1399775" w="1399775">
                <a:moveTo>
                  <a:pt x="0" y="0"/>
                </a:moveTo>
                <a:lnTo>
                  <a:pt x="1399775" y="0"/>
                </a:lnTo>
                <a:lnTo>
                  <a:pt x="1399775" y="1399775"/>
                </a:lnTo>
                <a:lnTo>
                  <a:pt x="0" y="1399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912310">
            <a:off x="15621579" y="6692796"/>
            <a:ext cx="1840217" cy="1840217"/>
          </a:xfrm>
          <a:custGeom>
            <a:avLst/>
            <a:gdLst/>
            <a:ahLst/>
            <a:cxnLst/>
            <a:rect r="r" b="b" t="t" l="l"/>
            <a:pathLst>
              <a:path h="1840217" w="1840217">
                <a:moveTo>
                  <a:pt x="0" y="0"/>
                </a:moveTo>
                <a:lnTo>
                  <a:pt x="1840217" y="0"/>
                </a:lnTo>
                <a:lnTo>
                  <a:pt x="1840217" y="1840216"/>
                </a:lnTo>
                <a:lnTo>
                  <a:pt x="0" y="1840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78746" y="8324366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7"/>
                </a:lnTo>
                <a:lnTo>
                  <a:pt x="0" y="1549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36001" y="818812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39"/>
                </a:lnTo>
                <a:lnTo>
                  <a:pt x="2340854" y="1205539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12721" y="818812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39"/>
                </a:lnTo>
                <a:lnTo>
                  <a:pt x="0" y="1205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27858" y="1421581"/>
            <a:ext cx="9032284" cy="6774213"/>
          </a:xfrm>
          <a:custGeom>
            <a:avLst/>
            <a:gdLst/>
            <a:ahLst/>
            <a:cxnLst/>
            <a:rect r="r" b="b" t="t" l="l"/>
            <a:pathLst>
              <a:path h="6774213" w="9032284">
                <a:moveTo>
                  <a:pt x="0" y="0"/>
                </a:moveTo>
                <a:lnTo>
                  <a:pt x="9032284" y="0"/>
                </a:lnTo>
                <a:lnTo>
                  <a:pt x="9032284" y="6774213"/>
                </a:lnTo>
                <a:lnTo>
                  <a:pt x="0" y="67742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38100" cap="rnd">
            <a:solidFill>
              <a:srgbClr val="000000"/>
            </a:solidFill>
            <a:prstDash val="lgDash"/>
            <a:round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78746" y="8324366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7"/>
                </a:lnTo>
                <a:lnTo>
                  <a:pt x="0" y="1549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236001" y="818812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39"/>
                </a:lnTo>
                <a:lnTo>
                  <a:pt x="2340854" y="1205539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12721" y="818812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39"/>
                </a:lnTo>
                <a:lnTo>
                  <a:pt x="0" y="1205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977" y="4240560"/>
            <a:ext cx="16968221" cy="1624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338"/>
              </a:lnSpc>
              <a:spcBef>
                <a:spcPct val="0"/>
              </a:spcBef>
            </a:pPr>
            <a:r>
              <a:rPr lang="en-US" sz="9527">
                <a:solidFill>
                  <a:srgbClr val="009853"/>
                </a:solidFill>
                <a:latin typeface="Nunito Bold Bold"/>
              </a:rPr>
              <a:t>Текстовий редактор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28700" y="3653188"/>
            <a:ext cx="16042498" cy="3042341"/>
          </a:xfrm>
          <a:custGeom>
            <a:avLst/>
            <a:gdLst/>
            <a:ahLst/>
            <a:cxnLst/>
            <a:rect r="r" b="b" t="t" l="l"/>
            <a:pathLst>
              <a:path h="3042341" w="16042498">
                <a:moveTo>
                  <a:pt x="0" y="0"/>
                </a:moveTo>
                <a:lnTo>
                  <a:pt x="16042498" y="0"/>
                </a:lnTo>
                <a:lnTo>
                  <a:pt x="16042498" y="3042341"/>
                </a:lnTo>
                <a:lnTo>
                  <a:pt x="0" y="3042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  <a:ln w="38100" cap="rnd">
            <a:solidFill>
              <a:srgbClr val="000000"/>
            </a:solidFill>
            <a:prstDash val="lgDash"/>
            <a:round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15373860" y="6690276"/>
            <a:ext cx="2095427" cy="3114823"/>
          </a:xfrm>
          <a:custGeom>
            <a:avLst/>
            <a:gdLst/>
            <a:ahLst/>
            <a:cxnLst/>
            <a:rect r="r" b="b" t="t" l="l"/>
            <a:pathLst>
              <a:path h="3114823" w="2095427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30305" y="786375"/>
            <a:ext cx="2457018" cy="2394476"/>
          </a:xfrm>
          <a:custGeom>
            <a:avLst/>
            <a:gdLst/>
            <a:ahLst/>
            <a:cxnLst/>
            <a:rect r="r" b="b" t="t" l="l"/>
            <a:pathLst>
              <a:path h="2394476" w="2457018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13885" y="1491538"/>
            <a:ext cx="1745088" cy="2319053"/>
          </a:xfrm>
          <a:custGeom>
            <a:avLst/>
            <a:gdLst/>
            <a:ahLst/>
            <a:cxnLst/>
            <a:rect r="r" b="b" t="t" l="l"/>
            <a:pathLst>
              <a:path h="2319053" w="1745088">
                <a:moveTo>
                  <a:pt x="0" y="0"/>
                </a:moveTo>
                <a:lnTo>
                  <a:pt x="1745088" y="0"/>
                </a:lnTo>
                <a:lnTo>
                  <a:pt x="1745088" y="2319053"/>
                </a:lnTo>
                <a:lnTo>
                  <a:pt x="0" y="2319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58814" y="4371223"/>
            <a:ext cx="1745088" cy="2319053"/>
          </a:xfrm>
          <a:custGeom>
            <a:avLst/>
            <a:gdLst/>
            <a:ahLst/>
            <a:cxnLst/>
            <a:rect r="r" b="b" t="t" l="l"/>
            <a:pathLst>
              <a:path h="2319053" w="1745088">
                <a:moveTo>
                  <a:pt x="0" y="0"/>
                </a:moveTo>
                <a:lnTo>
                  <a:pt x="1745087" y="0"/>
                </a:lnTo>
                <a:lnTo>
                  <a:pt x="1745087" y="2319053"/>
                </a:lnTo>
                <a:lnTo>
                  <a:pt x="0" y="23190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96603" y="603780"/>
            <a:ext cx="9494795" cy="9201319"/>
          </a:xfrm>
          <a:custGeom>
            <a:avLst/>
            <a:gdLst/>
            <a:ahLst/>
            <a:cxnLst/>
            <a:rect r="r" b="b" t="t" l="l"/>
            <a:pathLst>
              <a:path h="9201319" w="9494795">
                <a:moveTo>
                  <a:pt x="0" y="0"/>
                </a:moveTo>
                <a:lnTo>
                  <a:pt x="9494794" y="0"/>
                </a:lnTo>
                <a:lnTo>
                  <a:pt x="9494794" y="9201320"/>
                </a:lnTo>
                <a:lnTo>
                  <a:pt x="0" y="92013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866427" y="1653513"/>
            <a:ext cx="14555147" cy="11934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18"/>
              </a:lnSpc>
              <a:spcBef>
                <a:spcPct val="0"/>
              </a:spcBef>
            </a:pPr>
            <a:r>
              <a:rPr lang="en-US" sz="7013">
                <a:solidFill>
                  <a:srgbClr val="000000"/>
                </a:solidFill>
                <a:latin typeface="Fredoka"/>
              </a:rPr>
              <a:t>Тема: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94766" y="3076075"/>
            <a:ext cx="15098467" cy="1731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18"/>
              </a:lnSpc>
            </a:pPr>
            <a:r>
              <a:rPr lang="en-US" sz="5013">
                <a:solidFill>
                  <a:srgbClr val="122019"/>
                </a:solidFill>
                <a:latin typeface="Fredoka"/>
              </a:rPr>
              <a:t>Робота з таблицями </a:t>
            </a:r>
          </a:p>
          <a:p>
            <a:pPr algn="ctr">
              <a:lnSpc>
                <a:spcPts val="6878"/>
              </a:lnSpc>
              <a:spcBef>
                <a:spcPct val="0"/>
              </a:spcBef>
            </a:pPr>
            <a:r>
              <a:rPr lang="en-US" sz="4913">
                <a:solidFill>
                  <a:srgbClr val="122019"/>
                </a:solidFill>
                <a:latin typeface="Fredoka"/>
              </a:rPr>
              <a:t>в текстовому редакторі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818" y="532697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6"/>
                </a:lnTo>
                <a:lnTo>
                  <a:pt x="0" y="99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01564" y="9046265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04006" y="8369818"/>
            <a:ext cx="2626978" cy="1352893"/>
          </a:xfrm>
          <a:custGeom>
            <a:avLst/>
            <a:gdLst/>
            <a:ahLst/>
            <a:cxnLst/>
            <a:rect r="r" b="b" t="t" l="l"/>
            <a:pathLst>
              <a:path h="1352893" w="2626978">
                <a:moveTo>
                  <a:pt x="0" y="0"/>
                </a:moveTo>
                <a:lnTo>
                  <a:pt x="2626978" y="0"/>
                </a:lnTo>
                <a:lnTo>
                  <a:pt x="2626978" y="1352894"/>
                </a:lnTo>
                <a:lnTo>
                  <a:pt x="0" y="1352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79741" y="5143500"/>
            <a:ext cx="2119368" cy="1091474"/>
          </a:xfrm>
          <a:custGeom>
            <a:avLst/>
            <a:gdLst/>
            <a:ahLst/>
            <a:cxnLst/>
            <a:rect r="r" b="b" t="t" l="l"/>
            <a:pathLst>
              <a:path h="1091474" w="2119368">
                <a:moveTo>
                  <a:pt x="0" y="0"/>
                </a:moveTo>
                <a:lnTo>
                  <a:pt x="2119368" y="0"/>
                </a:lnTo>
                <a:lnTo>
                  <a:pt x="2119368" y="1091474"/>
                </a:lnTo>
                <a:lnTo>
                  <a:pt x="0" y="109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2351">
            <a:off x="16211802" y="8268258"/>
            <a:ext cx="1739333" cy="1739333"/>
          </a:xfrm>
          <a:custGeom>
            <a:avLst/>
            <a:gdLst/>
            <a:ahLst/>
            <a:cxnLst/>
            <a:rect r="r" b="b" t="t" l="l"/>
            <a:pathLst>
              <a:path h="1739333" w="1739333">
                <a:moveTo>
                  <a:pt x="0" y="0"/>
                </a:moveTo>
                <a:lnTo>
                  <a:pt x="1739333" y="0"/>
                </a:lnTo>
                <a:lnTo>
                  <a:pt x="1739333" y="1739333"/>
                </a:lnTo>
                <a:lnTo>
                  <a:pt x="0" y="17393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75179" y="917"/>
            <a:ext cx="16523930" cy="1634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338"/>
              </a:lnSpc>
              <a:spcBef>
                <a:spcPct val="0"/>
              </a:spcBef>
            </a:pPr>
            <a:r>
              <a:rPr lang="en-US" sz="9527">
                <a:solidFill>
                  <a:srgbClr val="C55039"/>
                </a:solidFill>
                <a:latin typeface="Colo Pro"/>
              </a:rPr>
              <a:t>Вправи на повторення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14818" y="532697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6"/>
                </a:lnTo>
                <a:lnTo>
                  <a:pt x="0" y="9920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601564" y="9046265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704006" y="8369818"/>
            <a:ext cx="2626978" cy="1352893"/>
          </a:xfrm>
          <a:custGeom>
            <a:avLst/>
            <a:gdLst/>
            <a:ahLst/>
            <a:cxnLst/>
            <a:rect r="r" b="b" t="t" l="l"/>
            <a:pathLst>
              <a:path h="1352893" w="2626978">
                <a:moveTo>
                  <a:pt x="0" y="0"/>
                </a:moveTo>
                <a:lnTo>
                  <a:pt x="2626978" y="0"/>
                </a:lnTo>
                <a:lnTo>
                  <a:pt x="2626978" y="1352894"/>
                </a:lnTo>
                <a:lnTo>
                  <a:pt x="0" y="1352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879741" y="5143500"/>
            <a:ext cx="2119368" cy="1091474"/>
          </a:xfrm>
          <a:custGeom>
            <a:avLst/>
            <a:gdLst/>
            <a:ahLst/>
            <a:cxnLst/>
            <a:rect r="r" b="b" t="t" l="l"/>
            <a:pathLst>
              <a:path h="1091474" w="2119368">
                <a:moveTo>
                  <a:pt x="0" y="0"/>
                </a:moveTo>
                <a:lnTo>
                  <a:pt x="2119368" y="0"/>
                </a:lnTo>
                <a:lnTo>
                  <a:pt x="2119368" y="1091474"/>
                </a:lnTo>
                <a:lnTo>
                  <a:pt x="0" y="10914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692351">
            <a:off x="14112744" y="6202022"/>
            <a:ext cx="2804148" cy="2804148"/>
          </a:xfrm>
          <a:custGeom>
            <a:avLst/>
            <a:gdLst/>
            <a:ahLst/>
            <a:cxnLst/>
            <a:rect r="r" b="b" t="t" l="l"/>
            <a:pathLst>
              <a:path h="2804148" w="2804148">
                <a:moveTo>
                  <a:pt x="0" y="0"/>
                </a:moveTo>
                <a:lnTo>
                  <a:pt x="2804148" y="0"/>
                </a:lnTo>
                <a:lnTo>
                  <a:pt x="2804148" y="2804148"/>
                </a:lnTo>
                <a:lnTo>
                  <a:pt x="0" y="28041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838200"/>
            <a:ext cx="16412344" cy="1700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898"/>
              </a:lnSpc>
              <a:spcBef>
                <a:spcPct val="0"/>
              </a:spcBef>
            </a:pPr>
            <a:r>
              <a:rPr lang="en-US" sz="9927">
                <a:solidFill>
                  <a:srgbClr val="C55039"/>
                </a:solidFill>
                <a:latin typeface="Colo Pro"/>
              </a:rPr>
              <a:t>Пояснення нового матеріалу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783841" y="3326217"/>
            <a:ext cx="13439045" cy="5459612"/>
          </a:xfrm>
          <a:custGeom>
            <a:avLst/>
            <a:gdLst/>
            <a:ahLst/>
            <a:cxnLst/>
            <a:rect r="r" b="b" t="t" l="l"/>
            <a:pathLst>
              <a:path h="5459612" w="13439045">
                <a:moveTo>
                  <a:pt x="0" y="0"/>
                </a:moveTo>
                <a:lnTo>
                  <a:pt x="13439045" y="0"/>
                </a:lnTo>
                <a:lnTo>
                  <a:pt x="13439045" y="5459613"/>
                </a:lnTo>
                <a:lnTo>
                  <a:pt x="0" y="54596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021551"/>
            <a:ext cx="16968221" cy="2633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5827">
                <a:solidFill>
                  <a:srgbClr val="009853"/>
                </a:solidFill>
                <a:latin typeface="Nunito Bold Bold"/>
              </a:rPr>
              <a:t>Додавання таблиць у текстовий документ</a:t>
            </a:r>
          </a:p>
          <a:p>
            <a:pPr algn="ctr">
              <a:lnSpc>
                <a:spcPts val="1333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C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01884" y="8882156"/>
            <a:ext cx="1926226" cy="992006"/>
          </a:xfrm>
          <a:custGeom>
            <a:avLst/>
            <a:gdLst/>
            <a:ahLst/>
            <a:cxnLst/>
            <a:rect r="r" b="b" t="t" l="l"/>
            <a:pathLst>
              <a:path h="992006" w="1926226">
                <a:moveTo>
                  <a:pt x="0" y="0"/>
                </a:moveTo>
                <a:lnTo>
                  <a:pt x="1926226" y="0"/>
                </a:lnTo>
                <a:lnTo>
                  <a:pt x="1926226" y="992007"/>
                </a:lnTo>
                <a:lnTo>
                  <a:pt x="0" y="992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757" y="8483402"/>
            <a:ext cx="3009314" cy="1549797"/>
          </a:xfrm>
          <a:custGeom>
            <a:avLst/>
            <a:gdLst/>
            <a:ahLst/>
            <a:cxnLst/>
            <a:rect r="r" b="b" t="t" l="l"/>
            <a:pathLst>
              <a:path h="1549797" w="3009314">
                <a:moveTo>
                  <a:pt x="0" y="0"/>
                </a:moveTo>
                <a:lnTo>
                  <a:pt x="3009314" y="0"/>
                </a:lnTo>
                <a:lnTo>
                  <a:pt x="3009314" y="1549796"/>
                </a:lnTo>
                <a:lnTo>
                  <a:pt x="0" y="1549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21690" y="501772"/>
            <a:ext cx="1231220" cy="634079"/>
          </a:xfrm>
          <a:custGeom>
            <a:avLst/>
            <a:gdLst/>
            <a:ahLst/>
            <a:cxnLst/>
            <a:rect r="r" b="b" t="t" l="l"/>
            <a:pathLst>
              <a:path h="634079" w="1231220">
                <a:moveTo>
                  <a:pt x="0" y="0"/>
                </a:moveTo>
                <a:lnTo>
                  <a:pt x="1231221" y="0"/>
                </a:lnTo>
                <a:lnTo>
                  <a:pt x="1231221" y="634079"/>
                </a:lnTo>
                <a:lnTo>
                  <a:pt x="0" y="634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95325" y="3052695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2340854" y="0"/>
                </a:moveTo>
                <a:lnTo>
                  <a:pt x="0" y="0"/>
                </a:lnTo>
                <a:lnTo>
                  <a:pt x="0" y="1205540"/>
                </a:lnTo>
                <a:lnTo>
                  <a:pt x="2340854" y="1205540"/>
                </a:lnTo>
                <a:lnTo>
                  <a:pt x="234085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494571" y="2024351"/>
            <a:ext cx="2340854" cy="1205540"/>
          </a:xfrm>
          <a:custGeom>
            <a:avLst/>
            <a:gdLst/>
            <a:ahLst/>
            <a:cxnLst/>
            <a:rect r="r" b="b" t="t" l="l"/>
            <a:pathLst>
              <a:path h="1205540" w="2340854">
                <a:moveTo>
                  <a:pt x="0" y="0"/>
                </a:moveTo>
                <a:lnTo>
                  <a:pt x="2340853" y="0"/>
                </a:lnTo>
                <a:lnTo>
                  <a:pt x="2340853" y="1205540"/>
                </a:lnTo>
                <a:lnTo>
                  <a:pt x="0" y="1205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835812" y="3229891"/>
            <a:ext cx="12866073" cy="5768289"/>
          </a:xfrm>
          <a:custGeom>
            <a:avLst/>
            <a:gdLst/>
            <a:ahLst/>
            <a:cxnLst/>
            <a:rect r="r" b="b" t="t" l="l"/>
            <a:pathLst>
              <a:path h="5768289" w="12866073">
                <a:moveTo>
                  <a:pt x="0" y="0"/>
                </a:moveTo>
                <a:lnTo>
                  <a:pt x="12866072" y="0"/>
                </a:lnTo>
                <a:lnTo>
                  <a:pt x="12866072" y="5768289"/>
                </a:lnTo>
                <a:lnTo>
                  <a:pt x="0" y="57682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67203" y="1021551"/>
            <a:ext cx="16968221" cy="2633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59"/>
              </a:lnSpc>
            </a:pPr>
            <a:r>
              <a:rPr lang="en-US" sz="5827">
                <a:solidFill>
                  <a:srgbClr val="009853"/>
                </a:solidFill>
                <a:latin typeface="Nunito Bold Bold"/>
              </a:rPr>
              <a:t>Додавання таблиць у текстовий документ</a:t>
            </a:r>
          </a:p>
          <a:p>
            <a:pPr algn="ctr">
              <a:lnSpc>
                <a:spcPts val="1333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DAGBZbO9b1E</dc:identifier>
  <dcterms:modified xsi:type="dcterms:W3CDTF">2011-08-01T06:04:30Z</dcterms:modified>
  <cp:revision>1</cp:revision>
  <dc:title>Серебрянська С.М. Робота з таблицями в текстовому редакторі </dc:title>
</cp:coreProperties>
</file>