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8" r:id="rId2"/>
  </p:sldMasterIdLst>
  <p:sldIdLst>
    <p:sldId id="262" r:id="rId3"/>
    <p:sldId id="313" r:id="rId4"/>
    <p:sldId id="276" r:id="rId5"/>
    <p:sldId id="307" r:id="rId6"/>
    <p:sldId id="305" r:id="rId7"/>
    <p:sldId id="311" r:id="rId8"/>
    <p:sldId id="272" r:id="rId9"/>
    <p:sldId id="300" r:id="rId10"/>
    <p:sldId id="275" r:id="rId11"/>
    <p:sldId id="308" r:id="rId12"/>
    <p:sldId id="301" r:id="rId13"/>
    <p:sldId id="303" r:id="rId14"/>
    <p:sldId id="280" r:id="rId15"/>
    <p:sldId id="281" r:id="rId16"/>
    <p:sldId id="309" r:id="rId17"/>
    <p:sldId id="310" r:id="rId18"/>
    <p:sldId id="315" r:id="rId19"/>
    <p:sldId id="264" r:id="rId20"/>
    <p:sldId id="290" r:id="rId21"/>
    <p:sldId id="2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uk-UA" dirty="0" smtClean="0"/>
              <a:t>Зразок підзаголовка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94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grpSp>
        <p:nvGrpSpPr>
          <p:cNvPr id="84" name="Група 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grpSp>
        <p:nvGrpSpPr>
          <p:cNvPr id="98" name="Група 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0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grpSp>
        <p:nvGrpSpPr>
          <p:cNvPr id="112" name="Група 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2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2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2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2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2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Місце для номера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7" name="Місце для нижнього колонтитула 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6" name="Місце для дати 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A37E297-BBE5-47EA-9421-42B6D1076A94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CDE2EAA9-AA8D-469F-9075-97060C06C645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grpSp>
        <p:nvGrpSpPr>
          <p:cNvPr id="8" name="Група 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іліні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а 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ілінія 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uk-UA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ілінія 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uk-UA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Місце для зображення 2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614E23D-BC5C-4C31-8216-7C4E94D2E725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3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FC3F8FB-B9B6-407F-B651-397F2C68460C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CBB241-EEC8-4294-AD17-25A955EE8532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626086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номера слайда 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CDD790-C272-4DE8-8FAB-054699DA412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дати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ECCFEA-7FD6-41F3-9251-2138C3415579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361555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538999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 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номера слайда 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261AE6-3FBB-4C3D-96A9-86926D21AA37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дати 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77A0C0-6287-4BD3-A6D9-1854760BD95F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794481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 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 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номера слайда 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29E050-5256-457A-92BE-87F0762556C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8" name="Місце для нижнього колонтитула 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дати 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029361-44CA-4383-A6C9-61C1A08AA20C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90602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03964C-0CE6-4B48-BA3E-1432582E3429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номера слайда 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59969A-79A9-4C3E-92B0-E1689CDC2FA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дати 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59AB24-4743-42BC-A902-5ED1A808F37C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374855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 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DA151B-D620-489D-8E2B-80B912B83E09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дати 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C7C085-BF84-4162-978B-CB28D1B282E1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7356662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AD9586-842F-4F01-80DD-E045EAD80937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738DF7-77F8-4DAE-A548-6377055853D1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09594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1A5613-9A05-4A2B-8AC5-5BB4308E977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8DBA87-6153-450E-94F1-E565E72D01EF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975424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E2D536-83C1-483D-B917-FD2C6A11A52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BCDA2E-7ADB-43A5-917F-2EE6D9166F9B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95646343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/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/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номера слайда 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B660B2-81C7-4773-AF10-328516719220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дати 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6EB63D-54A1-40A9-87CF-71EB07D277E5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195846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а 7"/>
          <p:cNvGrpSpPr>
            <a:grpSpLocks/>
          </p:cNvGrpSpPr>
          <p:nvPr/>
        </p:nvGrpSpPr>
        <p:grpSpPr bwMode="auto">
          <a:xfrm>
            <a:off x="594784" y="781050"/>
            <a:ext cx="6434667" cy="5054600"/>
            <a:chOff x="5162444" y="781398"/>
            <a:chExt cx="6433398" cy="5053665"/>
          </a:xfrm>
        </p:grpSpPr>
        <p:sp>
          <p:nvSpPr>
            <p:cNvPr id="6" name="Полілінія 42"/>
            <p:cNvSpPr>
              <a:spLocks/>
            </p:cNvSpPr>
            <p:nvPr/>
          </p:nvSpPr>
          <p:spPr bwMode="auto">
            <a:xfrm rot="16200000" flipV="1">
              <a:off x="3342447" y="3274900"/>
              <a:ext cx="3828342" cy="19046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Полілінія 43"/>
            <p:cNvSpPr>
              <a:spLocks/>
            </p:cNvSpPr>
            <p:nvPr/>
          </p:nvSpPr>
          <p:spPr bwMode="auto">
            <a:xfrm rot="16200000" flipV="1">
              <a:off x="9564747" y="3299767"/>
              <a:ext cx="3837865" cy="16930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" name="Група 10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Полілінія 41"/>
              <p:cNvSpPr>
                <a:spLocks/>
              </p:cNvSpPr>
              <p:nvPr/>
            </p:nvSpPr>
            <p:spPr bwMode="auto">
              <a:xfrm rot="16200000" flipV="1">
                <a:off x="9392238" y="4188307"/>
                <a:ext cx="15872" cy="3087178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uk-UA" dirty="0">
                  <a:solidFill>
                    <a:srgbClr val="9A5315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" name="Полілінія 44"/>
              <p:cNvSpPr>
                <a:spLocks/>
              </p:cNvSpPr>
              <p:nvPr/>
            </p:nvSpPr>
            <p:spPr bwMode="auto">
              <a:xfrm rot="16200000" flipV="1">
                <a:off x="9367717" y="-651959"/>
                <a:ext cx="12698" cy="303496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uk-UA" dirty="0">
                  <a:solidFill>
                    <a:srgbClr val="9A5315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Полілінія 45"/>
            <p:cNvSpPr>
              <a:spLocks noEditPoints="1"/>
            </p:cNvSpPr>
            <p:nvPr/>
          </p:nvSpPr>
          <p:spPr bwMode="auto">
            <a:xfrm rot="16200000" flipV="1">
              <a:off x="5185984" y="5322663"/>
              <a:ext cx="477750" cy="524830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6"/>
            <p:cNvSpPr>
              <a:spLocks noEditPoints="1"/>
            </p:cNvSpPr>
            <p:nvPr/>
          </p:nvSpPr>
          <p:spPr bwMode="auto">
            <a:xfrm rot="16200000" flipV="1">
              <a:off x="5196566" y="5324250"/>
              <a:ext cx="477749" cy="512132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7"/>
            <p:cNvSpPr>
              <a:spLocks noEditPoints="1"/>
            </p:cNvSpPr>
            <p:nvPr/>
          </p:nvSpPr>
          <p:spPr bwMode="auto">
            <a:xfrm rot="16200000" flipV="1">
              <a:off x="11077358" y="5320811"/>
              <a:ext cx="507906" cy="520597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8"/>
            <p:cNvSpPr>
              <a:spLocks noEditPoints="1"/>
            </p:cNvSpPr>
            <p:nvPr/>
          </p:nvSpPr>
          <p:spPr bwMode="auto">
            <a:xfrm rot="16200000" flipV="1">
              <a:off x="11092436" y="5320547"/>
              <a:ext cx="471401" cy="535412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9"/>
            <p:cNvSpPr>
              <a:spLocks noEditPoints="1"/>
            </p:cNvSpPr>
            <p:nvPr/>
          </p:nvSpPr>
          <p:spPr bwMode="auto">
            <a:xfrm rot="16200000" flipV="1">
              <a:off x="11051697" y="772143"/>
              <a:ext cx="468226" cy="51848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50"/>
            <p:cNvSpPr>
              <a:spLocks noEditPoints="1"/>
            </p:cNvSpPr>
            <p:nvPr/>
          </p:nvSpPr>
          <p:spPr bwMode="auto">
            <a:xfrm rot="16200000" flipV="1">
              <a:off x="11044291" y="785899"/>
              <a:ext cx="468226" cy="4909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51"/>
            <p:cNvSpPr>
              <a:spLocks noEditPoints="1"/>
            </p:cNvSpPr>
            <p:nvPr/>
          </p:nvSpPr>
          <p:spPr bwMode="auto">
            <a:xfrm rot="16200000" flipV="1">
              <a:off x="5233070" y="721352"/>
              <a:ext cx="423785" cy="543877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52"/>
            <p:cNvSpPr>
              <a:spLocks noEditPoints="1"/>
            </p:cNvSpPr>
            <p:nvPr/>
          </p:nvSpPr>
          <p:spPr bwMode="auto">
            <a:xfrm rot="16200000" flipV="1">
              <a:off x="5242328" y="750186"/>
              <a:ext cx="428546" cy="49097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 2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/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Місце для номера слайда 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359930-877F-40C6-9E39-D80831A9B9B9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20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1" name="Місце для дати 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E8E497-26A3-4BB0-8502-F05C4874CB00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62203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номера слайда 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29290C-B355-4A5F-B3B2-D7DC194C15D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дати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B9DC6C-F11C-4221-B469-F593F22B59B9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8041142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номера слайда 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EA9507-FE57-440E-9166-E9EF8E33E79A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дати 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B92A07-71F7-4502-A609-7886DCBA9E2B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952029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390604-6CAF-49F4-A400-386E14CCA48A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899BC4-6BD0-4E7E-8300-7D73347C9D30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4033515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12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7EA68E-6925-4FE5-AA61-BF694D371F9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3CF059-8586-4B7D-8E6F-77C444EA469F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167024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518F6-539F-44A4-8518-15EFB50A702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256608-B723-4103-B454-55DEEF883BE8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1991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1B575-90D0-48B5-A151-F9FAC7B50CC7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F4679-F57C-418D-A27F-9E66B4E24081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486056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38A3-D5EC-4123-B9F5-CB7ABE51F73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1D71-0DD6-448B-8A2E-2EE5ED0B42B2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8829323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9FF0E-8BE2-48B8-AC50-F0A1FEA8D76A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B9E70-3C26-400B-9CB7-41687676432A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55510544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81112-6262-4A51-80B3-5F1CEDCB22D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1BCC0-99B9-4804-902D-C493099A008C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1027063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590D-DE14-444F-95D0-A2BB7EBF9AAC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22E6-A455-44F1-A18A-190F5293AB83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202161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3204A-6C36-4893-8215-C6DE41D4E2A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FECBC-ABFC-44F6-991C-D068AACFD574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8277246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390D25-6154-4A61-9A17-D92F16B1874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3F0017-86D7-4FF0-A595-54EEDE451F55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6678820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6E6F10-FBFD-4202-81AE-EBFF32F7E4D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47A69-B605-45BF-B18A-6E99327614E5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292467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 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34333F3-BC16-4265-8824-7CDED5841AB2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A3AF9B-6A5D-49B3-8874-54E04027BFA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BF97A0-B705-4794-8AF2-3771979078C3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277422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1CEB7B-17ED-4AF0-84D9-F6680494C03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F816A1-2CF6-449A-A7A1-6D7BA53D5465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719562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A98271-E222-4C16-9B20-E4B5BDFC590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2B9980-9365-40E3-8295-C9A2AD4DF3EF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957225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0478E4-B01C-455C-BD8C-19165601541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9425EA-D985-4177-B750-EF97F7F528D8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414202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9D6ABC-0D8C-41C9-8300-0B4EFE80107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F2D1AE-67C8-4F5A-8326-3A92350DB769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489745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9A1D27-F0EA-4876-BF0C-3955E9829C9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BE999A-985E-47BC-A6BC-9A7113DB439C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898989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B36886-9FC4-446F-ADA6-BFA072225C6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F03711-DE37-44B2-8616-B09127B7860B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4023550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Місце для номера слайда 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9FE8A1-0CC0-4989-B59E-A6B214B7CD6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34" name="Місце для нижнього колонтитула 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" name="Місце для дати 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851194-C016-4DD9-B031-59B77C81F209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46164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 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а 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а 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Місце для номера слайда 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0741AA-1EED-40BC-91FC-99DDCAE40CB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9" name="Місце для нижнього колонтитула 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" name="Місце для дати 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028726-C79E-4839-9504-3D4F03C9A8E6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2284214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а 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а 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а 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uk-UA" dirty="0">
                <a:solidFill>
                  <a:srgbClr val="9A531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9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11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5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uk-UA" noProof="0" dirty="0"/>
          </a:p>
        </p:txBody>
      </p:sp>
      <p:sp>
        <p:nvSpPr>
          <p:cNvPr id="126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" name="Місце для номера слайда 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CDED36-4AE4-4AD4-B3D4-6FC485D3E1CC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47" name="Місце для нижнього колонтитула 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8" name="Місце для дати 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A2E355-549D-4026-8A76-D35440D61533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084536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 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 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9" name="Місце для номера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8" name="Місце для нижнього колонтитула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7" name="Місце для дати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E02068-1416-46EB-8DDA-483E89B32E1E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5" name="Місце для номера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CDCE796-1974-46A8-B1F8-D020B3DDC6BB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омера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2" name="Місце для дати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54D2F14-88B2-4739-875A-322EA5B86B27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grpSp>
        <p:nvGrpSpPr>
          <p:cNvPr id="9" name="Група 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39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а 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0" name="Місце для тексту 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Місце для номера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7" name="Місце для нижнього колонтитула 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6" name="Місце для дати 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4AC9CC-D0B4-4D4C-B143-6BBA8F1C06F2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grpSp>
        <p:nvGrpSpPr>
          <p:cNvPr id="52" name="Група 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54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55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56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57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58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59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60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61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62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63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64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81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а 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82" name="Місце для тексту 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а 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ілінія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99" name="Полілінія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ілінія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ілінія 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ілінія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ілінія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ілінія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ілінія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ілінія 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ілінія 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ілінія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ілінія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Місце для зображення 3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83" name="Місце для тексту 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Місце для номера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7" name="Місце для нижнього колонтитула 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6" name="Місце для дати 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CAD4AE-A456-4992-BF47-7F9B5B946A0F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 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uk-UA" smtClean="0">
                <a:solidFill>
                  <a:srgbClr val="9A5315"/>
                </a:solidFill>
              </a:rPr>
              <a:pPr/>
              <a:t>‹#›</a:t>
            </a:fld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endParaRPr lang="uk-UA" dirty="0">
              <a:solidFill>
                <a:srgbClr val="9A5315"/>
              </a:solidFill>
            </a:endParaRP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AB281E8D-D242-4D45-B477-5579D7A48CCD}" type="datetime1">
              <a:rPr lang="uk-UA" smtClean="0">
                <a:solidFill>
                  <a:srgbClr val="9A5315"/>
                </a:solidFill>
              </a:rPr>
              <a:pPr/>
              <a:t>27.03.2024</a:t>
            </a:fld>
            <a:endParaRPr lang="uk-UA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5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 1"/>
          <p:cNvSpPr>
            <a:spLocks noGrp="1"/>
          </p:cNvSpPr>
          <p:nvPr>
            <p:ph type="title"/>
          </p:nvPr>
        </p:nvSpPr>
        <p:spPr bwMode="auto">
          <a:xfrm>
            <a:off x="1064684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Місце для тексту 2"/>
          <p:cNvSpPr>
            <a:spLocks noGrp="1"/>
          </p:cNvSpPr>
          <p:nvPr>
            <p:ph type="body" idx="1"/>
          </p:nvPr>
        </p:nvSpPr>
        <p:spPr bwMode="auto">
          <a:xfrm>
            <a:off x="1064684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П’ятий рівень</a:t>
            </a:r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4"/>
          </p:nvPr>
        </p:nvSpPr>
        <p:spPr>
          <a:xfrm>
            <a:off x="1064684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rgbClr val="9A5315"/>
                </a:solidFill>
                <a:latin typeface="Segoe Print"/>
                <a:cs typeface="+mn-cs"/>
              </a:defRPr>
            </a:lvl1pPr>
          </a:lstStyle>
          <a:p>
            <a:pPr>
              <a:defRPr/>
            </a:pPr>
            <a:fld id="{CDB67E9E-7378-4A84-9985-BDB6C6670EA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1979084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rgbClr val="9A5315"/>
                </a:solidFill>
                <a:latin typeface="Segoe Prin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8075084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rgbClr val="9A5315"/>
                </a:solidFill>
                <a:latin typeface="Segoe Print"/>
                <a:cs typeface="+mn-cs"/>
              </a:defRPr>
            </a:lvl1pPr>
          </a:lstStyle>
          <a:p>
            <a:pPr>
              <a:defRPr/>
            </a:pPr>
            <a:fld id="{0398EBA8-BDDF-4EA7-BAE7-3FB64CD2B1D9}" type="datetime1">
              <a:rPr lang="uk-UA"/>
              <a:pPr>
                <a:defRPr/>
              </a:pPr>
              <a:t>27.03.2024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5311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anose="02000600000000000000" pitchFamily="2" charset="0"/>
        </a:defRPr>
      </a:lvl9pPr>
    </p:titleStyle>
    <p:bodyStyle>
      <a:lvl1pPr marL="260350" indent="-260350" algn="l" defTabSz="685800" rtl="0" eaLnBrk="0" fontAlgn="base" hangingPunct="0"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54038" indent="-211138" algn="l" defTabSz="685800" rtl="0" eaLnBrk="0" fontAlgn="base" hangingPunct="0"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ZpivVFDhettYEZ1Sf6BBNERX_hGEsqg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nAH9hSW1r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learningapps.org/14248616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piliapp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naurok.com.ua/test/kultura-pochuttiv-ta-emociy-2660900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8000" r="6334"/>
          <a:stretch/>
        </p:blipFill>
        <p:spPr>
          <a:xfrm>
            <a:off x="4795248" y="758952"/>
            <a:ext cx="6744479" cy="442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0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2273716" y="237745"/>
            <a:ext cx="7578158" cy="6309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Вправа «Ми різні, ми рівні»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809" y="820604"/>
            <a:ext cx="115472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b="1" dirty="0" smtClean="0">
              <a:solidFill>
                <a:schemeClr val="tx2"/>
              </a:solidFill>
            </a:endParaRPr>
          </a:p>
          <a:p>
            <a:r>
              <a:rPr lang="uk-UA" sz="2800" b="1" dirty="0" smtClean="0">
                <a:solidFill>
                  <a:schemeClr val="tx2"/>
                </a:solidFill>
              </a:rPr>
              <a:t>Розгляньте малюнок. Подумайте </a:t>
            </a:r>
          </a:p>
          <a:p>
            <a:r>
              <a:rPr lang="uk-UA" sz="2800" b="1" dirty="0" smtClean="0">
                <a:solidFill>
                  <a:schemeClr val="tx2"/>
                </a:solidFill>
              </a:rPr>
              <a:t>1</a:t>
            </a:r>
            <a:r>
              <a:rPr lang="uk-UA" sz="2800" b="1" dirty="0">
                <a:solidFill>
                  <a:schemeClr val="tx2"/>
                </a:solidFill>
              </a:rPr>
              <a:t>) Які відмінності існують між цими людьми (вік, стать, професія...)?</a:t>
            </a:r>
          </a:p>
          <a:p>
            <a:r>
              <a:rPr lang="uk-UA" sz="2800" b="1" dirty="0">
                <a:solidFill>
                  <a:schemeClr val="tx2"/>
                </a:solidFill>
              </a:rPr>
              <a:t>2) Що сталося б, якби в світі залишилися тільки люди одного віку (наприклад, літні або немовлята)? </a:t>
            </a:r>
          </a:p>
          <a:p>
            <a:r>
              <a:rPr lang="uk-UA" sz="2800" b="1" dirty="0">
                <a:solidFill>
                  <a:schemeClr val="tx2"/>
                </a:solidFill>
              </a:rPr>
              <a:t>3) Що було б, якби у світі залишилися тільки люди однієї статі?</a:t>
            </a:r>
            <a:endParaRPr lang="uk-UA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850" t="63067" r="30100" b="6000"/>
          <a:stretch/>
        </p:blipFill>
        <p:spPr>
          <a:xfrm>
            <a:off x="3675887" y="3822192"/>
            <a:ext cx="6464177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301" t="21200" r="21699" b="36266"/>
          <a:stretch/>
        </p:blipFill>
        <p:spPr>
          <a:xfrm>
            <a:off x="1408176" y="1412427"/>
            <a:ext cx="9262872" cy="49247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32660" y="280339"/>
            <a:ext cx="8566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</a:t>
            </a:r>
            <a:r>
              <a:rPr lang="uk-UA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drive.google.com/drive/folders/1ZpivVFDhettYEZ1Sf6BBNERX_hGEsqgB</a:t>
            </a:r>
            <a:endParaRPr lang="uk-UA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78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9277" y="126415"/>
            <a:ext cx="8658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толерантність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744" y="1027193"/>
            <a:ext cx="11219688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</a:pPr>
            <a:r>
              <a:rPr lang="uk-UA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Толерантність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це здатність поважати погляди й уподобання інших людей </a:t>
            </a:r>
            <a:r>
              <a:rPr lang="uk-UA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незалежно 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 того, чи збігаються вони з твоїми».</a:t>
            </a:r>
            <a:endParaRPr lang="uk-UA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72" y="2373907"/>
            <a:ext cx="6186487" cy="432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700" t="54533" r="32575" b="13200"/>
          <a:stretch/>
        </p:blipFill>
        <p:spPr>
          <a:xfrm>
            <a:off x="4511909" y="2843784"/>
            <a:ext cx="7680091" cy="4014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0493" y="162991"/>
            <a:ext cx="5375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Діаграма Венна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520" y="1121587"/>
            <a:ext cx="7348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/>
              <a:t>Назвіть</a:t>
            </a:r>
            <a:r>
              <a:rPr lang="ru-RU" sz="3600" dirty="0" smtClean="0"/>
              <a:t> 5 </a:t>
            </a:r>
            <a:r>
              <a:rPr lang="ru-RU" sz="3600" dirty="0" err="1"/>
              <a:t>відмінних</a:t>
            </a:r>
            <a:r>
              <a:rPr lang="ru-RU" sz="3600" dirty="0"/>
              <a:t> та </a:t>
            </a:r>
            <a:r>
              <a:rPr lang="ru-RU" sz="3600" dirty="0" smtClean="0"/>
              <a:t>5 </a:t>
            </a:r>
            <a:r>
              <a:rPr lang="ru-RU" sz="3600" dirty="0" err="1" smtClean="0"/>
              <a:t>спільних</a:t>
            </a:r>
            <a:r>
              <a:rPr lang="ru-RU" sz="3600" dirty="0" smtClean="0"/>
              <a:t> рис </a:t>
            </a:r>
            <a:r>
              <a:rPr lang="ru-RU" sz="3600" dirty="0" err="1" smtClean="0"/>
              <a:t>Сергія</a:t>
            </a:r>
            <a:r>
              <a:rPr lang="ru-RU" sz="3600" dirty="0" smtClean="0"/>
              <a:t> та </a:t>
            </a:r>
            <a:r>
              <a:rPr lang="ru-RU" sz="3600" dirty="0" err="1" smtClean="0"/>
              <a:t>Олі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7244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850" t="29333" r="25675" b="27867"/>
          <a:stretch/>
        </p:blipFill>
        <p:spPr>
          <a:xfrm>
            <a:off x="1798580" y="1874085"/>
            <a:ext cx="8266032" cy="4474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0493" y="162991"/>
            <a:ext cx="4786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Руханка з ЗСУ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5811" y="1110871"/>
            <a:ext cx="5031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</a:t>
            </a:r>
            <a:r>
              <a:rPr lang="uk-UA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www.youtube.com/watch?v=gnAH9hSW1rY</a:t>
            </a:r>
            <a:endParaRPr lang="uk-UA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018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426" t="56077" r="14073" b="-276"/>
          <a:stretch/>
        </p:blipFill>
        <p:spPr>
          <a:xfrm>
            <a:off x="5833661" y="3648456"/>
            <a:ext cx="6559507" cy="3209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757" y="26158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Lato"/>
              </a:rPr>
              <a:t>ЛЕБІДЬ, ЩУКА І РАК</a:t>
            </a:r>
            <a:endParaRPr lang="ru-RU" dirty="0">
              <a:solidFill>
                <a:srgbClr val="000000"/>
              </a:solidFill>
              <a:latin typeface="Lato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У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товаристві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лад —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усяк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тому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радіє</a:t>
            </a:r>
            <a:r>
              <a:rPr lang="ru-RU" dirty="0">
                <a:solidFill>
                  <a:srgbClr val="000000"/>
                </a:solidFill>
                <a:latin typeface="Lato"/>
              </a:rPr>
              <a:t>;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Дурне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безладдя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лихо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діє</a:t>
            </a:r>
            <a:r>
              <a:rPr lang="ru-RU" dirty="0">
                <a:solidFill>
                  <a:srgbClr val="000000"/>
                </a:solidFill>
                <a:latin typeface="Lato"/>
              </a:rPr>
              <a:t>,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І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діло</a:t>
            </a:r>
            <a:r>
              <a:rPr lang="ru-RU" dirty="0">
                <a:solidFill>
                  <a:srgbClr val="000000"/>
                </a:solidFill>
                <a:latin typeface="Lato"/>
              </a:rPr>
              <a:t>, як на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гріх</a:t>
            </a:r>
            <a:r>
              <a:rPr lang="ru-RU" dirty="0">
                <a:solidFill>
                  <a:srgbClr val="000000"/>
                </a:solidFill>
                <a:latin typeface="Lato"/>
              </a:rPr>
              <a:t>,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Не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діло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сміх</a:t>
            </a:r>
            <a:r>
              <a:rPr lang="ru-RU" dirty="0">
                <a:solidFill>
                  <a:srgbClr val="000000"/>
                </a:solidFill>
                <a:latin typeface="Lato"/>
              </a:rPr>
              <a:t>.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Колись-то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Лебідь</a:t>
            </a:r>
            <a:r>
              <a:rPr lang="ru-RU" dirty="0">
                <a:solidFill>
                  <a:srgbClr val="000000"/>
                </a:solidFill>
                <a:latin typeface="Lato"/>
              </a:rPr>
              <a:t>, Рак та Щука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Приставить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хуру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узялись</a:t>
            </a:r>
            <a:r>
              <a:rPr lang="ru-RU" dirty="0">
                <a:solidFill>
                  <a:srgbClr val="000000"/>
                </a:solidFill>
                <a:latin typeface="Lato"/>
              </a:rPr>
              <a:t>.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От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троє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разом запряглись,</a:t>
            </a:r>
          </a:p>
          <a:p>
            <a:pPr algn="ctr"/>
            <a:r>
              <a:rPr lang="ru-RU" dirty="0" err="1">
                <a:solidFill>
                  <a:srgbClr val="000000"/>
                </a:solidFill>
                <a:latin typeface="Lato"/>
              </a:rPr>
              <a:t>Смикнули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катма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ходу...</a:t>
            </a:r>
          </a:p>
          <a:p>
            <a:pPr algn="ctr"/>
            <a:r>
              <a:rPr lang="ru-RU" dirty="0" err="1">
                <a:solidFill>
                  <a:srgbClr val="000000"/>
                </a:solidFill>
                <a:latin typeface="Lato"/>
              </a:rPr>
              <a:t>Що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за морока?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Що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робить</a:t>
            </a:r>
            <a:r>
              <a:rPr lang="ru-RU" dirty="0">
                <a:solidFill>
                  <a:srgbClr val="000000"/>
                </a:solidFill>
                <a:latin typeface="Lato"/>
              </a:rPr>
              <a:t>?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Ай не велика,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бачся</a:t>
            </a:r>
            <a:r>
              <a:rPr lang="ru-RU" dirty="0">
                <a:solidFill>
                  <a:srgbClr val="000000"/>
                </a:solidFill>
                <a:latin typeface="Lato"/>
              </a:rPr>
              <a:t>, штука,—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Так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Лебідь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рветься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підлетіть</a:t>
            </a:r>
            <a:r>
              <a:rPr lang="ru-RU" dirty="0">
                <a:solidFill>
                  <a:srgbClr val="000000"/>
                </a:solidFill>
                <a:latin typeface="Lato"/>
              </a:rPr>
              <a:t>,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Рак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упирається</a:t>
            </a:r>
            <a:r>
              <a:rPr lang="ru-RU" dirty="0">
                <a:solidFill>
                  <a:srgbClr val="000000"/>
                </a:solidFill>
                <a:latin typeface="Lato"/>
              </a:rPr>
              <a:t>, а Щука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тягне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в воду.</a:t>
            </a:r>
          </a:p>
          <a:p>
            <a:pPr algn="ctr"/>
            <a:r>
              <a:rPr lang="ru-RU" dirty="0" err="1">
                <a:solidFill>
                  <a:srgbClr val="000000"/>
                </a:solidFill>
                <a:latin typeface="Lato"/>
              </a:rPr>
              <a:t>Хто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винен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з них,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хто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ні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—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судить не нам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Lato"/>
              </a:rPr>
              <a:t>Та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хура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й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досі</a:t>
            </a:r>
            <a:r>
              <a:rPr lang="ru-RU" dirty="0">
                <a:solidFill>
                  <a:srgbClr val="000000"/>
                </a:solidFill>
                <a:latin typeface="Lato"/>
              </a:rPr>
              <a:t> там</a:t>
            </a:r>
            <a:r>
              <a:rPr lang="ru-RU" dirty="0" smtClean="0">
                <a:solidFill>
                  <a:srgbClr val="000000"/>
                </a:solidFill>
                <a:latin typeface="Lato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Lato"/>
              </a:rPr>
              <a:t>                                                 </a:t>
            </a:r>
            <a:r>
              <a:rPr lang="ru-RU" dirty="0" err="1" smtClean="0">
                <a:solidFill>
                  <a:srgbClr val="000000"/>
                </a:solidFill>
                <a:latin typeface="Lato"/>
              </a:rPr>
              <a:t>Іван</a:t>
            </a:r>
            <a:r>
              <a:rPr lang="ru-RU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ato"/>
              </a:rPr>
              <a:t>Крилов</a:t>
            </a:r>
            <a:endParaRPr lang="ru-RU" b="0" i="0" dirty="0">
              <a:solidFill>
                <a:srgbClr val="000000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620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7368" y="115515"/>
            <a:ext cx="117012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Lato"/>
              </a:rPr>
              <a:t>Дай </a:t>
            </a:r>
            <a:r>
              <a:rPr lang="ru-RU" sz="2800" b="1" dirty="0" err="1" smtClean="0">
                <a:solidFill>
                  <a:srgbClr val="000000"/>
                </a:solidFill>
                <a:latin typeface="Lato"/>
              </a:rPr>
              <a:t>відповіді</a:t>
            </a:r>
            <a:r>
              <a:rPr lang="ru-RU" sz="2800" b="1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Lato"/>
              </a:rPr>
              <a:t>на </a:t>
            </a:r>
            <a:r>
              <a:rPr lang="ru-RU" sz="2800" b="1" dirty="0" err="1">
                <a:solidFill>
                  <a:srgbClr val="000000"/>
                </a:solidFill>
                <a:latin typeface="Lato"/>
              </a:rPr>
              <a:t>запитання</a:t>
            </a:r>
            <a:r>
              <a:rPr lang="ru-RU" sz="2800" b="1" dirty="0">
                <a:solidFill>
                  <a:srgbClr val="000000"/>
                </a:solidFill>
                <a:latin typeface="Lato"/>
              </a:rPr>
              <a:t>.</a:t>
            </a:r>
          </a:p>
          <a:p>
            <a:r>
              <a:rPr lang="ru-RU" sz="2800" dirty="0">
                <a:solidFill>
                  <a:srgbClr val="000000"/>
                </a:solidFill>
                <a:latin typeface="Lato"/>
              </a:rPr>
              <a:t>1)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Чому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цих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персонажів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не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вважати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командою?</a:t>
            </a:r>
          </a:p>
          <a:p>
            <a:r>
              <a:rPr lang="ru-RU" sz="2800" dirty="0">
                <a:solidFill>
                  <a:srgbClr val="000000"/>
                </a:solidFill>
                <a:latin typeface="Lato"/>
              </a:rPr>
              <a:t>2)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Чи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вважати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командою родину, де одна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людина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виконує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всю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хатню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роботу,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їй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ніхто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не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допомагає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?</a:t>
            </a:r>
          </a:p>
          <a:p>
            <a:r>
              <a:rPr lang="ru-RU" sz="2800" dirty="0">
                <a:solidFill>
                  <a:srgbClr val="000000"/>
                </a:solidFill>
                <a:latin typeface="Lato"/>
              </a:rPr>
              <a:t>3)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Чи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назвати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командою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клас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, у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якому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ніхто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не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хоче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брати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участь у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підготовці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до свята?</a:t>
            </a:r>
          </a:p>
          <a:p>
            <a:r>
              <a:rPr lang="ru-RU" sz="2800" dirty="0">
                <a:solidFill>
                  <a:srgbClr val="000000"/>
                </a:solidFill>
                <a:latin typeface="Lato"/>
              </a:rPr>
              <a:t>4)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Чи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назвати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командою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друзів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які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 увесь час </a:t>
            </a:r>
            <a:r>
              <a:rPr lang="ru-RU" sz="2800" dirty="0" err="1">
                <a:solidFill>
                  <a:srgbClr val="000000"/>
                </a:solidFill>
                <a:latin typeface="Lato"/>
              </a:rPr>
              <a:t>сваряться</a:t>
            </a:r>
            <a:r>
              <a:rPr lang="ru-RU" sz="2800" dirty="0">
                <a:solidFill>
                  <a:srgbClr val="000000"/>
                </a:solidFill>
                <a:latin typeface="Lato"/>
              </a:rPr>
              <a:t>?</a:t>
            </a:r>
            <a:endParaRPr lang="ru-RU" sz="2800" b="0" i="0" dirty="0">
              <a:solidFill>
                <a:srgbClr val="000000"/>
              </a:solidFill>
              <a:effectLst/>
              <a:latin typeface="La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426" t="56077" r="14073" b="-276"/>
          <a:stretch/>
        </p:blipFill>
        <p:spPr>
          <a:xfrm>
            <a:off x="5632493" y="3648456"/>
            <a:ext cx="6559507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2273716" y="237745"/>
            <a:ext cx="7578158" cy="630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Інтерактивна вправа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8500" y="5448038"/>
            <a:ext cx="4522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learningapps.org/14248616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224" t="28133" r="19301" b="9600"/>
          <a:stretch/>
        </p:blipFill>
        <p:spPr>
          <a:xfrm>
            <a:off x="2141220" y="1023235"/>
            <a:ext cx="7616952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1741" y="172135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792" y="1618118"/>
            <a:ext cx="108369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На </a:t>
            </a:r>
            <a:r>
              <a:rPr lang="ru-RU" sz="4400" b="1" dirty="0" err="1"/>
              <a:t>уроці</a:t>
            </a:r>
            <a:r>
              <a:rPr lang="ru-RU" sz="4400" b="1" dirty="0"/>
              <a:t> я </a:t>
            </a:r>
            <a:r>
              <a:rPr lang="ru-RU" sz="4400" b="1" dirty="0" err="1"/>
              <a:t>дізнався</a:t>
            </a:r>
            <a:r>
              <a:rPr lang="ru-RU" sz="4400" b="1" dirty="0"/>
              <a:t>/</a:t>
            </a:r>
            <a:r>
              <a:rPr lang="ru-RU" sz="4400" b="1" dirty="0" err="1"/>
              <a:t>дізналася</a:t>
            </a:r>
            <a:r>
              <a:rPr lang="ru-RU" sz="4400" b="1" dirty="0"/>
              <a:t> про… .</a:t>
            </a:r>
          </a:p>
          <a:p>
            <a:r>
              <a:rPr lang="ru-RU" sz="4400" b="1" dirty="0" err="1" smtClean="0"/>
              <a:t>Чи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справдилися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ваші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очікування</a:t>
            </a:r>
            <a:r>
              <a:rPr lang="ru-RU" sz="4400" b="1" dirty="0" smtClean="0"/>
              <a:t>?</a:t>
            </a:r>
            <a:endParaRPr lang="uk-UA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100" t="14533" r="49900" b="57600"/>
          <a:stretch/>
        </p:blipFill>
        <p:spPr>
          <a:xfrm>
            <a:off x="704088" y="3477062"/>
            <a:ext cx="6510528" cy="2834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93964" y="5080523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uk.piliapp.com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212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2" y="-27709"/>
            <a:ext cx="9180945" cy="68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019" t="24277" r="25424" b="39120"/>
          <a:stretch/>
        </p:blipFill>
        <p:spPr>
          <a:xfrm>
            <a:off x="0" y="867471"/>
            <a:ext cx="4583859" cy="2027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8090" t="37107" r="25778" b="28050"/>
          <a:stretch/>
        </p:blipFill>
        <p:spPr>
          <a:xfrm>
            <a:off x="141256" y="4896007"/>
            <a:ext cx="4442603" cy="1887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8019" t="37988" r="25495" b="25660"/>
          <a:stretch/>
        </p:blipFill>
        <p:spPr>
          <a:xfrm>
            <a:off x="120770" y="2894679"/>
            <a:ext cx="4549731" cy="2001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8585" t="22138" r="25708" b="8931"/>
          <a:stretch/>
        </p:blipFill>
        <p:spPr>
          <a:xfrm>
            <a:off x="4704629" y="934893"/>
            <a:ext cx="4562102" cy="3870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8090" t="34465" r="25865" b="30000"/>
          <a:stretch/>
        </p:blipFill>
        <p:spPr>
          <a:xfrm>
            <a:off x="4704629" y="4804912"/>
            <a:ext cx="4591406" cy="1993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7948" t="46038" r="49977" b="20000"/>
          <a:stretch/>
        </p:blipFill>
        <p:spPr>
          <a:xfrm>
            <a:off x="9387501" y="934893"/>
            <a:ext cx="2313840" cy="2002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50382" t="45838" r="27447" b="19510"/>
          <a:stretch/>
        </p:blipFill>
        <p:spPr>
          <a:xfrm>
            <a:off x="9330163" y="2869902"/>
            <a:ext cx="2501660" cy="2191111"/>
          </a:xfrm>
          <a:prstGeom prst="rect">
            <a:avLst/>
          </a:prstGeom>
        </p:spPr>
      </p:pic>
      <p:sp>
        <p:nvSpPr>
          <p:cNvPr id="11" name="Заголовок 4"/>
          <p:cNvSpPr txBox="1">
            <a:spLocks/>
          </p:cNvSpPr>
          <p:nvPr/>
        </p:nvSpPr>
        <p:spPr bwMode="auto">
          <a:xfrm>
            <a:off x="1338130" y="163526"/>
            <a:ext cx="9444889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uk-UA" altLang="uk-UA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Знайомство </a:t>
            </a:r>
            <a:r>
              <a:rPr lang="uk-UA" altLang="uk-UA" sz="3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«</a:t>
            </a:r>
            <a:r>
              <a:rPr lang="uk-UA" altLang="uk-UA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Який ваш настрій сьогодні?</a:t>
            </a:r>
            <a:endParaRPr lang="ru-RU" altLang="uk-UA" sz="3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7484" y="5379499"/>
            <a:ext cx="2624516" cy="14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 idx="4294967295"/>
          </p:nvPr>
        </p:nvSpPr>
        <p:spPr>
          <a:xfrm>
            <a:off x="2059709" y="94821"/>
            <a:ext cx="7878618" cy="1124379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uk-UA" sz="5400" b="1" strike="noStrike" spc="-1" dirty="0">
                <a:solidFill>
                  <a:srgbClr val="0070C0"/>
                </a:solidFill>
                <a:latin typeface="Verdana"/>
              </a:rPr>
              <a:t>Дякую за увагу!</a:t>
            </a:r>
            <a:endParaRPr lang="uk-UA" sz="5400" b="0" strike="noStrike" spc="-1" dirty="0">
              <a:solidFill>
                <a:srgbClr val="0070C0"/>
              </a:solidFill>
              <a:latin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872" y="1306438"/>
            <a:ext cx="5421745" cy="54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z="2400" b="1">
                <a:solidFill>
                  <a:srgbClr val="C00000"/>
                </a:solidFill>
              </a:rPr>
              <a:t>Як діяти під час сигналу </a:t>
            </a:r>
            <a:br>
              <a:rPr lang="uk-UA" altLang="uk-UA" sz="2400" b="1">
                <a:solidFill>
                  <a:srgbClr val="C00000"/>
                </a:solidFill>
              </a:rPr>
            </a:br>
            <a:r>
              <a:rPr lang="uk-UA" altLang="uk-UA" sz="2400" b="1">
                <a:solidFill>
                  <a:srgbClr val="C00000"/>
                </a:solidFill>
              </a:rPr>
              <a:t>«ПОВІТРЯНА ТРИВОГА»</a:t>
            </a:r>
          </a:p>
        </p:txBody>
      </p:sp>
      <p:sp>
        <p:nvSpPr>
          <p:cNvPr id="47107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uk-UA" sz="2400" b="1" dirty="0" smtClean="0">
                <a:solidFill>
                  <a:schemeClr val="tx2"/>
                </a:solidFill>
              </a:rPr>
              <a:t>Зберігати </a:t>
            </a:r>
            <a:r>
              <a:rPr lang="uk-UA" altLang="uk-UA" sz="2400" b="1" dirty="0">
                <a:solidFill>
                  <a:schemeClr val="tx2"/>
                </a:solidFill>
              </a:rPr>
              <a:t>спокій</a:t>
            </a:r>
            <a:r>
              <a:rPr lang="uk-UA" altLang="uk-UA" sz="2400" b="1" dirty="0" smtClean="0">
                <a:solidFill>
                  <a:schemeClr val="tx2"/>
                </a:solidFill>
              </a:rPr>
              <a:t>.</a:t>
            </a:r>
          </a:p>
          <a:p>
            <a:pPr eaLnBrk="1" hangingPunct="1"/>
            <a:r>
              <a:rPr lang="uk-UA" altLang="uk-UA" sz="2400" b="1" dirty="0">
                <a:solidFill>
                  <a:schemeClr val="tx2"/>
                </a:solidFill>
              </a:rPr>
              <a:t>Слухати вказівки вчителя.</a:t>
            </a:r>
          </a:p>
          <a:p>
            <a:pPr eaLnBrk="1" hangingPunct="1"/>
            <a:r>
              <a:rPr lang="uk-UA" altLang="uk-UA" sz="2400" b="1" dirty="0" smtClean="0">
                <a:solidFill>
                  <a:schemeClr val="tx2"/>
                </a:solidFill>
              </a:rPr>
              <a:t>Спокійно </a:t>
            </a:r>
            <a:r>
              <a:rPr lang="uk-UA" altLang="uk-UA" sz="2400" b="1" dirty="0">
                <a:solidFill>
                  <a:schemeClr val="tx2"/>
                </a:solidFill>
              </a:rPr>
              <a:t>зібрати речі у рюкзак.</a:t>
            </a:r>
          </a:p>
          <a:p>
            <a:pPr eaLnBrk="1" hangingPunct="1"/>
            <a:r>
              <a:rPr lang="uk-UA" altLang="uk-UA" sz="2400" b="1" dirty="0">
                <a:solidFill>
                  <a:schemeClr val="tx2"/>
                </a:solidFill>
              </a:rPr>
              <a:t>Спокійно вдягатися.</a:t>
            </a:r>
          </a:p>
          <a:p>
            <a:pPr eaLnBrk="1" hangingPunct="1"/>
            <a:r>
              <a:rPr lang="uk-UA" altLang="uk-UA" sz="2400" b="1" dirty="0">
                <a:solidFill>
                  <a:schemeClr val="tx2"/>
                </a:solidFill>
              </a:rPr>
              <a:t>За вказівками вчителя прослідувати в укриття</a:t>
            </a:r>
            <a:r>
              <a:rPr lang="uk-UA" altLang="uk-UA" sz="2400" b="1" dirty="0" smtClean="0">
                <a:solidFill>
                  <a:schemeClr val="tx2"/>
                </a:solidFill>
              </a:rPr>
              <a:t>.</a:t>
            </a:r>
          </a:p>
          <a:p>
            <a:pPr eaLnBrk="1" hangingPunct="1"/>
            <a:r>
              <a:rPr lang="uk-UA" altLang="uk-UA" sz="2400" b="1" dirty="0" smtClean="0">
                <a:solidFill>
                  <a:schemeClr val="tx2"/>
                </a:solidFill>
              </a:rPr>
              <a:t>В укритті зайняти місце, закріплене за вашим класом.</a:t>
            </a:r>
            <a:endParaRPr lang="uk-UA" altLang="uk-UA" sz="2400" b="1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endParaRPr lang="uk-UA" altLang="uk-UA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133" y="3048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70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5296" y="2053672"/>
            <a:ext cx="96652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Приходити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вчасно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.</a:t>
            </a:r>
            <a:endParaRPr lang="en-US" sz="3200" b="1" dirty="0" smtClean="0">
              <a:solidFill>
                <a:srgbClr val="9A5315"/>
              </a:solidFill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uk-UA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Готуватися до уроку на перерві.</a:t>
            </a:r>
            <a:endParaRPr lang="ru-RU" sz="3200" b="1" dirty="0" smtClean="0">
              <a:solidFill>
                <a:srgbClr val="9A5315"/>
              </a:solidFill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Дотримуватися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правил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поведінки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здобувача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освіти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9A5315"/>
              </a:solidFill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Піднімати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руку.</a:t>
            </a:r>
            <a:endParaRPr lang="ru-RU" sz="3200" b="1" dirty="0">
              <a:solidFill>
                <a:srgbClr val="9A5315"/>
              </a:solidFill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Говорити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коротко і за темою уроку.</a:t>
            </a:r>
            <a:endParaRPr lang="ru-RU" sz="3200" b="1" dirty="0">
              <a:solidFill>
                <a:srgbClr val="9A5315"/>
              </a:solidFill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Повага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і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доброзичливість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один до одного.</a:t>
            </a:r>
            <a:endParaRPr lang="ru-RU" sz="3200" b="1" dirty="0">
              <a:solidFill>
                <a:srgbClr val="8BBEF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1558644" y="68207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4800" b="1" i="1" dirty="0">
                <a:solidFill>
                  <a:srgbClr val="F1471F"/>
                </a:solidFill>
              </a:rPr>
              <a:t>Правила </a:t>
            </a:r>
            <a:r>
              <a:rPr lang="uk-UA" sz="4800" b="1" i="1" dirty="0" smtClean="0">
                <a:solidFill>
                  <a:srgbClr val="F1471F"/>
                </a:solidFill>
              </a:rPr>
              <a:t>взаємодії</a:t>
            </a:r>
            <a:endParaRPr lang="ru-RU" sz="4800" b="1" i="1" dirty="0">
              <a:solidFill>
                <a:srgbClr val="F147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 bwMode="auto">
          <a:xfrm>
            <a:off x="1622652" y="15967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4800" b="1" i="1" dirty="0" smtClean="0">
                <a:solidFill>
                  <a:srgbClr val="F1471F"/>
                </a:solidFill>
              </a:rPr>
              <a:t>Домашнє завдання</a:t>
            </a:r>
            <a:endParaRPr lang="ru-RU" sz="4800" b="1" i="1" dirty="0">
              <a:solidFill>
                <a:srgbClr val="F1471F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65214" y="1752600"/>
            <a:ext cx="10058400" cy="1018032"/>
          </a:xfrm>
        </p:spPr>
        <p:txBody>
          <a:bodyPr/>
          <a:lstStyle/>
          <a:p>
            <a:r>
              <a:rPr lang="uk-UA" dirty="0"/>
              <a:t>Пройти тест </a:t>
            </a:r>
            <a:r>
              <a:rPr lang="uk-UA" u="sng" dirty="0">
                <a:hlinkClick r:id="rId2"/>
              </a:rPr>
              <a:t>https://</a:t>
            </a:r>
            <a:r>
              <a:rPr lang="uk-UA" u="sng" dirty="0" smtClean="0">
                <a:hlinkClick r:id="rId2"/>
              </a:rPr>
              <a:t>naurok.com.ua/test/kultura-pochuttiv-ta-emociy-2660900.html</a:t>
            </a:r>
            <a:endParaRPr lang="uk-UA" u="sng" dirty="0" smtClean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15" y="3400806"/>
            <a:ext cx="6029927" cy="20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2816" y="468344"/>
            <a:ext cx="777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Ти</a:t>
            </a:r>
            <a:r>
              <a:rPr lang="ru-RU" sz="3200" dirty="0"/>
              <a:t> </a:t>
            </a:r>
            <a:r>
              <a:rPr lang="ru-RU" sz="3200" dirty="0" err="1"/>
              <a:t>знаєш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ти</a:t>
            </a:r>
            <a:r>
              <a:rPr lang="ru-RU" sz="3200" dirty="0"/>
              <a:t> — </a:t>
            </a:r>
            <a:r>
              <a:rPr lang="ru-RU" sz="3200" dirty="0" err="1" smtClean="0"/>
              <a:t>людина</a:t>
            </a:r>
            <a:endParaRPr lang="ru-RU" sz="3200" dirty="0" smtClean="0"/>
          </a:p>
          <a:p>
            <a:r>
              <a:rPr lang="uk-UA" sz="3200" dirty="0" smtClean="0"/>
              <a:t>Ти </a:t>
            </a:r>
            <a:r>
              <a:rPr lang="uk-UA" sz="3200" dirty="0"/>
              <a:t>знаєш, що ти — людина.</a:t>
            </a:r>
          </a:p>
          <a:p>
            <a:r>
              <a:rPr lang="uk-UA" sz="3200" dirty="0"/>
              <a:t>Ти знаєш про це чи ні?</a:t>
            </a:r>
          </a:p>
          <a:p>
            <a:r>
              <a:rPr lang="uk-UA" sz="3200" dirty="0"/>
              <a:t>Усмішка твоя — єдина,</a:t>
            </a:r>
          </a:p>
          <a:p>
            <a:r>
              <a:rPr lang="uk-UA" sz="3200" dirty="0"/>
              <a:t>Мука твоя — єдина,</a:t>
            </a:r>
          </a:p>
          <a:p>
            <a:r>
              <a:rPr lang="uk-UA" sz="3200" dirty="0"/>
              <a:t>Очі твої — одні</a:t>
            </a:r>
            <a:r>
              <a:rPr lang="uk-UA" sz="3200" dirty="0" smtClean="0"/>
              <a:t>.</a:t>
            </a:r>
          </a:p>
          <a:p>
            <a:pPr algn="r"/>
            <a:r>
              <a:rPr lang="uk-UA" sz="3200" dirty="0" smtClean="0"/>
              <a:t>Василь Симоненко</a:t>
            </a: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14" y="1487995"/>
            <a:ext cx="3785554" cy="37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352" y="3352800"/>
            <a:ext cx="5001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0000"/>
                </a:solidFill>
                <a:latin typeface="OpenSans-Semibold"/>
              </a:rPr>
              <a:t>У цьому параграфі ви:</a:t>
            </a:r>
          </a:p>
          <a:p>
            <a:r>
              <a:rPr lang="ru-RU" sz="2400" dirty="0">
                <a:solidFill>
                  <a:srgbClr val="000000"/>
                </a:solidFill>
                <a:latin typeface="OpenSans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latin typeface="OpenSans"/>
              </a:rPr>
              <a:t>дізнаєтеся</a:t>
            </a:r>
            <a:r>
              <a:rPr lang="ru-RU" sz="2400" dirty="0">
                <a:solidFill>
                  <a:srgbClr val="000000"/>
                </a:solidFill>
                <a:latin typeface="OpenSans"/>
              </a:rPr>
              <a:t> про </a:t>
            </a:r>
            <a:r>
              <a:rPr lang="ru-RU" sz="2400" dirty="0" err="1">
                <a:solidFill>
                  <a:srgbClr val="000000"/>
                </a:solidFill>
                <a:latin typeface="OpenSans"/>
              </a:rPr>
              <a:t>упереджене</a:t>
            </a:r>
            <a:r>
              <a:rPr lang="ru-RU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OpenSans"/>
              </a:rPr>
              <a:t>ставлення</a:t>
            </a:r>
            <a:r>
              <a:rPr lang="ru-RU" sz="2400" dirty="0">
                <a:solidFill>
                  <a:srgbClr val="000000"/>
                </a:solidFill>
                <a:latin typeface="OpenSans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OpenSans"/>
              </a:rPr>
              <a:t>дискримінацію</a:t>
            </a:r>
            <a:r>
              <a:rPr lang="ru-RU" sz="2400" dirty="0">
                <a:solidFill>
                  <a:srgbClr val="000000"/>
                </a:solidFill>
                <a:latin typeface="OpenSans"/>
              </a:rPr>
              <a:t>;</a:t>
            </a:r>
          </a:p>
          <a:p>
            <a:r>
              <a:rPr lang="ru-RU" sz="2400" dirty="0">
                <a:solidFill>
                  <a:srgbClr val="000000"/>
                </a:solidFill>
                <a:latin typeface="OpenSans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latin typeface="OpenSans"/>
              </a:rPr>
              <a:t>учитиметеся</a:t>
            </a:r>
            <a:r>
              <a:rPr lang="ru-RU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OpenSans"/>
              </a:rPr>
              <a:t>толерантності</a:t>
            </a:r>
            <a:r>
              <a:rPr lang="ru-RU" sz="2400" dirty="0">
                <a:solidFill>
                  <a:srgbClr val="000000"/>
                </a:solidFill>
                <a:latin typeface="OpenSans"/>
              </a:rPr>
              <a:t>;</a:t>
            </a:r>
          </a:p>
          <a:p>
            <a:r>
              <a:rPr lang="ru-RU" sz="2400" dirty="0">
                <a:solidFill>
                  <a:srgbClr val="000000"/>
                </a:solidFill>
                <a:latin typeface="OpenSans"/>
              </a:rPr>
              <a:t>• </a:t>
            </a:r>
            <a:r>
              <a:rPr lang="ru-RU" sz="2400" dirty="0" err="1">
                <a:solidFill>
                  <a:srgbClr val="000000"/>
                </a:solidFill>
                <a:latin typeface="OpenSans"/>
              </a:rPr>
              <a:t>з’ясуєте</a:t>
            </a:r>
            <a:r>
              <a:rPr lang="ru-RU" sz="2400" dirty="0">
                <a:solidFill>
                  <a:srgbClr val="000000"/>
                </a:solidFill>
                <a:latin typeface="OpenSans"/>
              </a:rPr>
              <a:t>, як стати командою.</a:t>
            </a:r>
            <a:endParaRPr lang="uk-UA" sz="2400" dirty="0" smtClean="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600" t="34532" r="38200" b="18801"/>
          <a:stretch/>
        </p:blipFill>
        <p:spPr>
          <a:xfrm>
            <a:off x="6199632" y="457200"/>
            <a:ext cx="5559552" cy="5791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3110" y="812030"/>
            <a:ext cx="42418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Ми </a:t>
            </a:r>
            <a:r>
              <a:rPr lang="uk-UA" sz="4400" b="1" dirty="0">
                <a:solidFill>
                  <a:srgbClr val="FF0000"/>
                </a:solidFill>
              </a:rPr>
              <a:t>- особливі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40463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2273716" y="237745"/>
            <a:ext cx="7578158" cy="630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Вправа «Очікування»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262" y="1196745"/>
            <a:ext cx="120965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Продовжити речення</a:t>
            </a:r>
          </a:p>
          <a:p>
            <a:r>
              <a:rPr lang="uk-UA" sz="4000" b="1" dirty="0" smtClean="0">
                <a:solidFill>
                  <a:schemeClr val="tx2"/>
                </a:solidFill>
              </a:rPr>
              <a:t> «На цьому уроці я очікую дізнатися про…»</a:t>
            </a:r>
            <a:endParaRPr lang="uk-UA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735" y="3054097"/>
            <a:ext cx="4766120" cy="35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5488" y="1133856"/>
            <a:ext cx="11265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9A5315"/>
                </a:solidFill>
                <a:cs typeface="Arial" panose="020B0604020202020204" pitchFamily="34" charset="0"/>
              </a:rPr>
              <a:t>Напишіт</a:t>
            </a:r>
            <a:r>
              <a:rPr lang="en-US" sz="3200" b="1" dirty="0">
                <a:solidFill>
                  <a:srgbClr val="9A5315"/>
                </a:solidFill>
                <a:cs typeface="Arial" panose="020B0604020202020204" pitchFamily="34" charset="0"/>
              </a:rPr>
              <a:t>ü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св</a:t>
            </a:r>
            <a:r>
              <a:rPr lang="uk-UA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о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є </a:t>
            </a:r>
            <a:r>
              <a:rPr lang="ru-RU" sz="3200" b="1" dirty="0" err="1">
                <a:solidFill>
                  <a:srgbClr val="9A5315"/>
                </a:solidFill>
                <a:cs typeface="Arial" panose="020B0604020202020204" pitchFamily="34" charset="0"/>
              </a:rPr>
              <a:t>ім’я</a:t>
            </a:r>
            <a:r>
              <a:rPr lang="ru-RU" sz="3200" b="1" dirty="0">
                <a:solidFill>
                  <a:srgbClr val="9A5315"/>
                </a:solidFill>
                <a:cs typeface="Arial" panose="020B0604020202020204" pitchFamily="34" charset="0"/>
              </a:rPr>
              <a:t> великими </a:t>
            </a:r>
            <a:r>
              <a:rPr lang="ru-RU" sz="3200" b="1" dirty="0" err="1">
                <a:solidFill>
                  <a:srgbClr val="9A5315"/>
                </a:solidFill>
                <a:cs typeface="Arial" panose="020B0604020202020204" pitchFamily="34" charset="0"/>
              </a:rPr>
              <a:t>літерами</a:t>
            </a:r>
            <a:r>
              <a:rPr lang="ru-RU" sz="3200" b="1" dirty="0">
                <a:solidFill>
                  <a:srgbClr val="9A5315"/>
                </a:solidFill>
                <a:cs typeface="Arial" panose="020B0604020202020204" pitchFamily="34" charset="0"/>
              </a:rPr>
              <a:t> у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стовпчик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Навпроти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к</a:t>
            </a:r>
            <a:r>
              <a:rPr lang="uk-UA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о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жн</a:t>
            </a:r>
            <a:r>
              <a:rPr lang="uk-UA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о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ї </a:t>
            </a:r>
            <a:r>
              <a:rPr lang="ru-RU" sz="3200" b="1" dirty="0" err="1">
                <a:solidFill>
                  <a:srgbClr val="9A5315"/>
                </a:solidFill>
                <a:cs typeface="Arial" panose="020B0604020202020204" pitchFamily="34" charset="0"/>
              </a:rPr>
              <a:t>літери</a:t>
            </a:r>
            <a:r>
              <a:rPr lang="ru-RU" sz="3200" b="1" dirty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зазначте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те</a:t>
            </a:r>
            <a:r>
              <a:rPr lang="ru-RU" sz="3200" b="1" dirty="0">
                <a:solidFill>
                  <a:srgbClr val="9A5315"/>
                </a:solidFill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щ</a:t>
            </a:r>
            <a:r>
              <a:rPr lang="uk-UA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о</a:t>
            </a:r>
            <a:r>
              <a:rPr lang="en-US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9A5315"/>
                </a:solidFill>
                <a:cs typeface="Arial" panose="020B0604020202020204" pitchFamily="34" charset="0"/>
              </a:rPr>
              <a:t>характеризує</a:t>
            </a:r>
            <a:r>
              <a:rPr lang="ru-RU" sz="3200" b="1" dirty="0">
                <a:solidFill>
                  <a:srgbClr val="9A5315"/>
                </a:solidFill>
                <a:cs typeface="Arial" panose="020B0604020202020204" pitchFamily="34" charset="0"/>
              </a:rPr>
              <a:t> вас </a:t>
            </a:r>
            <a:r>
              <a:rPr lang="ru-RU" sz="3200" b="1" dirty="0" err="1">
                <a:solidFill>
                  <a:srgbClr val="9A5315"/>
                </a:solidFill>
                <a:cs typeface="Arial" panose="020B0604020202020204" pitchFamily="34" charset="0"/>
              </a:rPr>
              <a:t>із</a:t>
            </a:r>
            <a:r>
              <a:rPr lang="ru-RU" sz="3200" b="1" dirty="0">
                <a:solidFill>
                  <a:srgbClr val="9A5315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9A5315"/>
                </a:solidFill>
                <a:cs typeface="Arial" panose="020B0604020202020204" pitchFamily="34" charset="0"/>
              </a:rPr>
              <a:t>кращого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 б</a:t>
            </a:r>
            <a:r>
              <a:rPr lang="uk-UA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о</a:t>
            </a:r>
            <a:r>
              <a:rPr lang="ru-RU" sz="3200" b="1" dirty="0" smtClean="0">
                <a:solidFill>
                  <a:srgbClr val="9A5315"/>
                </a:solidFill>
                <a:cs typeface="Arial" panose="020B0604020202020204" pitchFamily="34" charset="0"/>
              </a:rPr>
              <a:t>ку.</a:t>
            </a:r>
            <a:endParaRPr lang="ru-RU" sz="3200" b="1" dirty="0">
              <a:solidFill>
                <a:srgbClr val="8BBEF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1003350" y="316311"/>
            <a:ext cx="10109100" cy="81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4800" b="1" i="1" dirty="0" smtClean="0">
                <a:solidFill>
                  <a:srgbClr val="F1471F"/>
                </a:solidFill>
              </a:rPr>
              <a:t>Вправа «Моє ім’я»</a:t>
            </a:r>
            <a:endParaRPr lang="ru-RU" sz="4800" b="1" i="1" dirty="0">
              <a:solidFill>
                <a:srgbClr val="F1471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200" t="47066" r="39325" b="23867"/>
          <a:stretch/>
        </p:blipFill>
        <p:spPr>
          <a:xfrm>
            <a:off x="3520440" y="3195959"/>
            <a:ext cx="5175504" cy="36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Ілюстрація природи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8_TF03431377" id="{41656BBC-55E8-4CFB-B338-193F37B0F879}" vid="{ABFC4142-456E-44EA-A2E5-A99F1076C736}"/>
    </a:ext>
  </a:extLst>
</a:theme>
</file>

<file path=ppt/theme/theme2.xml><?xml version="1.0" encoding="utf-8"?>
<a:theme xmlns:a="http://schemas.openxmlformats.org/drawingml/2006/main" name="2_Ілюстрація природи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8_TF03431377" id="{41656BBC-55E8-4CFB-B338-193F37B0F879}" vid="{ABFC4142-456E-44EA-A2E5-A99F1076C73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508</Words>
  <Application>Microsoft Office PowerPoint</Application>
  <PresentationFormat>Широкоэкранный</PresentationFormat>
  <Paragraphs>77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Book Antiqua</vt:lpstr>
      <vt:lpstr>Calibri</vt:lpstr>
      <vt:lpstr>Lato</vt:lpstr>
      <vt:lpstr>OpenSans</vt:lpstr>
      <vt:lpstr>OpenSans-Semibold</vt:lpstr>
      <vt:lpstr>Segoe Print</vt:lpstr>
      <vt:lpstr>Times New Roman</vt:lpstr>
      <vt:lpstr>Verdana</vt:lpstr>
      <vt:lpstr>Ілюстрація природи 16x9</vt:lpstr>
      <vt:lpstr>2_Ілюстрація природи 16x9</vt:lpstr>
      <vt:lpstr>Презентация PowerPoint</vt:lpstr>
      <vt:lpstr>Презентация PowerPoint</vt:lpstr>
      <vt:lpstr>Як діяти під час сигналу  «ПОВІТРЯНА ТРИВОГА»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</dc:creator>
  <cp:lastModifiedBy>Adm</cp:lastModifiedBy>
  <cp:revision>82</cp:revision>
  <dcterms:created xsi:type="dcterms:W3CDTF">2022-08-31T16:26:56Z</dcterms:created>
  <dcterms:modified xsi:type="dcterms:W3CDTF">2024-03-27T16:34:54Z</dcterms:modified>
</cp:coreProperties>
</file>